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459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27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1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482B-5DF1-F74E-8EF0-422AE103322D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0F336-4301-604F-AE76-8AE30D4E0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8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2.png"/><Relationship Id="rId9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2.png"/><Relationship Id="rId8" Type="http://schemas.openxmlformats.org/officeDocument/2006/relationships/image" Target="../media/image4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8014447" y="6303981"/>
            <a:ext cx="1021977" cy="520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5834" y="2069471"/>
            <a:ext cx="7149164" cy="911142"/>
          </a:xfrm>
        </p:spPr>
        <p:txBody>
          <a:bodyPr anchor="b">
            <a:noAutofit/>
          </a:bodyPr>
          <a:lstStyle>
            <a:lvl1pPr algn="l">
              <a:defRPr sz="5000" b="0" i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0272" y="2986064"/>
            <a:ext cx="7134726" cy="623453"/>
          </a:xfrm>
        </p:spPr>
        <p:txBody>
          <a:bodyPr>
            <a:noAutofit/>
          </a:bodyPr>
          <a:lstStyle>
            <a:lvl1pPr marL="0" indent="0" algn="l">
              <a:buNone/>
              <a:defRPr sz="4000" b="0" i="0" baseline="0">
                <a:solidFill>
                  <a:srgbClr val="4599D3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IN CASE SUBTITLE HERE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84" y="393209"/>
            <a:ext cx="1639145" cy="81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92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+ 3 small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CA60-A4AB-9842-B695-77A47FF922D8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26518" y="1113578"/>
            <a:ext cx="8293969" cy="2565149"/>
          </a:xfrm>
        </p:spPr>
        <p:txBody>
          <a:bodyPr/>
          <a:lstStyle>
            <a:lvl1pPr>
              <a:buClr>
                <a:srgbClr val="4599D3"/>
              </a:buClr>
              <a:defRPr sz="2600" b="0" i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buClr>
                <a:srgbClr val="4599D3"/>
              </a:buClr>
              <a:defRPr sz="2400"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buClr>
                <a:srgbClr val="4599D3"/>
              </a:buClr>
              <a:defRPr sz="22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buClr>
                <a:srgbClr val="4599D3"/>
              </a:buCl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buClr>
                <a:srgbClr val="4599D3"/>
              </a:buClr>
              <a:defRPr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27038" y="3931418"/>
            <a:ext cx="2527918" cy="1840461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182425" y="3931417"/>
            <a:ext cx="2527918" cy="1840461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304731" y="3931417"/>
            <a:ext cx="2527918" cy="1840461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7" hasCustomPrompt="1"/>
          </p:nvPr>
        </p:nvSpPr>
        <p:spPr>
          <a:xfrm>
            <a:off x="426519" y="5814936"/>
            <a:ext cx="2528520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sp>
        <p:nvSpPr>
          <p:cNvPr id="21" name="Content Placeholder 19"/>
          <p:cNvSpPr>
            <a:spLocks noGrp="1"/>
          </p:cNvSpPr>
          <p:nvPr>
            <p:ph sz="quarter" idx="18" hasCustomPrompt="1"/>
          </p:nvPr>
        </p:nvSpPr>
        <p:spPr>
          <a:xfrm>
            <a:off x="3304129" y="5814935"/>
            <a:ext cx="2528520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sp>
        <p:nvSpPr>
          <p:cNvPr id="22" name="Content Placeholder 19"/>
          <p:cNvSpPr>
            <a:spLocks noGrp="1"/>
          </p:cNvSpPr>
          <p:nvPr>
            <p:ph sz="quarter" idx="19" hasCustomPrompt="1"/>
          </p:nvPr>
        </p:nvSpPr>
        <p:spPr>
          <a:xfrm>
            <a:off x="6181739" y="5814737"/>
            <a:ext cx="2528520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354095" y="279289"/>
            <a:ext cx="7158188" cy="603034"/>
          </a:xfrm>
        </p:spPr>
        <p:txBody>
          <a:bodyPr>
            <a:noAutofit/>
          </a:bodyPr>
          <a:lstStyle>
            <a:lvl1pPr>
              <a:defRPr sz="4000" b="0" i="0" baseline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59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7990114" y="6343352"/>
            <a:ext cx="1050191" cy="435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250"/>
            <a:ext cx="91440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287" y="5151538"/>
            <a:ext cx="278442" cy="27844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40267" y="2472144"/>
            <a:ext cx="8263466" cy="1055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200" b="0" i="0" dirty="0" smtClean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rPr>
              <a:t>Our vision is a world without fragility fractures,</a:t>
            </a:r>
          </a:p>
          <a:p>
            <a:pPr algn="ctr">
              <a:lnSpc>
                <a:spcPct val="150000"/>
              </a:lnSpc>
            </a:pPr>
            <a:r>
              <a:rPr lang="en-US" sz="2200" b="0" i="0" dirty="0" smtClean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rPr>
              <a:t>in which healthy mobility is a reality for all.</a:t>
            </a:r>
            <a:endParaRPr lang="en-US" sz="2200" b="0" i="0" dirty="0">
              <a:solidFill>
                <a:srgbClr val="003366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659" y="5151540"/>
            <a:ext cx="278441" cy="2784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621" y="5151540"/>
            <a:ext cx="278441" cy="2784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697" y="5151541"/>
            <a:ext cx="278441" cy="27844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583" y="5151539"/>
            <a:ext cx="278441" cy="278441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7588576" y="65988"/>
            <a:ext cx="1451729" cy="838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844" y="981222"/>
            <a:ext cx="2252312" cy="1126158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4048817" y="4585368"/>
            <a:ext cx="1046366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Join us</a:t>
            </a:r>
            <a:endParaRPr lang="en-US" sz="2000" b="0" i="0" dirty="0">
              <a:solidFill>
                <a:srgbClr val="00336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992" y="5151538"/>
            <a:ext cx="278442" cy="27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81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s social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7990114" y="6343352"/>
            <a:ext cx="1050191" cy="4356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73" y="3071226"/>
            <a:ext cx="278441" cy="27844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72" y="3549502"/>
            <a:ext cx="278441" cy="27844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74" y="2613376"/>
            <a:ext cx="278441" cy="27844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71" y="4022553"/>
            <a:ext cx="278441" cy="278441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248737" y="1943689"/>
            <a:ext cx="6704478" cy="3413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3700"/>
              </a:lnSpc>
            </a:pP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www.</a:t>
            </a:r>
            <a:r>
              <a:rPr lang="en-US" sz="1800" b="0" i="0" dirty="0" err="1" smtClean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rPr>
              <a:t>iofbonehealth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.org</a:t>
            </a:r>
            <a:endParaRPr lang="en-US" sz="1800" b="0" i="0" dirty="0" smtClean="0">
              <a:solidFill>
                <a:srgbClr val="003366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l">
              <a:lnSpc>
                <a:spcPts val="3700"/>
              </a:lnSpc>
            </a:pPr>
            <a:r>
              <a:rPr lang="en-US" sz="1800" b="0" i="0" dirty="0" err="1" smtClean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rPr>
              <a:t>facebook.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com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iofbonehealth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</a:p>
          <a:p>
            <a:pPr algn="l">
              <a:lnSpc>
                <a:spcPts val="3700"/>
              </a:lnSpc>
            </a:pPr>
            <a:r>
              <a:rPr lang="en-US" sz="1800" b="0" i="0" dirty="0" err="1" smtClean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rPr>
              <a:t>instagram.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com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worldosteoporosisday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</a:p>
          <a:p>
            <a:pPr algn="l">
              <a:lnSpc>
                <a:spcPts val="3700"/>
              </a:lnSpc>
            </a:pPr>
            <a:r>
              <a:rPr lang="en-US" sz="1800" b="0" i="0" dirty="0" err="1" smtClean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rPr>
              <a:t>twitter.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com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iofbonehealth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</a:p>
          <a:p>
            <a:pPr algn="l">
              <a:lnSpc>
                <a:spcPts val="3700"/>
              </a:lnSpc>
            </a:pPr>
            <a:r>
              <a:rPr lang="en-US" sz="1800" b="0" i="0" dirty="0" err="1" smtClean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rPr>
              <a:t>youtube.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com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iofbonehealth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</a:p>
          <a:p>
            <a:pPr algn="l">
              <a:lnSpc>
                <a:spcPts val="3700"/>
              </a:lnSpc>
            </a:pPr>
            <a:r>
              <a:rPr lang="en-US" sz="1800" b="0" i="0" dirty="0" err="1" smtClean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rPr>
              <a:t>pinterest.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com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iofbonehealth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</a:t>
            </a:r>
          </a:p>
          <a:p>
            <a:pPr algn="l">
              <a:lnSpc>
                <a:spcPts val="3700"/>
              </a:lnSpc>
            </a:pPr>
            <a:r>
              <a:rPr lang="en-US" sz="1800" b="0" i="0" dirty="0" err="1" smtClean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rPr>
              <a:t>linkedin.</a:t>
            </a:r>
            <a:r>
              <a:rPr lang="en-US" sz="1800" b="0" i="0" dirty="0" err="1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com</a:t>
            </a:r>
            <a:r>
              <a:rPr lang="en-US" sz="1800" b="0" i="0" dirty="0" smtClean="0">
                <a:solidFill>
                  <a:srgbClr val="003366"/>
                </a:solidFill>
                <a:latin typeface="Calibri Light" charset="0"/>
                <a:ea typeface="Calibri Light" charset="0"/>
                <a:cs typeface="Calibri Light" charset="0"/>
              </a:rPr>
              <a:t>/company/international-osteoporosis-foundation/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7588576" y="65988"/>
            <a:ext cx="1451729" cy="838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84" y="393209"/>
            <a:ext cx="1639145" cy="81957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70" y="4486221"/>
            <a:ext cx="278442" cy="27844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670" y="4944071"/>
            <a:ext cx="278442" cy="2784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749" y="2148278"/>
            <a:ext cx="283363" cy="28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39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CA60-A4AB-9842-B695-77A47FF922D8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54095" y="279289"/>
            <a:ext cx="7158188" cy="603034"/>
          </a:xfrm>
        </p:spPr>
        <p:txBody>
          <a:bodyPr>
            <a:noAutofit/>
          </a:bodyPr>
          <a:lstStyle>
            <a:lvl1pPr>
              <a:defRPr sz="4000" b="0" i="0" baseline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9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CA60-A4AB-9842-B695-77A47FF922D8}" type="datetimeFigureOut">
              <a:rPr lang="en-US" smtClean="0"/>
              <a:t>4/12/18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29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519" y="1200203"/>
            <a:ext cx="8284343" cy="4838267"/>
          </a:xfrm>
        </p:spPr>
        <p:txBody>
          <a:bodyPr/>
          <a:lstStyle>
            <a:lvl1pPr>
              <a:buClr>
                <a:srgbClr val="4599D3"/>
              </a:buClr>
              <a:defRPr sz="2600" b="0" i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buClr>
                <a:srgbClr val="4599D3"/>
              </a:buClr>
              <a:defRPr sz="2400"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buClr>
                <a:srgbClr val="4599D3"/>
              </a:buClr>
              <a:defRPr sz="22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buClr>
                <a:srgbClr val="4599D3"/>
              </a:buCl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buClr>
                <a:srgbClr val="4599D3"/>
              </a:buClr>
              <a:defRPr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CA60-A4AB-9842-B695-77A47FF922D8}" type="datetimeFigureOut">
              <a:rPr lang="en-US" smtClean="0"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4095" y="279289"/>
            <a:ext cx="7158188" cy="603034"/>
          </a:xfrm>
        </p:spPr>
        <p:txBody>
          <a:bodyPr>
            <a:noAutofit/>
          </a:bodyPr>
          <a:lstStyle>
            <a:lvl1pPr>
              <a:defRPr sz="4000" b="0" i="0" baseline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03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g pic +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CA60-A4AB-9842-B695-77A47FF922D8}" type="datetimeFigureOut">
              <a:rPr lang="en-US" smtClean="0"/>
              <a:t>4/12/18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126156" y="1181155"/>
            <a:ext cx="6885588" cy="35324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Content Placeholder 19"/>
          <p:cNvSpPr>
            <a:spLocks noGrp="1"/>
          </p:cNvSpPr>
          <p:nvPr>
            <p:ph sz="quarter" idx="17" hasCustomPrompt="1"/>
          </p:nvPr>
        </p:nvSpPr>
        <p:spPr>
          <a:xfrm>
            <a:off x="3304690" y="4747185"/>
            <a:ext cx="2528520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8" hasCustomPrompt="1"/>
          </p:nvPr>
        </p:nvSpPr>
        <p:spPr>
          <a:xfrm>
            <a:off x="426519" y="5343995"/>
            <a:ext cx="8313220" cy="875832"/>
          </a:xfrm>
        </p:spPr>
        <p:txBody>
          <a:bodyPr>
            <a:noAutofit/>
          </a:bodyPr>
          <a:lstStyle>
            <a:lvl1pPr marL="285750" indent="-285750" algn="l">
              <a:buClr>
                <a:srgbClr val="4599D3"/>
              </a:buClr>
              <a:buFont typeface="Arial" charset="0"/>
              <a:buChar char="•"/>
              <a:defRPr sz="2200" b="0" i="0" baseline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 smtClean="0"/>
              <a:t>In case of text here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354095" y="279289"/>
            <a:ext cx="7158188" cy="603034"/>
          </a:xfrm>
        </p:spPr>
        <p:txBody>
          <a:bodyPr>
            <a:noAutofit/>
          </a:bodyPr>
          <a:lstStyle>
            <a:lvl1pPr>
              <a:defRPr sz="4000" b="0" i="0" baseline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40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g pics +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CA60-A4AB-9842-B695-77A47FF922D8}" type="datetimeFigureOut">
              <a:rPr lang="en-US" smtClean="0"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73025" y="1291218"/>
            <a:ext cx="3667225" cy="35324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19"/>
          <p:cNvSpPr>
            <a:spLocks noGrp="1"/>
          </p:cNvSpPr>
          <p:nvPr>
            <p:ph sz="quarter" idx="17" hasCustomPrompt="1"/>
          </p:nvPr>
        </p:nvSpPr>
        <p:spPr>
          <a:xfrm>
            <a:off x="1342377" y="4878301"/>
            <a:ext cx="2528520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sp>
        <p:nvSpPr>
          <p:cNvPr id="10" name="Content Placeholder 19"/>
          <p:cNvSpPr>
            <a:spLocks noGrp="1"/>
          </p:cNvSpPr>
          <p:nvPr>
            <p:ph sz="quarter" idx="18" hasCustomPrompt="1"/>
          </p:nvPr>
        </p:nvSpPr>
        <p:spPr>
          <a:xfrm>
            <a:off x="426519" y="5443729"/>
            <a:ext cx="8313220" cy="831083"/>
          </a:xfrm>
        </p:spPr>
        <p:txBody>
          <a:bodyPr>
            <a:noAutofit/>
          </a:bodyPr>
          <a:lstStyle>
            <a:lvl1pPr marL="285750" indent="-285750" algn="l">
              <a:buClr>
                <a:srgbClr val="4599D3"/>
              </a:buClr>
              <a:buFont typeface="Arial" charset="0"/>
              <a:buChar char="•"/>
              <a:defRPr sz="2200" b="0" i="0" baseline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 smtClean="0"/>
              <a:t>In case of text here</a:t>
            </a:r>
            <a:endParaRPr lang="en-US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4703750" y="1291218"/>
            <a:ext cx="3667225" cy="35324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20" hasCustomPrompt="1"/>
          </p:nvPr>
        </p:nvSpPr>
        <p:spPr>
          <a:xfrm>
            <a:off x="5273102" y="4878300"/>
            <a:ext cx="2528520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354095" y="279289"/>
            <a:ext cx="7158188" cy="603034"/>
          </a:xfrm>
        </p:spPr>
        <p:txBody>
          <a:bodyPr>
            <a:noAutofit/>
          </a:bodyPr>
          <a:lstStyle>
            <a:lvl1pPr>
              <a:defRPr sz="4000" b="0" i="0" baseline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84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g pics + sm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CA60-A4AB-9842-B695-77A47FF922D8}" type="datetimeFigureOut">
              <a:rPr lang="en-US" smtClean="0"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426519" y="1423075"/>
            <a:ext cx="2602431" cy="23963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19"/>
          <p:cNvSpPr>
            <a:spLocks noGrp="1"/>
          </p:cNvSpPr>
          <p:nvPr>
            <p:ph sz="quarter" idx="17" hasCustomPrompt="1"/>
          </p:nvPr>
        </p:nvSpPr>
        <p:spPr>
          <a:xfrm>
            <a:off x="426519" y="3900256"/>
            <a:ext cx="2602431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sp>
        <p:nvSpPr>
          <p:cNvPr id="9" name="Content Placeholder 19"/>
          <p:cNvSpPr>
            <a:spLocks noGrp="1"/>
          </p:cNvSpPr>
          <p:nvPr>
            <p:ph sz="quarter" idx="18" hasCustomPrompt="1"/>
          </p:nvPr>
        </p:nvSpPr>
        <p:spPr>
          <a:xfrm>
            <a:off x="426519" y="4535787"/>
            <a:ext cx="8313220" cy="1684040"/>
          </a:xfrm>
        </p:spPr>
        <p:txBody>
          <a:bodyPr>
            <a:noAutofit/>
          </a:bodyPr>
          <a:lstStyle>
            <a:lvl1pPr marL="285750" indent="-285750" algn="l">
              <a:buClr>
                <a:srgbClr val="4599D3"/>
              </a:buClr>
              <a:buFont typeface="Arial" charset="0"/>
              <a:buChar char="•"/>
              <a:defRPr sz="2200" b="0" i="0" baseline="0">
                <a:latin typeface="Calibri Light" charset="0"/>
                <a:ea typeface="Calibri Light" charset="0"/>
                <a:cs typeface="Calibri Light" charset="0"/>
              </a:defRPr>
            </a:lvl1pPr>
          </a:lstStyle>
          <a:p>
            <a:pPr lvl="0"/>
            <a:r>
              <a:rPr lang="en-US" dirty="0" smtClean="0"/>
              <a:t>In case of text here</a:t>
            </a:r>
            <a:endParaRPr lang="en-US" dirty="0"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3281913" y="1423075"/>
            <a:ext cx="2602431" cy="23963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6137307" y="1423075"/>
            <a:ext cx="2602431" cy="23963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Content Placeholder 19"/>
          <p:cNvSpPr>
            <a:spLocks noGrp="1"/>
          </p:cNvSpPr>
          <p:nvPr>
            <p:ph sz="quarter" idx="23" hasCustomPrompt="1"/>
          </p:nvPr>
        </p:nvSpPr>
        <p:spPr>
          <a:xfrm>
            <a:off x="3270784" y="3900256"/>
            <a:ext cx="2602431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sp>
        <p:nvSpPr>
          <p:cNvPr id="17" name="Content Placeholder 19"/>
          <p:cNvSpPr>
            <a:spLocks noGrp="1"/>
          </p:cNvSpPr>
          <p:nvPr>
            <p:ph sz="quarter" idx="24" hasCustomPrompt="1"/>
          </p:nvPr>
        </p:nvSpPr>
        <p:spPr>
          <a:xfrm>
            <a:off x="6133696" y="3900256"/>
            <a:ext cx="2602431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354095" y="279289"/>
            <a:ext cx="7158188" cy="603034"/>
          </a:xfrm>
        </p:spPr>
        <p:txBody>
          <a:bodyPr>
            <a:noAutofit/>
          </a:bodyPr>
          <a:lstStyle>
            <a:lvl1pPr>
              <a:defRPr sz="4000" b="0" i="0" baseline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9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+ 1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CA60-A4AB-9842-B695-77A47FF922D8}" type="datetimeFigureOut">
              <a:rPr lang="en-US" smtClean="0"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19"/>
          <p:cNvSpPr>
            <a:spLocks noGrp="1"/>
          </p:cNvSpPr>
          <p:nvPr>
            <p:ph sz="quarter" idx="18"/>
          </p:nvPr>
        </p:nvSpPr>
        <p:spPr>
          <a:xfrm>
            <a:off x="426519" y="1208207"/>
            <a:ext cx="4462352" cy="4902881"/>
          </a:xfrm>
        </p:spPr>
        <p:txBody>
          <a:bodyPr>
            <a:noAutofit/>
          </a:bodyPr>
          <a:lstStyle>
            <a:lvl1pPr marL="285750" indent="-285750" algn="l">
              <a:buClr>
                <a:srgbClr val="4599D3"/>
              </a:buClr>
              <a:buFont typeface="Arial" charset="0"/>
              <a:buChar char="•"/>
              <a:defRPr sz="2400" b="0" i="0" baseline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200"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2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800"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5092787" y="1434544"/>
            <a:ext cx="3646951" cy="42260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19"/>
          <p:cNvSpPr>
            <a:spLocks noGrp="1"/>
          </p:cNvSpPr>
          <p:nvPr>
            <p:ph sz="quarter" idx="17" hasCustomPrompt="1"/>
          </p:nvPr>
        </p:nvSpPr>
        <p:spPr>
          <a:xfrm>
            <a:off x="5615046" y="5660629"/>
            <a:ext cx="2602431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 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354095" y="279289"/>
            <a:ext cx="7158188" cy="603034"/>
          </a:xfrm>
        </p:spPr>
        <p:txBody>
          <a:bodyPr>
            <a:noAutofit/>
          </a:bodyPr>
          <a:lstStyle>
            <a:lvl1pPr>
              <a:defRPr sz="4000" b="0" i="0" baseline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20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+ 2 small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9CA60-A4AB-9842-B695-77A47FF922D8}" type="datetimeFigureOut">
              <a:rPr lang="en-US" smtClean="0"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19"/>
          <p:cNvSpPr>
            <a:spLocks noGrp="1"/>
          </p:cNvSpPr>
          <p:nvPr>
            <p:ph sz="quarter" idx="18"/>
          </p:nvPr>
        </p:nvSpPr>
        <p:spPr>
          <a:xfrm>
            <a:off x="426519" y="1371996"/>
            <a:ext cx="4239749" cy="4470280"/>
          </a:xfrm>
        </p:spPr>
        <p:txBody>
          <a:bodyPr>
            <a:noAutofit/>
          </a:bodyPr>
          <a:lstStyle>
            <a:lvl1pPr marL="285750" indent="-285750" algn="l">
              <a:buClr>
                <a:srgbClr val="4599D3"/>
              </a:buClr>
              <a:buFont typeface="Arial" charset="0"/>
              <a:buChar char="•"/>
              <a:defRPr sz="2400" b="0" i="0" baseline="0"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2200" b="0" i="0">
                <a:latin typeface="Calibri Light" charset="0"/>
                <a:ea typeface="Calibri Light" charset="0"/>
                <a:cs typeface="Calibri Light" charset="0"/>
              </a:defRPr>
            </a:lvl2pPr>
            <a:lvl3pPr>
              <a:defRPr sz="2200" b="0" i="0">
                <a:latin typeface="Calibri Light" charset="0"/>
                <a:ea typeface="Calibri Light" charset="0"/>
                <a:cs typeface="Calibri Light" charset="0"/>
              </a:defRPr>
            </a:lvl3pPr>
            <a:lvl4pPr>
              <a:defRPr sz="2000" b="0" i="0">
                <a:latin typeface="Calibri Light" charset="0"/>
                <a:ea typeface="Calibri Light" charset="0"/>
                <a:cs typeface="Calibri Light" charset="0"/>
              </a:defRPr>
            </a:lvl4pPr>
            <a:lvl5pPr>
              <a:defRPr sz="1800" b="0" i="0"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599D3"/>
              </a:buClr>
              <a:buSzTx/>
              <a:buFont typeface="Arial" charset="0"/>
              <a:buNone/>
              <a:tabLst/>
              <a:defRPr/>
            </a:pPr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5262572" y="3784351"/>
            <a:ext cx="3285124" cy="21146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Content Placeholder 19"/>
          <p:cNvSpPr>
            <a:spLocks noGrp="1"/>
          </p:cNvSpPr>
          <p:nvPr>
            <p:ph sz="quarter" idx="17" hasCustomPrompt="1"/>
          </p:nvPr>
        </p:nvSpPr>
        <p:spPr>
          <a:xfrm>
            <a:off x="5603917" y="5935450"/>
            <a:ext cx="2602431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24" hasCustomPrompt="1"/>
          </p:nvPr>
        </p:nvSpPr>
        <p:spPr>
          <a:xfrm>
            <a:off x="5603916" y="3206451"/>
            <a:ext cx="2602431" cy="288925"/>
          </a:xfrm>
        </p:spPr>
        <p:txBody>
          <a:bodyPr>
            <a:noAutofit/>
          </a:bodyPr>
          <a:lstStyle>
            <a:lvl1pPr marL="0" indent="0" algn="ctr">
              <a:buNone/>
              <a:defRPr sz="2000" b="0" i="0" baseline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lvl="0"/>
            <a:r>
              <a:rPr lang="en-US" dirty="0" smtClean="0"/>
              <a:t>IN CASE OF TITLE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481" y="6367109"/>
            <a:ext cx="835600" cy="417800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54095" y="279289"/>
            <a:ext cx="7158188" cy="603034"/>
          </a:xfrm>
        </p:spPr>
        <p:txBody>
          <a:bodyPr>
            <a:noAutofit/>
          </a:bodyPr>
          <a:lstStyle>
            <a:lvl1pPr>
              <a:defRPr sz="4000" b="0" i="0" baseline="0">
                <a:solidFill>
                  <a:srgbClr val="003366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5262569" y="1047612"/>
            <a:ext cx="3285124" cy="211461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73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CFF32-086D-4943-87CE-BD9725D5E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3" r:id="rId3"/>
    <p:sldLayoutId id="2147483662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63" r:id="rId10"/>
    <p:sldLayoutId id="2147483668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272" y="2063566"/>
            <a:ext cx="8327475" cy="1164062"/>
          </a:xfrm>
        </p:spPr>
        <p:txBody>
          <a:bodyPr/>
          <a:lstStyle/>
          <a:p>
            <a:r>
              <a:rPr lang="en-US" sz="3200" dirty="0"/>
              <a:t>International Osteoporosis Foundation and European </a:t>
            </a:r>
            <a:r>
              <a:rPr lang="en-US" sz="3200" dirty="0" smtClean="0"/>
              <a:t>Calcified </a:t>
            </a:r>
            <a:r>
              <a:rPr lang="en-US" sz="3200" dirty="0"/>
              <a:t>Tissue Society Working Group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30271" y="3374388"/>
            <a:ext cx="8210295" cy="685798"/>
          </a:xfrm>
        </p:spPr>
        <p:txBody>
          <a:bodyPr/>
          <a:lstStyle/>
          <a:p>
            <a:r>
              <a:rPr lang="en-US" altLang="fr-FR" sz="2400" dirty="0"/>
              <a:t>Recommendations for the screening of adherence to oral bisphosphonates</a:t>
            </a:r>
            <a:endParaRPr lang="en-US" sz="2400" dirty="0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11" y="370583"/>
            <a:ext cx="1852613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0271" y="4314825"/>
            <a:ext cx="299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www.iofbonehealth.org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Effect of BPs on serum CTX</a:t>
            </a:r>
          </a:p>
        </p:txBody>
      </p:sp>
      <p:pic>
        <p:nvPicPr>
          <p:cNvPr id="7" name="Picture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0226" y="1300163"/>
            <a:ext cx="6330950" cy="4578350"/>
          </a:xfrm>
          <a:prstGeom prst="rect">
            <a:avLst/>
          </a:prstGeom>
          <a:ln w="38100">
            <a:solidFill>
              <a:srgbClr val="0D0D0D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8" name="Text Placeholder 7"/>
          <p:cNvSpPr txBox="1">
            <a:spLocks/>
          </p:cNvSpPr>
          <p:nvPr/>
        </p:nvSpPr>
        <p:spPr>
          <a:xfrm>
            <a:off x="7132642" y="3406775"/>
            <a:ext cx="1804987" cy="4683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fr-CH" sz="1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LSC threshold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fr-C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H="1">
            <a:off x="7035804" y="3875088"/>
            <a:ext cx="1804988" cy="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05447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6519" y="396877"/>
            <a:ext cx="8589881" cy="1049449"/>
          </a:xfrm>
        </p:spPr>
        <p:txBody>
          <a:bodyPr/>
          <a:lstStyle/>
          <a:p>
            <a:r>
              <a:rPr lang="en-US" cap="all" dirty="0"/>
              <a:t>Performance of BTMs for screening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519" y="1722113"/>
            <a:ext cx="83132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en-US" sz="2400" dirty="0"/>
              <a:t>Detection rate: proportion of patients with changes in BTMs that exceed the least significant change when taking oral BPs.</a:t>
            </a:r>
            <a:endParaRPr lang="en-US" sz="900" dirty="0"/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98019" y="2830109"/>
            <a:ext cx="6717231" cy="1391699"/>
            <a:chOff x="426519" y="3189399"/>
            <a:chExt cx="6717231" cy="1391699"/>
          </a:xfrm>
        </p:grpSpPr>
        <p:sp>
          <p:nvSpPr>
            <p:cNvPr id="2" name="TextBox 1"/>
            <p:cNvSpPr txBox="1"/>
            <p:nvPr/>
          </p:nvSpPr>
          <p:spPr>
            <a:xfrm>
              <a:off x="426519" y="3611503"/>
              <a:ext cx="26098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Detection rate =</a:t>
              </a:r>
              <a:endParaRPr lang="en-US" sz="2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210051" y="3189399"/>
              <a:ext cx="22145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A (positive)</a:t>
              </a:r>
              <a:endParaRPr lang="en-US" sz="2800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52788" y="4057878"/>
              <a:ext cx="38909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/>
                <a:t>A (</a:t>
              </a:r>
              <a:r>
                <a:rPr lang="en-US" sz="2800" i="1" smtClean="0"/>
                <a:t>positive) + C (negative)</a:t>
              </a:r>
              <a:endParaRPr lang="en-US" sz="2800" i="1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3000375" y="3857625"/>
              <a:ext cx="41433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Content Placeholder 9"/>
          <p:cNvSpPr>
            <a:spLocks noGrp="1"/>
          </p:cNvSpPr>
          <p:nvPr>
            <p:ph sz="quarter" idx="18"/>
          </p:nvPr>
        </p:nvSpPr>
        <p:spPr>
          <a:xfrm>
            <a:off x="624440" y="4571478"/>
            <a:ext cx="7805187" cy="1310004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s-ES" sz="2400" dirty="0"/>
              <a:t>Positive = Cases </a:t>
            </a:r>
            <a:r>
              <a:rPr lang="es-ES" sz="2400" dirty="0" err="1"/>
              <a:t>with</a:t>
            </a:r>
            <a:r>
              <a:rPr lang="es-ES" sz="2400" dirty="0"/>
              <a:t> a </a:t>
            </a:r>
            <a:r>
              <a:rPr lang="es-ES" sz="2400" dirty="0" err="1"/>
              <a:t>decrease</a:t>
            </a:r>
            <a:r>
              <a:rPr lang="es-ES" sz="2400" dirty="0"/>
              <a:t> &gt; LSC in </a:t>
            </a: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or</a:t>
            </a:r>
            <a:r>
              <a:rPr lang="es-ES" sz="2400" dirty="0"/>
              <a:t> </a:t>
            </a:r>
            <a:r>
              <a:rPr lang="es-ES" sz="2400" dirty="0" err="1"/>
              <a:t>both</a:t>
            </a:r>
            <a:r>
              <a:rPr lang="es-ES" sz="2400" dirty="0"/>
              <a:t> BTM</a:t>
            </a:r>
          </a:p>
          <a:p>
            <a:pPr marL="0" indent="0">
              <a:buNone/>
              <a:defRPr/>
            </a:pPr>
            <a:r>
              <a:rPr lang="es-ES" sz="2400" dirty="0" err="1"/>
              <a:t>Negatives</a:t>
            </a:r>
            <a:r>
              <a:rPr lang="es-ES" sz="2400" dirty="0"/>
              <a:t> = Cases </a:t>
            </a:r>
            <a:r>
              <a:rPr lang="es-ES" sz="2400" dirty="0" err="1"/>
              <a:t>with</a:t>
            </a:r>
            <a:r>
              <a:rPr lang="es-ES" sz="2400" dirty="0"/>
              <a:t> </a:t>
            </a:r>
            <a:r>
              <a:rPr lang="es-ES" sz="2400" dirty="0" err="1"/>
              <a:t>decrease</a:t>
            </a:r>
            <a:r>
              <a:rPr lang="es-ES" sz="2400" dirty="0"/>
              <a:t> &lt; LSC </a:t>
            </a:r>
            <a:r>
              <a:rPr lang="es-ES" sz="2400" dirty="0" err="1"/>
              <a:t>or</a:t>
            </a:r>
            <a:r>
              <a:rPr lang="es-ES" sz="2400" dirty="0"/>
              <a:t> no </a:t>
            </a:r>
            <a:r>
              <a:rPr lang="es-ES" sz="2400" dirty="0" err="1"/>
              <a:t>decrease</a:t>
            </a:r>
            <a:endParaRPr lang="es-ES" sz="2400" dirty="0"/>
          </a:p>
          <a:p>
            <a:pPr marL="0" indent="0">
              <a:buNone/>
              <a:defRPr/>
            </a:pPr>
            <a:r>
              <a:rPr lang="es-ES" sz="2400" dirty="0"/>
              <a:t>LSC = </a:t>
            </a:r>
            <a:r>
              <a:rPr lang="es-ES" sz="2400" dirty="0" err="1"/>
              <a:t>Least</a:t>
            </a:r>
            <a:r>
              <a:rPr lang="es-ES" sz="2400" dirty="0"/>
              <a:t> </a:t>
            </a:r>
            <a:r>
              <a:rPr lang="es-ES" sz="2400" dirty="0" err="1"/>
              <a:t>significant</a:t>
            </a:r>
            <a:r>
              <a:rPr lang="es-ES" sz="2400" dirty="0"/>
              <a:t> </a:t>
            </a:r>
            <a:r>
              <a:rPr lang="es-ES" sz="2400" dirty="0" err="1"/>
              <a:t>change</a:t>
            </a:r>
            <a:r>
              <a:rPr lang="es-ES" sz="24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91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267980"/>
              </p:ext>
            </p:extLst>
          </p:nvPr>
        </p:nvGraphicFramePr>
        <p:xfrm>
          <a:off x="427038" y="1200150"/>
          <a:ext cx="8283575" cy="430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715"/>
                <a:gridCol w="1656715"/>
                <a:gridCol w="1656715"/>
                <a:gridCol w="1656715"/>
                <a:gridCol w="1656715"/>
              </a:tblGrid>
              <a:tr h="107513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BTM</a:t>
                      </a:r>
                    </a:p>
                    <a:p>
                      <a:pPr algn="ctr"/>
                      <a:r>
                        <a:rPr lang="en-US" sz="2800" dirty="0" smtClean="0"/>
                        <a:t>(IDS </a:t>
                      </a:r>
                      <a:r>
                        <a:rPr lang="en-US" sz="2800" dirty="0" err="1" smtClean="0"/>
                        <a:t>iSYS</a:t>
                      </a:r>
                      <a:r>
                        <a:rPr lang="en-US" sz="280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Decrease</a:t>
                      </a:r>
                    </a:p>
                    <a:p>
                      <a:pPr algn="ctr"/>
                      <a:r>
                        <a:rPr lang="en-US" sz="2800" dirty="0" smtClean="0"/>
                        <a:t>&gt;LSC</a:t>
                      </a:r>
                      <a:r>
                        <a:rPr lang="en-US" sz="2800" baseline="0" dirty="0" smtClean="0"/>
                        <a:t> (N)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Decrease</a:t>
                      </a:r>
                    </a:p>
                    <a:p>
                      <a:pPr algn="ctr"/>
                      <a:r>
                        <a:rPr lang="en-US" sz="2800" dirty="0" smtClean="0"/>
                        <a:t>&lt; LSC (N)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Detection </a:t>
                      </a:r>
                    </a:p>
                    <a:p>
                      <a:pPr algn="ctr"/>
                      <a:r>
                        <a:rPr lang="en-US" sz="2800" dirty="0" smtClean="0"/>
                        <a:t>Rate(%)</a:t>
                      </a:r>
                      <a:endParaRPr lang="en-US" sz="2800" dirty="0"/>
                    </a:p>
                  </a:txBody>
                  <a:tcPr anchor="ctr"/>
                </a:tc>
              </a:tr>
              <a:tr h="10751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CTX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86.9</a:t>
                      </a:r>
                      <a:endParaRPr lang="en-US" sz="2400" dirty="0"/>
                    </a:p>
                  </a:txBody>
                  <a:tcPr anchor="ctr"/>
                </a:tc>
              </a:tr>
              <a:tr h="10751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PINP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83.9</a:t>
                      </a:r>
                      <a:endParaRPr lang="en-US" sz="2400" dirty="0"/>
                    </a:p>
                  </a:txBody>
                  <a:tcPr anchor="ctr"/>
                </a:tc>
              </a:tr>
              <a:tr h="10751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CTX + PINP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94.5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02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094" y="279289"/>
            <a:ext cx="7718343" cy="603034"/>
          </a:xfrm>
        </p:spPr>
        <p:txBody>
          <a:bodyPr/>
          <a:lstStyle/>
          <a:p>
            <a:r>
              <a:rPr lang="en-US" dirty="0" smtClean="0"/>
              <a:t>CRITICAL VALUES FOR PINP AND CTX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334805"/>
              </p:ext>
            </p:extLst>
          </p:nvPr>
        </p:nvGraphicFramePr>
        <p:xfrm>
          <a:off x="455613" y="1071559"/>
          <a:ext cx="8283579" cy="375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775"/>
                <a:gridCol w="1457328"/>
                <a:gridCol w="2011046"/>
                <a:gridCol w="1489391"/>
                <a:gridCol w="1824039"/>
              </a:tblGrid>
              <a:tr h="47731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PINP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CTX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7554"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IDS </a:t>
                      </a:r>
                      <a:r>
                        <a:rPr lang="en-US" sz="2000" b="1" dirty="0" err="1" smtClean="0"/>
                        <a:t>iSYS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Roche </a:t>
                      </a:r>
                      <a:r>
                        <a:rPr lang="en-US" sz="2000" b="1" dirty="0" err="1" smtClean="0"/>
                        <a:t>Cobas</a:t>
                      </a:r>
                      <a:r>
                        <a:rPr lang="en-US" sz="2000" b="1" dirty="0" smtClean="0"/>
                        <a:t> e411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IDS </a:t>
                      </a:r>
                      <a:r>
                        <a:rPr lang="en-US" sz="2000" b="1" dirty="0" err="1" smtClean="0"/>
                        <a:t>iSYS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Roche </a:t>
                      </a:r>
                      <a:r>
                        <a:rPr lang="en-US" sz="2000" b="1" dirty="0" err="1" smtClean="0"/>
                        <a:t>Cobas</a:t>
                      </a:r>
                      <a:r>
                        <a:rPr lang="en-US" sz="2000" b="1" dirty="0" smtClean="0"/>
                        <a:t> e411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8755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Controls, mean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31 </a:t>
                      </a:r>
                      <a:r>
                        <a:rPr lang="el-G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fr-CH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/ L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33 </a:t>
                      </a:r>
                      <a:r>
                        <a:rPr lang="el-G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fr-CH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/ L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327 ng / 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221 ng / L</a:t>
                      </a:r>
                      <a:endParaRPr lang="en-US" sz="2000" dirty="0"/>
                    </a:p>
                  </a:txBody>
                  <a:tcPr anchor="ctr"/>
                </a:tc>
              </a:tr>
              <a:tr h="4773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LSC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29%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54%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50%</a:t>
                      </a:r>
                      <a:endParaRPr lang="en-US" sz="2000" dirty="0"/>
                    </a:p>
                  </a:txBody>
                  <a:tcPr anchor="ctr"/>
                </a:tc>
              </a:tr>
              <a:tr h="4773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LSC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6.2 </a:t>
                      </a:r>
                      <a:r>
                        <a:rPr lang="el-G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fr-CH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/ L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5.7 </a:t>
                      </a:r>
                      <a:r>
                        <a:rPr lang="el-G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fr-CH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/ L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 ng / 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 ng / L</a:t>
                      </a:r>
                      <a:endParaRPr lang="en-US" sz="2000" dirty="0"/>
                    </a:p>
                  </a:txBody>
                  <a:tcPr anchor="ctr"/>
                </a:tc>
              </a:tr>
              <a:tr h="47731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Effect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-51 %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-54 %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-75 %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-74 %</a:t>
                      </a:r>
                      <a:endParaRPr lang="en-US" sz="2000" dirty="0"/>
                    </a:p>
                  </a:txBody>
                  <a:tcPr anchor="ctr"/>
                </a:tc>
              </a:tr>
              <a:tr h="44626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Effect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-28 </a:t>
                      </a:r>
                      <a:r>
                        <a:rPr lang="el-G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fr-CH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/ 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-32 </a:t>
                      </a:r>
                      <a:r>
                        <a:rPr lang="el-GR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lang="fr-CH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 / L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-490 ng / 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- 360 ng / L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25972" y="5018411"/>
            <a:ext cx="8313220" cy="62040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/>
          <a:lstStyle>
            <a:lvl1pPr marL="342900" indent="-34290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B76AB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  <a:defRPr/>
            </a:pPr>
            <a:r>
              <a:rPr lang="fr-CH" sz="1050" dirty="0" err="1">
                <a:cs typeface="Arial"/>
              </a:rPr>
              <a:t>Reproduced</a:t>
            </a:r>
            <a:r>
              <a:rPr lang="fr-CH" sz="1050" dirty="0">
                <a:cs typeface="Arial"/>
              </a:rPr>
              <a:t> </a:t>
            </a:r>
            <a:r>
              <a:rPr lang="fr-CH" sz="1050" dirty="0" err="1">
                <a:cs typeface="Arial"/>
              </a:rPr>
              <a:t>from</a:t>
            </a:r>
            <a:r>
              <a:rPr lang="fr-CH" sz="1050" dirty="0">
                <a:cs typeface="Arial"/>
              </a:rPr>
              <a:t> </a:t>
            </a:r>
            <a:r>
              <a:rPr lang="fr-CH" sz="1050" dirty="0" err="1">
                <a:cs typeface="Arial"/>
              </a:rPr>
              <a:t>Eastell</a:t>
            </a:r>
            <a:r>
              <a:rPr lang="fr-CH" sz="1050" dirty="0">
                <a:cs typeface="Arial"/>
              </a:rPr>
              <a:t> R et al., </a:t>
            </a:r>
            <a:r>
              <a:rPr lang="fr-CH" sz="1050" dirty="0" err="1">
                <a:cs typeface="Arial"/>
              </a:rPr>
              <a:t>Diagnosis</a:t>
            </a:r>
            <a:r>
              <a:rPr lang="fr-CH" sz="1050" dirty="0">
                <a:cs typeface="Arial"/>
              </a:rPr>
              <a:t> of endocrine </a:t>
            </a:r>
            <a:r>
              <a:rPr lang="fr-CH" sz="1050" dirty="0" err="1">
                <a:cs typeface="Arial"/>
              </a:rPr>
              <a:t>disease</a:t>
            </a:r>
            <a:r>
              <a:rPr lang="fr-CH" sz="1050" dirty="0">
                <a:cs typeface="Arial"/>
              </a:rPr>
              <a:t>: </a:t>
            </a:r>
            <a:r>
              <a:rPr lang="fr-CH" sz="1050" dirty="0" err="1">
                <a:cs typeface="Arial"/>
              </a:rPr>
              <a:t>Bone</a:t>
            </a:r>
            <a:r>
              <a:rPr lang="fr-CH" sz="1050" dirty="0">
                <a:cs typeface="Arial"/>
              </a:rPr>
              <a:t> turnover markers: are </a:t>
            </a:r>
            <a:r>
              <a:rPr lang="fr-CH" sz="1050" dirty="0" err="1">
                <a:cs typeface="Arial"/>
              </a:rPr>
              <a:t>they</a:t>
            </a:r>
            <a:r>
              <a:rPr lang="fr-CH" sz="1050" dirty="0">
                <a:cs typeface="Arial"/>
              </a:rPr>
              <a:t> </a:t>
            </a:r>
            <a:r>
              <a:rPr lang="fr-CH" sz="1050" dirty="0" err="1">
                <a:cs typeface="Arial"/>
              </a:rPr>
              <a:t>clinically</a:t>
            </a:r>
            <a:r>
              <a:rPr lang="fr-CH" sz="1050" dirty="0">
                <a:cs typeface="Arial"/>
              </a:rPr>
              <a:t> </a:t>
            </a:r>
            <a:r>
              <a:rPr lang="fr-CH" sz="1050" dirty="0" err="1">
                <a:cs typeface="Arial"/>
              </a:rPr>
              <a:t>useful</a:t>
            </a:r>
            <a:r>
              <a:rPr lang="fr-CH" sz="1050" dirty="0">
                <a:cs typeface="Arial"/>
              </a:rPr>
              <a:t>?  </a:t>
            </a:r>
            <a:r>
              <a:rPr lang="fr-CH" sz="1050" dirty="0" err="1">
                <a:cs typeface="Arial"/>
              </a:rPr>
              <a:t>Eur</a:t>
            </a:r>
            <a:r>
              <a:rPr lang="fr-CH" sz="1050" dirty="0">
                <a:cs typeface="Arial"/>
              </a:rPr>
              <a:t> J </a:t>
            </a:r>
            <a:r>
              <a:rPr lang="fr-CH" sz="1050" dirty="0" err="1">
                <a:cs typeface="Arial"/>
              </a:rPr>
              <a:t>Endocrinol</a:t>
            </a:r>
            <a:r>
              <a:rPr lang="fr-CH" sz="1050" dirty="0">
                <a:cs typeface="Arial"/>
              </a:rPr>
              <a:t>. 2018 </a:t>
            </a:r>
            <a:r>
              <a:rPr lang="fr-CH" sz="1050" dirty="0" smtClean="0">
                <a:cs typeface="Arial"/>
              </a:rPr>
              <a:t>178:R19-R31 </a:t>
            </a:r>
            <a:r>
              <a:rPr lang="fr-CH" sz="1050" dirty="0" err="1" smtClean="0">
                <a:cs typeface="Arial"/>
              </a:rPr>
              <a:t>with</a:t>
            </a:r>
            <a:r>
              <a:rPr lang="fr-CH" sz="1050" dirty="0" smtClean="0">
                <a:cs typeface="Arial"/>
              </a:rPr>
              <a:t> </a:t>
            </a:r>
            <a:r>
              <a:rPr lang="fr-CH" sz="1050" dirty="0">
                <a:cs typeface="Arial"/>
              </a:rPr>
              <a:t>permissions </a:t>
            </a:r>
            <a:r>
              <a:rPr lang="fr-CH" sz="1050" dirty="0" err="1">
                <a:cs typeface="Arial"/>
              </a:rPr>
              <a:t>from</a:t>
            </a:r>
            <a:r>
              <a:rPr lang="fr-CH" sz="1050" dirty="0">
                <a:cs typeface="Arial"/>
              </a:rPr>
              <a:t> </a:t>
            </a:r>
            <a:r>
              <a:rPr lang="fr-CH" sz="1050" dirty="0" err="1">
                <a:cs typeface="Arial"/>
              </a:rPr>
              <a:t>BioScientifica</a:t>
            </a:r>
            <a:r>
              <a:rPr lang="fr-CH" sz="1050" dirty="0">
                <a:cs typeface="Arial"/>
              </a:rPr>
              <a:t> Ltd. </a:t>
            </a:r>
          </a:p>
        </p:txBody>
      </p:sp>
    </p:spTree>
    <p:extLst>
      <p:ext uri="{BB962C8B-B14F-4D97-AF65-F5344CB8AC3E}">
        <p14:creationId xmlns:p14="http://schemas.microsoft.com/office/powerpoint/2010/main" val="1436664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6518" y="565038"/>
            <a:ext cx="8417445" cy="603034"/>
          </a:xfrm>
        </p:spPr>
        <p:txBody>
          <a:bodyPr/>
          <a:lstStyle/>
          <a:p>
            <a:r>
              <a:rPr lang="fr-CH" smtClean="0"/>
              <a:t>ALGORITHM FOR ADHERENCE SCREENING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6534" y="2914834"/>
            <a:ext cx="1581451" cy="1263217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bIns="108000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Baseline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BTM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(PINP, CTX)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0841" y="2914833"/>
            <a:ext cx="1532311" cy="1263217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bIns="108000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3-months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BTM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(PINP, CTX)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13497" y="1543046"/>
            <a:ext cx="1442963" cy="1263217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bIns="108000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BTM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Decrease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&gt; LSC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3497" y="4174801"/>
            <a:ext cx="1442963" cy="1263217"/>
          </a:xfrm>
          <a:prstGeom prst="rect">
            <a:avLst/>
          </a:prstGeom>
          <a:solidFill>
            <a:schemeClr val="accent1"/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bIns="108000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BTM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Decrease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&lt; LSC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15202" y="3450919"/>
            <a:ext cx="562889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05941" y="2914833"/>
            <a:ext cx="0" cy="1125947"/>
          </a:xfrm>
          <a:prstGeom prst="straightConnector1">
            <a:avLst/>
          </a:prstGeom>
          <a:ln w="22225"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20369" y="3450919"/>
            <a:ext cx="10855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83245" y="3638551"/>
            <a:ext cx="0" cy="964953"/>
          </a:xfrm>
          <a:prstGeom prst="straightConnector1">
            <a:avLst/>
          </a:prstGeom>
          <a:ln w="22225"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73446" y="4791135"/>
            <a:ext cx="1541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/>
              <a:t>Treatment</a:t>
            </a:r>
          </a:p>
          <a:p>
            <a:r>
              <a:rPr lang="en-US" sz="2200" b="1" i="1" dirty="0" smtClean="0"/>
              <a:t>initiation</a:t>
            </a:r>
            <a:endParaRPr lang="en-US" sz="2200" b="1" i="1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472612" y="4838426"/>
            <a:ext cx="562889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33784" y="4376893"/>
            <a:ext cx="1438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Reassess</a:t>
            </a:r>
          </a:p>
          <a:p>
            <a:r>
              <a:rPr lang="en-US" sz="2200" b="1" dirty="0" smtClean="0"/>
              <a:t>Treatment</a:t>
            </a:r>
            <a:endParaRPr lang="en-US" sz="2200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472612" y="2143471"/>
            <a:ext cx="562889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33784" y="1796242"/>
            <a:ext cx="14387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Continue</a:t>
            </a:r>
          </a:p>
          <a:p>
            <a:r>
              <a:rPr lang="en-US" sz="2200" b="1" dirty="0" smtClean="0"/>
              <a:t>Treatment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96743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BTM DO NOT DECREASE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095" y="2244142"/>
            <a:ext cx="4817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Reassess treatment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1471" y="3414725"/>
            <a:ext cx="4914900" cy="169277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Other causes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400" dirty="0" smtClean="0"/>
              <a:t>Undetected secondary osteoporosis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400" dirty="0" smtClean="0"/>
              <a:t>Interfering medications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400" dirty="0" smtClean="0"/>
              <a:t>Lack of efficacy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86371" y="2091286"/>
            <a:ext cx="3543299" cy="132343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Poor adherence !!!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400" dirty="0" smtClean="0"/>
              <a:t>Treatment stopped</a:t>
            </a:r>
          </a:p>
          <a:p>
            <a:pPr marL="285750" indent="-285750">
              <a:buClr>
                <a:schemeClr val="accent1"/>
              </a:buClr>
              <a:buFont typeface="Arial" charset="0"/>
              <a:buChar char="•"/>
            </a:pPr>
            <a:r>
              <a:rPr lang="en-US" sz="2400" dirty="0" smtClean="0"/>
              <a:t>Wrong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268001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519" y="2028878"/>
            <a:ext cx="8284343" cy="2243085"/>
          </a:xfrm>
        </p:spPr>
        <p:txBody>
          <a:bodyPr/>
          <a:lstStyle/>
          <a:p>
            <a:r>
              <a:rPr lang="en-US" altLang="fr-FR" dirty="0">
                <a:latin typeface="Calibri" charset="0"/>
                <a:ea typeface="Calibri" charset="0"/>
                <a:cs typeface="Calibri" charset="0"/>
              </a:rPr>
              <a:t>Bone turnover markers are efficient for the screening of adherence to oral bisphosphonates</a:t>
            </a:r>
          </a:p>
          <a:p>
            <a:endParaRPr lang="en-US" altLang="fr-FR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altLang="fr-FR" dirty="0">
                <a:latin typeface="Calibri" charset="0"/>
                <a:ea typeface="Calibri" charset="0"/>
                <a:cs typeface="Calibri" charset="0"/>
              </a:rPr>
              <a:t>Two measurements, at the treatment initiation and at month three, are recommended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4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519" y="2234362"/>
            <a:ext cx="8284343" cy="842910"/>
          </a:xfrm>
        </p:spPr>
        <p:txBody>
          <a:bodyPr/>
          <a:lstStyle/>
          <a:p>
            <a:pPr marL="0" indent="0" algn="ctr">
              <a:buFont typeface="Wingdings" charset="2"/>
              <a:buNone/>
            </a:pPr>
            <a:r>
              <a:rPr lang="fr-CH" altLang="fr-FR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fr-CH" altLang="fr-FR" dirty="0" err="1">
                <a:latin typeface="Calibri" charset="0"/>
                <a:ea typeface="Calibri" charset="0"/>
                <a:cs typeface="Calibri" charset="0"/>
              </a:rPr>
              <a:t>educational</a:t>
            </a:r>
            <a:r>
              <a:rPr lang="fr-CH" altLang="fr-FR" dirty="0">
                <a:latin typeface="Calibri" charset="0"/>
                <a:ea typeface="Calibri" charset="0"/>
                <a:cs typeface="Calibri" charset="0"/>
              </a:rPr>
              <a:t> slide kit </a:t>
            </a:r>
            <a:r>
              <a:rPr lang="fr-CH" altLang="fr-FR" dirty="0" err="1">
                <a:latin typeface="Calibri" charset="0"/>
                <a:ea typeface="Calibri" charset="0"/>
                <a:cs typeface="Calibri" charset="0"/>
              </a:rPr>
              <a:t>was</a:t>
            </a:r>
            <a:r>
              <a:rPr lang="fr-CH" altLang="fr-FR" dirty="0">
                <a:latin typeface="Calibri" charset="0"/>
                <a:ea typeface="Calibri" charset="0"/>
                <a:cs typeface="Calibri" charset="0"/>
              </a:rPr>
              <a:t> made possible </a:t>
            </a:r>
            <a:r>
              <a:rPr lang="fr-CH" altLang="fr-FR" dirty="0" err="1">
                <a:latin typeface="Calibri" charset="0"/>
                <a:ea typeface="Calibri" charset="0"/>
                <a:cs typeface="Calibri" charset="0"/>
              </a:rPr>
              <a:t>through</a:t>
            </a:r>
            <a:r>
              <a:rPr lang="fr-CH" altLang="fr-FR" dirty="0">
                <a:latin typeface="Calibri" charset="0"/>
                <a:ea typeface="Calibri" charset="0"/>
                <a:cs typeface="Calibri" charset="0"/>
              </a:rPr>
              <a:t> an </a:t>
            </a:r>
            <a:r>
              <a:rPr lang="fr-CH" altLang="fr-FR" dirty="0" err="1">
                <a:latin typeface="Calibri" charset="0"/>
                <a:ea typeface="Calibri" charset="0"/>
                <a:cs typeface="Calibri" charset="0"/>
              </a:rPr>
              <a:t>unrestricted</a:t>
            </a:r>
            <a:r>
              <a:rPr lang="fr-CH" altLang="fr-FR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CH" altLang="fr-FR" dirty="0" err="1">
                <a:latin typeface="Calibri" charset="0"/>
                <a:ea typeface="Calibri" charset="0"/>
                <a:cs typeface="Calibri" charset="0"/>
              </a:rPr>
              <a:t>grant</a:t>
            </a:r>
            <a:r>
              <a:rPr lang="fr-CH" altLang="fr-FR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CH" altLang="fr-FR" dirty="0" err="1">
                <a:latin typeface="Calibri" charset="0"/>
                <a:ea typeface="Calibri" charset="0"/>
                <a:cs typeface="Calibri" charset="0"/>
              </a:rPr>
              <a:t>from</a:t>
            </a:r>
            <a:endParaRPr lang="fr-CH" altLang="fr-FR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altLang="fr-FR" dirty="0"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cap="all" dirty="0" err="1" smtClean="0"/>
              <a:t>Acknowledgment</a:t>
            </a:r>
            <a:endParaRPr lang="en-US" cap="al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171" y="3381819"/>
            <a:ext cx="1436812" cy="86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521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50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IOF-ECTS </a:t>
            </a:r>
            <a:r>
              <a:rPr lang="fr-CH" dirty="0" err="1"/>
              <a:t>Working</a:t>
            </a:r>
            <a:r>
              <a:rPr lang="fr-CH" dirty="0"/>
              <a:t> Group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3434" y="1746606"/>
            <a:ext cx="81576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fr-CH" altLang="fr-FR" sz="2400" dirty="0" smtClean="0">
                <a:latin typeface="Calibri" charset="0"/>
                <a:ea typeface="Calibri" charset="0"/>
                <a:cs typeface="Calibri" charset="0"/>
              </a:rPr>
              <a:t>Richard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Eastell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 &amp; Adolfo Diez-Perez (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co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-chairs)</a:t>
            </a: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  <a:defRPr/>
            </a:pPr>
            <a:endParaRPr lang="fr-CH" altLang="fr-FR" sz="24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fr-CH" altLang="fr-FR" sz="2400" dirty="0" smtClean="0">
                <a:latin typeface="Calibri" charset="0"/>
                <a:ea typeface="Calibri" charset="0"/>
                <a:cs typeface="Calibri" charset="0"/>
              </a:rPr>
              <a:t>KE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Naylor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B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Abrahamsen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D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Agnusdei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ML Brandi, C Cooper, E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Dennison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fr-CH" altLang="fr-FR" sz="2400" dirty="0" smtClean="0">
                <a:latin typeface="Calibri" charset="0"/>
                <a:ea typeface="Calibri" charset="0"/>
                <a:cs typeface="Calibri" charset="0"/>
              </a:rPr>
              <a:t> EF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Eriksen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DT Gold, N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Guañabens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P Hadji, M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Hiligsmann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R Horne, R Josse, JA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Kanis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B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Obermayer-Pietsch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D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Prieto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-Alhambra, JY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Reginster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R Rizzoli, S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Silverman</a:t>
            </a:r>
            <a:r>
              <a:rPr lang="fr-CH" altLang="fr-FR" sz="2400" dirty="0">
                <a:latin typeface="Calibri" charset="0"/>
                <a:ea typeface="Calibri" charset="0"/>
                <a:cs typeface="Calibri" charset="0"/>
              </a:rPr>
              <a:t>, MC </a:t>
            </a:r>
            <a:r>
              <a:rPr lang="fr-CH" altLang="fr-FR" sz="2400" dirty="0" err="1">
                <a:latin typeface="Calibri" charset="0"/>
                <a:ea typeface="Calibri" charset="0"/>
                <a:cs typeface="Calibri" charset="0"/>
              </a:rPr>
              <a:t>Zillikens</a:t>
            </a:r>
            <a:endParaRPr lang="fr-CH" altLang="fr-FR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72" y="1398355"/>
            <a:ext cx="8137525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30272" y="4551452"/>
            <a:ext cx="7134726" cy="623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4599D3"/>
              </a:buClr>
              <a:buFont typeface="Arial" panose="020B0604020202020204" pitchFamily="34" charset="0"/>
              <a:buChar char="•"/>
              <a:defRPr sz="26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599D3"/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599D3"/>
              </a:buClr>
              <a:buFont typeface="Arial" panose="020B0604020202020204" pitchFamily="34" charset="0"/>
              <a:buChar char="•"/>
              <a:defRPr sz="22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599D3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4599D3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sz="2000" dirty="0" err="1">
                <a:solidFill>
                  <a:schemeClr val="accent1"/>
                </a:solidFill>
              </a:rPr>
              <a:t>Osteoporos</a:t>
            </a:r>
            <a:r>
              <a:rPr lang="fr-CH" sz="2000" dirty="0">
                <a:solidFill>
                  <a:schemeClr val="accent1"/>
                </a:solidFill>
              </a:rPr>
              <a:t> Int (2017) </a:t>
            </a:r>
            <a:r>
              <a:rPr lang="fr-CH" sz="2000" dirty="0" smtClean="0">
                <a:solidFill>
                  <a:schemeClr val="accent1"/>
                </a:solidFill>
              </a:rPr>
              <a:t>28:767–774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BACKGROUND </a:t>
            </a:r>
            <a:r>
              <a:rPr lang="fr-CH" dirty="0"/>
              <a:t>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519" y="1522092"/>
            <a:ext cx="83132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Bisphosphonates (BPs) are considered a first-line treatment of osteoporosis</a:t>
            </a: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Adherence to BPs has been reported at 50% or below after one year</a:t>
            </a:r>
            <a:r>
              <a:rPr lang="en-US" altLang="fr-FR" sz="2400" baseline="30000" dirty="0">
                <a:latin typeface="Calibri" charset="0"/>
                <a:ea typeface="Calibri" charset="0"/>
                <a:cs typeface="Calibri" charset="0"/>
              </a:rPr>
              <a:t>1-3</a:t>
            </a:r>
            <a:endParaRPr lang="en-US" altLang="fr-FR" sz="24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Low adherence results in lack of efficacy (no or limited decrease in fracture risk) and reduced cost effectiveness</a:t>
            </a:r>
            <a:r>
              <a:rPr lang="en-US" altLang="fr-FR" sz="2400" baseline="30000" dirty="0">
                <a:latin typeface="Calibri" charset="0"/>
                <a:ea typeface="Calibri" charset="0"/>
                <a:cs typeface="Calibri" charset="0"/>
              </a:rPr>
              <a:t>4</a:t>
            </a:r>
            <a:endParaRPr lang="en-US" altLang="fr-FR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sz="quarter" idx="18"/>
          </p:nvPr>
        </p:nvSpPr>
        <p:spPr bwMode="auto">
          <a:xfrm>
            <a:off x="426519" y="5159061"/>
            <a:ext cx="8313220" cy="45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76AB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fr-CH" sz="1050" dirty="0" smtClean="0">
                <a:latin typeface="+mn-lt"/>
              </a:rPr>
              <a:t>1. Cramer JA, et al (2007). </a:t>
            </a:r>
            <a:r>
              <a:rPr lang="fr-CH" sz="1050" dirty="0" err="1" smtClean="0">
                <a:latin typeface="+mn-lt"/>
              </a:rPr>
              <a:t>Osteoporos</a:t>
            </a:r>
            <a:r>
              <a:rPr lang="fr-CH" sz="1050" dirty="0" smtClean="0">
                <a:latin typeface="+mn-lt"/>
              </a:rPr>
              <a:t> Int 18(8):1023–1031; 2. </a:t>
            </a:r>
            <a:r>
              <a:rPr lang="fr-CH" sz="1050" dirty="0" err="1" smtClean="0">
                <a:latin typeface="+mn-lt"/>
              </a:rPr>
              <a:t>Kothawala</a:t>
            </a:r>
            <a:r>
              <a:rPr lang="fr-CH" sz="1050" dirty="0" smtClean="0">
                <a:latin typeface="+mn-lt"/>
              </a:rPr>
              <a:t> P, et al (2007). Mayo Clin Proc 82(12):1493–1501; 3. </a:t>
            </a:r>
            <a:r>
              <a:rPr lang="fr-CH" sz="1050" dirty="0" err="1" smtClean="0">
                <a:latin typeface="+mn-lt"/>
              </a:rPr>
              <a:t>Kanis</a:t>
            </a:r>
            <a:r>
              <a:rPr lang="fr-CH" sz="1050" dirty="0" smtClean="0">
                <a:latin typeface="+mn-lt"/>
              </a:rPr>
              <a:t> JA, et al (2012). </a:t>
            </a:r>
            <a:r>
              <a:rPr lang="fr-CH" sz="1050" dirty="0" err="1" smtClean="0">
                <a:latin typeface="+mn-lt"/>
              </a:rPr>
              <a:t>Osteoporos</a:t>
            </a:r>
            <a:r>
              <a:rPr lang="fr-CH" sz="1050" dirty="0" smtClean="0">
                <a:latin typeface="+mn-lt"/>
              </a:rPr>
              <a:t> Int 23(1):213–221; 4. </a:t>
            </a:r>
            <a:r>
              <a:rPr lang="fr-CH" sz="1050" dirty="0" err="1" smtClean="0">
                <a:latin typeface="+mn-lt"/>
              </a:rPr>
              <a:t>Hiligsmann</a:t>
            </a:r>
            <a:r>
              <a:rPr lang="fr-CH" sz="1050" dirty="0" smtClean="0">
                <a:latin typeface="+mn-lt"/>
              </a:rPr>
              <a:t> M et al (2010). Calcif Tissue Int 86(3):202–210</a:t>
            </a:r>
            <a:endParaRPr lang="fr-CH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BACKGROUND II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519" y="1522092"/>
            <a:ext cx="83132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Bone turnover markers (BTM) reflect the tissue effect of BPs</a:t>
            </a:r>
            <a:r>
              <a:rPr lang="en-US" altLang="fr-FR" sz="2400" baseline="30000" dirty="0">
                <a:latin typeface="Calibri" charset="0"/>
                <a:ea typeface="Calibri" charset="0"/>
                <a:cs typeface="Calibri" charset="0"/>
              </a:rPr>
              <a:t>1</a:t>
            </a:r>
            <a:endParaRPr lang="en-US" altLang="fr-FR" sz="24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Measurement of BTM has been proposed for monitoring treatment</a:t>
            </a:r>
            <a:r>
              <a:rPr lang="en-US" altLang="fr-FR" sz="2400" baseline="30000" dirty="0">
                <a:latin typeface="Calibri" charset="0"/>
                <a:ea typeface="Calibri" charset="0"/>
                <a:cs typeface="Calibri" charset="0"/>
              </a:rPr>
              <a:t>2</a:t>
            </a:r>
            <a:endParaRPr lang="en-US" altLang="fr-FR" sz="2400" dirty="0"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Serum CTX and PINP have been recommended as reference markers of bone turnover</a:t>
            </a:r>
            <a:r>
              <a:rPr lang="en-US" altLang="fr-FR" sz="2400" baseline="30000" dirty="0">
                <a:latin typeface="Calibri" charset="0"/>
                <a:ea typeface="Calibri" charset="0"/>
                <a:cs typeface="Calibri" charset="0"/>
              </a:rPr>
              <a:t>1</a:t>
            </a:r>
            <a:endParaRPr lang="en-US" altLang="fr-FR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sz="quarter" idx="18"/>
          </p:nvPr>
        </p:nvSpPr>
        <p:spPr bwMode="auto">
          <a:xfrm>
            <a:off x="426519" y="5159061"/>
            <a:ext cx="8313220" cy="45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76AB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fi-FI" sz="1050" dirty="0">
                <a:latin typeface="Calibri" charset="0"/>
                <a:ea typeface="Calibri" charset="0"/>
                <a:cs typeface="Calibri" charset="0"/>
              </a:rPr>
              <a:t>1. </a:t>
            </a:r>
            <a:r>
              <a:rPr lang="fi-FI" sz="1050" dirty="0" err="1">
                <a:latin typeface="Calibri" charset="0"/>
                <a:ea typeface="Calibri" charset="0"/>
                <a:cs typeface="Calibri" charset="0"/>
              </a:rPr>
              <a:t>Vasikaran</a:t>
            </a:r>
            <a:r>
              <a:rPr lang="fi-FI" sz="1050" dirty="0">
                <a:latin typeface="Calibri" charset="0"/>
                <a:ea typeface="Calibri" charset="0"/>
                <a:cs typeface="Calibri" charset="0"/>
              </a:rPr>
              <a:t> S et </a:t>
            </a:r>
            <a:r>
              <a:rPr lang="fi-FI" sz="1050" dirty="0" err="1">
                <a:latin typeface="Calibri" charset="0"/>
                <a:ea typeface="Calibri" charset="0"/>
                <a:cs typeface="Calibri" charset="0"/>
              </a:rPr>
              <a:t>al</a:t>
            </a:r>
            <a:r>
              <a:rPr lang="fi-FI" sz="1050" dirty="0">
                <a:latin typeface="Calibri" charset="0"/>
                <a:ea typeface="Calibri" charset="0"/>
                <a:cs typeface="Calibri" charset="0"/>
              </a:rPr>
              <a:t> (2011). </a:t>
            </a:r>
            <a:r>
              <a:rPr lang="fi-FI" sz="1050" dirty="0" err="1">
                <a:latin typeface="Calibri" charset="0"/>
                <a:ea typeface="Calibri" charset="0"/>
                <a:cs typeface="Calibri" charset="0"/>
              </a:rPr>
              <a:t>Osteoporos</a:t>
            </a:r>
            <a:r>
              <a:rPr lang="fi-FI" sz="105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i-FI" sz="1050" dirty="0" err="1">
                <a:latin typeface="Calibri" charset="0"/>
                <a:ea typeface="Calibri" charset="0"/>
                <a:cs typeface="Calibri" charset="0"/>
              </a:rPr>
              <a:t>Int</a:t>
            </a:r>
            <a:r>
              <a:rPr lang="fi-FI" sz="1050" dirty="0">
                <a:latin typeface="Calibri" charset="0"/>
                <a:ea typeface="Calibri" charset="0"/>
                <a:cs typeface="Calibri" charset="0"/>
              </a:rPr>
              <a:t> 22(2): 391–420; 2. </a:t>
            </a:r>
            <a:r>
              <a:rPr lang="fi-FI" sz="1050" dirty="0" err="1">
                <a:latin typeface="Calibri" charset="0"/>
                <a:ea typeface="Calibri" charset="0"/>
                <a:cs typeface="Calibri" charset="0"/>
              </a:rPr>
              <a:t>Kanis</a:t>
            </a:r>
            <a:r>
              <a:rPr lang="fi-FI" sz="1050" dirty="0">
                <a:latin typeface="Calibri" charset="0"/>
                <a:ea typeface="Calibri" charset="0"/>
                <a:cs typeface="Calibri" charset="0"/>
              </a:rPr>
              <a:t> JA et </a:t>
            </a:r>
            <a:r>
              <a:rPr lang="fi-FI" sz="1050" dirty="0" err="1">
                <a:latin typeface="Calibri" charset="0"/>
                <a:ea typeface="Calibri" charset="0"/>
                <a:cs typeface="Calibri" charset="0"/>
              </a:rPr>
              <a:t>al</a:t>
            </a:r>
            <a:r>
              <a:rPr lang="fi-FI" sz="1050" dirty="0">
                <a:latin typeface="Calibri" charset="0"/>
                <a:ea typeface="Calibri" charset="0"/>
                <a:cs typeface="Calibri" charset="0"/>
              </a:rPr>
              <a:t> (2013) </a:t>
            </a:r>
            <a:r>
              <a:rPr lang="fi-FI" sz="1050" dirty="0" err="1">
                <a:latin typeface="Calibri" charset="0"/>
                <a:ea typeface="Calibri" charset="0"/>
                <a:cs typeface="Calibri" charset="0"/>
              </a:rPr>
              <a:t>Osteoporos</a:t>
            </a:r>
            <a:r>
              <a:rPr lang="fi-FI" sz="105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i-FI" sz="1050" dirty="0" err="1">
                <a:latin typeface="Calibri" charset="0"/>
                <a:ea typeface="Calibri" charset="0"/>
                <a:cs typeface="Calibri" charset="0"/>
              </a:rPr>
              <a:t>Int</a:t>
            </a:r>
            <a:r>
              <a:rPr lang="fi-FI" sz="1050" dirty="0">
                <a:latin typeface="Calibri" charset="0"/>
                <a:ea typeface="Calibri" charset="0"/>
                <a:cs typeface="Calibri" charset="0"/>
              </a:rPr>
              <a:t> 24(1):23–57 </a:t>
            </a:r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6519" y="1580347"/>
            <a:ext cx="8284343" cy="483826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i="1" u="sng" dirty="0">
                <a:solidFill>
                  <a:srgbClr val="1B1B1B"/>
                </a:solidFill>
              </a:rPr>
              <a:t>Question to be addressed: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i="1" u="sng" dirty="0">
              <a:solidFill>
                <a:srgbClr val="1B1B1B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800" dirty="0"/>
              <a:t>Can the bone turnover markers PINP and CTX be used to identify low adherence in patients with postmenopausal osteoporosis initiating oral bisphosphonates for osteoporosis?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4095" y="423128"/>
            <a:ext cx="8080988" cy="603034"/>
          </a:xfrm>
        </p:spPr>
        <p:txBody>
          <a:bodyPr/>
          <a:lstStyle/>
          <a:p>
            <a:r>
              <a:rPr lang="en-US" sz="2800" cap="all" dirty="0"/>
              <a:t>Working Group on Adherence of the IOF and the ECTS</a:t>
            </a:r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METHODS: THE </a:t>
            </a:r>
            <a:r>
              <a:rPr lang="fr-CH" dirty="0"/>
              <a:t>TRIO </a:t>
            </a:r>
            <a:r>
              <a:rPr lang="fr-CH" dirty="0" smtClean="0"/>
              <a:t>STUDY </a:t>
            </a:r>
            <a:r>
              <a:rPr lang="fr-CH" dirty="0"/>
              <a:t>(I)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519" y="1822130"/>
            <a:ext cx="83132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The TRIO Study</a:t>
            </a:r>
            <a:r>
              <a:rPr lang="en-US" altLang="fr-FR" sz="2400" baseline="30000" dirty="0">
                <a:latin typeface="Calibri" charset="0"/>
                <a:ea typeface="Calibri" charset="0"/>
                <a:cs typeface="Calibri" charset="0"/>
              </a:rPr>
              <a:t>1</a:t>
            </a: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 was specifically addressing the question raised by the Working Group</a:t>
            </a: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RCT of 172 postmenopausal women with osteoporosis</a:t>
            </a: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Effect of </a:t>
            </a:r>
            <a:r>
              <a:rPr lang="en-US" altLang="fr-FR" sz="2400" dirty="0" err="1">
                <a:latin typeface="Calibri" charset="0"/>
                <a:ea typeface="Calibri" charset="0"/>
                <a:cs typeface="Calibri" charset="0"/>
              </a:rPr>
              <a:t>Aln</a:t>
            </a: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altLang="fr-FR" sz="2400" dirty="0" err="1">
                <a:latin typeface="Calibri" charset="0"/>
                <a:ea typeface="Calibri" charset="0"/>
                <a:cs typeface="Calibri" charset="0"/>
              </a:rPr>
              <a:t>Ris</a:t>
            </a: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 and Ibn on </a:t>
            </a:r>
            <a:r>
              <a:rPr lang="en-US" altLang="fr-FR" sz="2400" dirty="0" smtClean="0">
                <a:latin typeface="Calibri" charset="0"/>
                <a:ea typeface="Calibri" charset="0"/>
                <a:cs typeface="Calibri" charset="0"/>
              </a:rPr>
              <a:t>BTM</a:t>
            </a: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Proportion of cases with decreases in BTM beyond the LSC (2-tailed) at three </a:t>
            </a:r>
            <a:r>
              <a:rPr lang="en-US" altLang="fr-FR" sz="2400" dirty="0" smtClean="0">
                <a:latin typeface="Calibri" charset="0"/>
                <a:ea typeface="Calibri" charset="0"/>
                <a:cs typeface="Calibri" charset="0"/>
              </a:rPr>
              <a:t>months</a:t>
            </a:r>
            <a:endParaRPr lang="en-US" altLang="fr-FR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sz="quarter" idx="18"/>
          </p:nvPr>
        </p:nvSpPr>
        <p:spPr bwMode="auto">
          <a:xfrm>
            <a:off x="426519" y="5159061"/>
            <a:ext cx="8313220" cy="45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76AB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a-DK" sz="1050" dirty="0"/>
              <a:t>1. </a:t>
            </a:r>
            <a:r>
              <a:rPr lang="da-DK" sz="1050" dirty="0" err="1"/>
              <a:t>Naylor</a:t>
            </a:r>
            <a:r>
              <a:rPr lang="da-DK" sz="1050" dirty="0"/>
              <a:t> KE et al (2016) . </a:t>
            </a:r>
            <a:r>
              <a:rPr lang="da-DK" sz="1050" dirty="0" err="1"/>
              <a:t>Osteoporos</a:t>
            </a:r>
            <a:r>
              <a:rPr lang="da-DK" sz="1050" dirty="0"/>
              <a:t> Int 27(1):21–31</a:t>
            </a:r>
          </a:p>
        </p:txBody>
      </p:sp>
    </p:spTree>
    <p:extLst>
      <p:ext uri="{BB962C8B-B14F-4D97-AF65-F5344CB8AC3E}">
        <p14:creationId xmlns:p14="http://schemas.microsoft.com/office/powerpoint/2010/main" val="144714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METHODS: THE </a:t>
            </a:r>
            <a:r>
              <a:rPr lang="fr-CH" dirty="0"/>
              <a:t>TRIO </a:t>
            </a:r>
            <a:r>
              <a:rPr lang="fr-CH" dirty="0" smtClean="0"/>
              <a:t>STUDY (II</a:t>
            </a:r>
            <a:r>
              <a:rPr lang="fr-CH" dirty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519" y="1822130"/>
            <a:ext cx="83132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Blood sampling at baseline and several times after starting BPs</a:t>
            </a: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Adherence evaluated by the Medication Event Monitoring System (MEMS) caps</a:t>
            </a:r>
          </a:p>
          <a:p>
            <a:pPr marL="342900" indent="-342900">
              <a:buClr>
                <a:schemeClr val="accent1"/>
              </a:buClr>
              <a:buFont typeface="Arial" charset="0"/>
              <a:buChar char="•"/>
            </a:pPr>
            <a:r>
              <a:rPr lang="en-US" altLang="fr-FR" sz="2400" dirty="0">
                <a:latin typeface="Calibri" charset="0"/>
                <a:ea typeface="Calibri" charset="0"/>
                <a:cs typeface="Calibri" charset="0"/>
              </a:rPr>
              <a:t>Represent a benchmark for measuring the effect of treatment on BTM</a:t>
            </a:r>
          </a:p>
          <a:p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Content Placeholder 2"/>
          <p:cNvSpPr txBox="1">
            <a:spLocks noGrp="1"/>
          </p:cNvSpPr>
          <p:nvPr>
            <p:ph sz="quarter" idx="18"/>
          </p:nvPr>
        </p:nvSpPr>
        <p:spPr bwMode="auto">
          <a:xfrm>
            <a:off x="426519" y="5159061"/>
            <a:ext cx="8313220" cy="450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76AB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Arial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ＭＳ Ｐゴシック" pitchFamily="34" charset="-128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Arial" charset="0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da-DK" sz="1050" dirty="0"/>
              <a:t>1. </a:t>
            </a:r>
            <a:r>
              <a:rPr lang="da-DK" sz="1050" dirty="0" err="1"/>
              <a:t>Naylor</a:t>
            </a:r>
            <a:r>
              <a:rPr lang="da-DK" sz="1050" dirty="0"/>
              <a:t> KE et al (2016) . </a:t>
            </a:r>
            <a:r>
              <a:rPr lang="da-DK" sz="1050" dirty="0" err="1"/>
              <a:t>Osteoporos</a:t>
            </a:r>
            <a:r>
              <a:rPr lang="da-DK" sz="1050" dirty="0"/>
              <a:t> Int 27(1):21–31</a:t>
            </a:r>
          </a:p>
        </p:txBody>
      </p:sp>
    </p:spTree>
    <p:extLst>
      <p:ext uri="{BB962C8B-B14F-4D97-AF65-F5344CB8AC3E}">
        <p14:creationId xmlns:p14="http://schemas.microsoft.com/office/powerpoint/2010/main" val="27759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all" dirty="0"/>
              <a:t>Effect of BPs on serum CTX</a:t>
            </a:r>
          </a:p>
        </p:txBody>
      </p:sp>
      <p:pic>
        <p:nvPicPr>
          <p:cNvPr id="4" name="Picture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" r="1337"/>
          <a:stretch>
            <a:fillRect/>
          </a:stretch>
        </p:blipFill>
        <p:spPr>
          <a:xfrm>
            <a:off x="530226" y="1257300"/>
            <a:ext cx="6330950" cy="4749800"/>
          </a:xfrm>
          <a:prstGeom prst="rect">
            <a:avLst/>
          </a:prstGeom>
          <a:ln w="38100">
            <a:solidFill>
              <a:srgbClr val="0D0D0D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5" name="Text Placeholder 7"/>
          <p:cNvSpPr txBox="1">
            <a:spLocks/>
          </p:cNvSpPr>
          <p:nvPr/>
        </p:nvSpPr>
        <p:spPr>
          <a:xfrm>
            <a:off x="7104068" y="3768725"/>
            <a:ext cx="1804987" cy="4683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  <a:defRPr/>
            </a:pPr>
            <a:r>
              <a:rPr lang="fr-CH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LSC </a:t>
            </a:r>
            <a:r>
              <a:rPr lang="fr-CH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threshold</a:t>
            </a:r>
            <a:endParaRPr lang="fr-CH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fr-CH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H="1">
            <a:off x="7007230" y="4176712"/>
            <a:ext cx="1804988" cy="0"/>
          </a:xfrm>
          <a:prstGeom prst="straightConnector1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2008</TotalTime>
  <Words>796</Words>
  <Application>Microsoft Macintosh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ＭＳ Ｐゴシック</vt:lpstr>
      <vt:lpstr>Wingdings</vt:lpstr>
      <vt:lpstr>Office Theme</vt:lpstr>
      <vt:lpstr>International Osteoporosis Foundation and European Calcified Tissue Society Working Group</vt:lpstr>
      <vt:lpstr>IOF-ECTS Working Group</vt:lpstr>
      <vt:lpstr>PowerPoint Presentation</vt:lpstr>
      <vt:lpstr>BACKGROUND I</vt:lpstr>
      <vt:lpstr>BACKGROUND II</vt:lpstr>
      <vt:lpstr>Working Group on Adherence of the IOF and the ECTS</vt:lpstr>
      <vt:lpstr>METHODS: THE TRIO STUDY (I)</vt:lpstr>
      <vt:lpstr>METHODS: THE TRIO STUDY (II)</vt:lpstr>
      <vt:lpstr>Effect of BPs on serum CTX</vt:lpstr>
      <vt:lpstr>Effect of BPs on serum CTX</vt:lpstr>
      <vt:lpstr>Performance of BTMs for screening</vt:lpstr>
      <vt:lpstr>DETECTION RATE</vt:lpstr>
      <vt:lpstr>CRITICAL VALUES FOR PINP AND CTX</vt:lpstr>
      <vt:lpstr>ALGORITHM FOR ADHERENCE SCREENING</vt:lpstr>
      <vt:lpstr>IF BTM DO NOT DECREASE…</vt:lpstr>
      <vt:lpstr>CONCLUSION</vt:lpstr>
      <vt:lpstr>Acknowledgment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David Oldani</cp:lastModifiedBy>
  <cp:revision>83</cp:revision>
  <dcterms:created xsi:type="dcterms:W3CDTF">2017-12-11T14:06:40Z</dcterms:created>
  <dcterms:modified xsi:type="dcterms:W3CDTF">2018-04-12T07:50:47Z</dcterms:modified>
</cp:coreProperties>
</file>