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4599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6"/>
    <p:restoredTop sz="94674"/>
  </p:normalViewPr>
  <p:slideViewPr>
    <p:cSldViewPr snapToGrid="0" snapToObjects="1">
      <p:cViewPr varScale="1">
        <p:scale>
          <a:sx n="158" d="100"/>
          <a:sy n="158" d="100"/>
        </p:scale>
        <p:origin x="1800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6482B-5DF1-F74E-8EF0-422AE103322D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0F336-4301-604F-AE76-8AE30D4E0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86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014447" y="6303981"/>
            <a:ext cx="1021977" cy="520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5834" y="2132845"/>
            <a:ext cx="7149164" cy="911142"/>
          </a:xfrm>
        </p:spPr>
        <p:txBody>
          <a:bodyPr anchor="b">
            <a:noAutofit/>
          </a:bodyPr>
          <a:lstStyle>
            <a:lvl1pPr algn="l">
              <a:defRPr sz="4800" b="0" i="0">
                <a:solidFill>
                  <a:srgbClr val="003366"/>
                </a:solidFill>
                <a:latin typeface="Anivers" charset="0"/>
                <a:ea typeface="Anivers" charset="0"/>
                <a:cs typeface="Anivers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272" y="3049438"/>
            <a:ext cx="7134726" cy="623453"/>
          </a:xfrm>
        </p:spPr>
        <p:txBody>
          <a:bodyPr>
            <a:noAutofit/>
          </a:bodyPr>
          <a:lstStyle>
            <a:lvl1pPr marL="0" indent="0" algn="l">
              <a:buNone/>
              <a:defRPr sz="4000" b="0" i="0" baseline="0">
                <a:solidFill>
                  <a:srgbClr val="4599D3"/>
                </a:solidFill>
                <a:latin typeface="Anivers" charset="0"/>
                <a:ea typeface="Anivers" charset="0"/>
                <a:cs typeface="Anivers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IN CASE SUBTITLE HERE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84" y="393209"/>
            <a:ext cx="1639145" cy="81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992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+ 3 small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CA60-A4AB-9842-B695-77A47FF922D8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FF32-086D-4943-87CE-BD9725D5E69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26518" y="1318058"/>
            <a:ext cx="8293969" cy="2199949"/>
          </a:xfrm>
        </p:spPr>
        <p:txBody>
          <a:bodyPr/>
          <a:lstStyle>
            <a:lvl1pPr>
              <a:buClr>
                <a:srgbClr val="4599D3"/>
              </a:buClr>
              <a:defRPr sz="2400" b="0" i="0">
                <a:latin typeface="Roboto Light" charset="0"/>
                <a:ea typeface="Roboto Light" charset="0"/>
                <a:cs typeface="Roboto Light" charset="0"/>
              </a:defRPr>
            </a:lvl1pPr>
            <a:lvl2pPr>
              <a:buClr>
                <a:srgbClr val="4599D3"/>
              </a:buClr>
              <a:defRPr sz="2200" b="0" i="0">
                <a:latin typeface="Roboto Light" charset="0"/>
                <a:ea typeface="Roboto Light" charset="0"/>
                <a:cs typeface="Roboto Light" charset="0"/>
              </a:defRPr>
            </a:lvl2pPr>
            <a:lvl3pPr>
              <a:buClr>
                <a:srgbClr val="4599D3"/>
              </a:buClr>
              <a:defRPr b="0" i="0">
                <a:latin typeface="Roboto Light" charset="0"/>
                <a:ea typeface="Roboto Light" charset="0"/>
                <a:cs typeface="Roboto Light" charset="0"/>
              </a:defRPr>
            </a:lvl3pPr>
            <a:lvl4pPr>
              <a:buClr>
                <a:srgbClr val="4599D3"/>
              </a:buClr>
              <a:defRPr b="0" i="0">
                <a:latin typeface="Roboto Light" charset="0"/>
                <a:ea typeface="Roboto Light" charset="0"/>
                <a:cs typeface="Roboto Light" charset="0"/>
              </a:defRPr>
            </a:lvl4pPr>
            <a:lvl5pPr>
              <a:buClr>
                <a:srgbClr val="4599D3"/>
              </a:buClr>
              <a:defRPr b="0" i="0">
                <a:latin typeface="Roboto Light" charset="0"/>
                <a:ea typeface="Roboto Light" charset="0"/>
                <a:cs typeface="Roboto Light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27038" y="3826510"/>
            <a:ext cx="2527918" cy="1840461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182425" y="3826509"/>
            <a:ext cx="2527918" cy="1840461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3304731" y="3826509"/>
            <a:ext cx="2527918" cy="1840461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7" hasCustomPrompt="1"/>
          </p:nvPr>
        </p:nvSpPr>
        <p:spPr>
          <a:xfrm>
            <a:off x="426519" y="5710028"/>
            <a:ext cx="2528520" cy="28892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 baseline="0"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en-US" dirty="0" smtClean="0"/>
              <a:t>IN CASE OF TITLE</a:t>
            </a:r>
            <a:endParaRPr lang="en-US" dirty="0"/>
          </a:p>
        </p:txBody>
      </p:sp>
      <p:sp>
        <p:nvSpPr>
          <p:cNvPr id="21" name="Content Placeholder 19"/>
          <p:cNvSpPr>
            <a:spLocks noGrp="1"/>
          </p:cNvSpPr>
          <p:nvPr>
            <p:ph sz="quarter" idx="18" hasCustomPrompt="1"/>
          </p:nvPr>
        </p:nvSpPr>
        <p:spPr>
          <a:xfrm>
            <a:off x="3304129" y="5710027"/>
            <a:ext cx="2528520" cy="28892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 baseline="0"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en-US" dirty="0" smtClean="0"/>
              <a:t>IN CASE OF TITLE</a:t>
            </a:r>
            <a:endParaRPr lang="en-US" dirty="0"/>
          </a:p>
        </p:txBody>
      </p:sp>
      <p:sp>
        <p:nvSpPr>
          <p:cNvPr id="22" name="Content Placeholder 19"/>
          <p:cNvSpPr>
            <a:spLocks noGrp="1"/>
          </p:cNvSpPr>
          <p:nvPr>
            <p:ph sz="quarter" idx="19" hasCustomPrompt="1"/>
          </p:nvPr>
        </p:nvSpPr>
        <p:spPr>
          <a:xfrm>
            <a:off x="6181739" y="5709829"/>
            <a:ext cx="2528520" cy="28892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 baseline="0"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en-US" dirty="0" smtClean="0"/>
              <a:t>IN CASE OF TITLE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481" y="6367109"/>
            <a:ext cx="835600" cy="4178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26519" y="360766"/>
            <a:ext cx="7158188" cy="603034"/>
          </a:xfrm>
        </p:spPr>
        <p:txBody>
          <a:bodyPr>
            <a:noAutofit/>
          </a:bodyPr>
          <a:lstStyle>
            <a:lvl1pPr>
              <a:defRPr sz="4400" b="0" i="0" baseline="0">
                <a:solidFill>
                  <a:srgbClr val="003366"/>
                </a:solidFill>
                <a:latin typeface="Anivers" charset="0"/>
                <a:ea typeface="Anivers" charset="0"/>
                <a:cs typeface="Anivers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759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7990114" y="6343352"/>
            <a:ext cx="1050191" cy="435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25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446" y="5151538"/>
            <a:ext cx="278442" cy="278442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40267" y="2532583"/>
            <a:ext cx="826346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0" i="0" dirty="0" smtClean="0">
                <a:solidFill>
                  <a:srgbClr val="003366"/>
                </a:solidFill>
                <a:latin typeface="Roboto" charset="0"/>
                <a:ea typeface="Roboto" charset="0"/>
                <a:cs typeface="Roboto" charset="0"/>
              </a:rPr>
              <a:t>Our vision is a world without fragility fractures,</a:t>
            </a:r>
          </a:p>
          <a:p>
            <a:pPr algn="ctr">
              <a:lnSpc>
                <a:spcPct val="150000"/>
              </a:lnSpc>
            </a:pPr>
            <a:r>
              <a:rPr lang="en-US" sz="1800" b="0" i="0" dirty="0" smtClean="0">
                <a:solidFill>
                  <a:srgbClr val="003366"/>
                </a:solidFill>
                <a:latin typeface="Roboto" charset="0"/>
                <a:ea typeface="Roboto" charset="0"/>
                <a:cs typeface="Roboto" charset="0"/>
              </a:rPr>
              <a:t>in which healthy mobility is a reality for all.</a:t>
            </a:r>
            <a:endParaRPr lang="en-US" sz="1800" b="0" i="0" dirty="0">
              <a:solidFill>
                <a:srgbClr val="003366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818" y="5151540"/>
            <a:ext cx="278441" cy="2784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780" y="5151540"/>
            <a:ext cx="278441" cy="2784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856" y="5151541"/>
            <a:ext cx="278441" cy="27844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742" y="5151539"/>
            <a:ext cx="278441" cy="278441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7588576" y="65988"/>
            <a:ext cx="1451729" cy="8389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844" y="999328"/>
            <a:ext cx="2252312" cy="1126158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4048817" y="4694008"/>
            <a:ext cx="1046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b="0" i="0" dirty="0" smtClean="0">
                <a:solidFill>
                  <a:srgbClr val="003366"/>
                </a:solidFill>
                <a:latin typeface="Roboto" charset="0"/>
                <a:ea typeface="Roboto" charset="0"/>
                <a:cs typeface="Roboto" charset="0"/>
              </a:rPr>
              <a:t>Join us</a:t>
            </a:r>
            <a:endParaRPr lang="en-US" sz="1500" b="0" i="0" dirty="0">
              <a:solidFill>
                <a:srgbClr val="003366"/>
              </a:solidFill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781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ks social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7990114" y="6343352"/>
            <a:ext cx="1050191" cy="435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323" y="2992848"/>
            <a:ext cx="278441" cy="2784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322" y="3471124"/>
            <a:ext cx="278441" cy="2784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324" y="2534998"/>
            <a:ext cx="278441" cy="27844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321" y="3944175"/>
            <a:ext cx="278441" cy="278441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3263387" y="2326888"/>
            <a:ext cx="3979385" cy="2464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3700"/>
              </a:lnSpc>
            </a:pPr>
            <a:r>
              <a:rPr lang="en-US" sz="1600" b="0" i="0" dirty="0" err="1" smtClean="0">
                <a:solidFill>
                  <a:srgbClr val="003366"/>
                </a:solidFill>
                <a:latin typeface="Roboto Medium" charset="0"/>
                <a:ea typeface="Roboto Medium" charset="0"/>
                <a:cs typeface="Roboto Medium" charset="0"/>
              </a:rPr>
              <a:t>facebook.</a:t>
            </a:r>
            <a:r>
              <a:rPr lang="en-US" sz="1600" b="0" i="0" dirty="0" err="1" smtClean="0">
                <a:solidFill>
                  <a:srgbClr val="003366"/>
                </a:solidFill>
                <a:latin typeface="Roboto Light" charset="0"/>
                <a:ea typeface="Roboto Light" charset="0"/>
                <a:cs typeface="Roboto Light" charset="0"/>
              </a:rPr>
              <a:t>com</a:t>
            </a:r>
            <a:r>
              <a:rPr lang="en-US" sz="1600" b="0" i="0" dirty="0" smtClean="0">
                <a:solidFill>
                  <a:srgbClr val="003366"/>
                </a:solidFill>
                <a:latin typeface="Roboto Light" charset="0"/>
                <a:ea typeface="Roboto Light" charset="0"/>
                <a:cs typeface="Roboto Light" charset="0"/>
              </a:rPr>
              <a:t>/</a:t>
            </a:r>
            <a:r>
              <a:rPr lang="en-US" sz="1600" b="0" i="0" dirty="0" err="1" smtClean="0">
                <a:solidFill>
                  <a:srgbClr val="003366"/>
                </a:solidFill>
                <a:latin typeface="Roboto Light" charset="0"/>
                <a:ea typeface="Roboto Light" charset="0"/>
                <a:cs typeface="Roboto Light" charset="0"/>
              </a:rPr>
              <a:t>iofbonehealth</a:t>
            </a:r>
            <a:r>
              <a:rPr lang="en-US" sz="1600" b="0" i="0" dirty="0" smtClean="0">
                <a:solidFill>
                  <a:srgbClr val="003366"/>
                </a:solidFill>
                <a:latin typeface="Roboto Light" charset="0"/>
                <a:ea typeface="Roboto Light" charset="0"/>
                <a:cs typeface="Roboto Light" charset="0"/>
              </a:rPr>
              <a:t>/</a:t>
            </a:r>
          </a:p>
          <a:p>
            <a:pPr algn="l">
              <a:lnSpc>
                <a:spcPts val="3700"/>
              </a:lnSpc>
            </a:pPr>
            <a:r>
              <a:rPr lang="en-US" sz="1700" b="0" i="0" dirty="0" err="1" smtClean="0">
                <a:solidFill>
                  <a:srgbClr val="003366"/>
                </a:solidFill>
                <a:latin typeface="Roboto Medium" charset="0"/>
                <a:ea typeface="Roboto Medium" charset="0"/>
                <a:cs typeface="Roboto Medium" charset="0"/>
              </a:rPr>
              <a:t>instagram.</a:t>
            </a:r>
            <a:r>
              <a:rPr lang="en-US" sz="1700" b="0" i="0" dirty="0" err="1" smtClean="0">
                <a:solidFill>
                  <a:srgbClr val="003366"/>
                </a:solidFill>
                <a:latin typeface="Roboto Light" charset="0"/>
                <a:ea typeface="Roboto Light" charset="0"/>
                <a:cs typeface="Roboto Light" charset="0"/>
              </a:rPr>
              <a:t>com</a:t>
            </a:r>
            <a:r>
              <a:rPr lang="en-US" sz="1700" b="0" i="0" dirty="0" smtClean="0">
                <a:solidFill>
                  <a:srgbClr val="003366"/>
                </a:solidFill>
                <a:latin typeface="Roboto Light" charset="0"/>
                <a:ea typeface="Roboto Light" charset="0"/>
                <a:cs typeface="Roboto Light" charset="0"/>
              </a:rPr>
              <a:t>/</a:t>
            </a:r>
            <a:r>
              <a:rPr lang="en-US" sz="1700" b="0" i="0" dirty="0" err="1" smtClean="0">
                <a:solidFill>
                  <a:srgbClr val="003366"/>
                </a:solidFill>
                <a:latin typeface="Roboto Light" charset="0"/>
                <a:ea typeface="Roboto Light" charset="0"/>
                <a:cs typeface="Roboto Light" charset="0"/>
              </a:rPr>
              <a:t>worldosteoporosisday</a:t>
            </a:r>
            <a:r>
              <a:rPr lang="en-US" sz="1700" b="0" i="0" dirty="0" smtClean="0">
                <a:solidFill>
                  <a:srgbClr val="003366"/>
                </a:solidFill>
                <a:latin typeface="Roboto Light" charset="0"/>
                <a:ea typeface="Roboto Light" charset="0"/>
                <a:cs typeface="Roboto Light" charset="0"/>
              </a:rPr>
              <a:t>/</a:t>
            </a:r>
          </a:p>
          <a:p>
            <a:pPr algn="l">
              <a:lnSpc>
                <a:spcPts val="3700"/>
              </a:lnSpc>
            </a:pPr>
            <a:r>
              <a:rPr lang="en-US" sz="1700" b="0" i="0" dirty="0" err="1" smtClean="0">
                <a:solidFill>
                  <a:srgbClr val="003366"/>
                </a:solidFill>
                <a:latin typeface="Roboto Medium" charset="0"/>
                <a:ea typeface="Roboto Medium" charset="0"/>
                <a:cs typeface="Roboto Medium" charset="0"/>
              </a:rPr>
              <a:t>twitter.</a:t>
            </a:r>
            <a:r>
              <a:rPr lang="en-US" sz="1700" b="0" i="0" dirty="0" err="1" smtClean="0">
                <a:solidFill>
                  <a:srgbClr val="003366"/>
                </a:solidFill>
                <a:latin typeface="Roboto Light" charset="0"/>
                <a:ea typeface="Roboto Light" charset="0"/>
                <a:cs typeface="Roboto Light" charset="0"/>
              </a:rPr>
              <a:t>com</a:t>
            </a:r>
            <a:r>
              <a:rPr lang="en-US" sz="1700" b="0" i="0" dirty="0" smtClean="0">
                <a:solidFill>
                  <a:srgbClr val="003366"/>
                </a:solidFill>
                <a:latin typeface="Roboto Light" charset="0"/>
                <a:ea typeface="Roboto Light" charset="0"/>
                <a:cs typeface="Roboto Light" charset="0"/>
              </a:rPr>
              <a:t>/</a:t>
            </a:r>
            <a:r>
              <a:rPr lang="en-US" sz="1700" b="0" i="0" dirty="0" err="1" smtClean="0">
                <a:solidFill>
                  <a:srgbClr val="003366"/>
                </a:solidFill>
                <a:latin typeface="Roboto Light" charset="0"/>
                <a:ea typeface="Roboto Light" charset="0"/>
                <a:cs typeface="Roboto Light" charset="0"/>
              </a:rPr>
              <a:t>iofbonehealth</a:t>
            </a:r>
            <a:r>
              <a:rPr lang="en-US" sz="1700" b="0" i="0" dirty="0" smtClean="0">
                <a:solidFill>
                  <a:srgbClr val="003366"/>
                </a:solidFill>
                <a:latin typeface="Roboto Light" charset="0"/>
                <a:ea typeface="Roboto Light" charset="0"/>
                <a:cs typeface="Roboto Light" charset="0"/>
              </a:rPr>
              <a:t>/</a:t>
            </a:r>
          </a:p>
          <a:p>
            <a:pPr algn="l">
              <a:lnSpc>
                <a:spcPts val="3700"/>
              </a:lnSpc>
            </a:pPr>
            <a:r>
              <a:rPr lang="en-US" sz="1700" b="0" i="0" dirty="0" err="1" smtClean="0">
                <a:solidFill>
                  <a:srgbClr val="003366"/>
                </a:solidFill>
                <a:latin typeface="Roboto Medium" charset="0"/>
                <a:ea typeface="Roboto Medium" charset="0"/>
                <a:cs typeface="Roboto Medium" charset="0"/>
              </a:rPr>
              <a:t>youtube.</a:t>
            </a:r>
            <a:r>
              <a:rPr lang="en-US" sz="1700" b="0" i="0" dirty="0" err="1" smtClean="0">
                <a:solidFill>
                  <a:srgbClr val="003366"/>
                </a:solidFill>
                <a:latin typeface="Roboto Light" charset="0"/>
                <a:ea typeface="Roboto Light" charset="0"/>
                <a:cs typeface="Roboto Light" charset="0"/>
              </a:rPr>
              <a:t>com</a:t>
            </a:r>
            <a:r>
              <a:rPr lang="en-US" sz="1700" b="0" i="0" dirty="0" smtClean="0">
                <a:solidFill>
                  <a:srgbClr val="003366"/>
                </a:solidFill>
                <a:latin typeface="Roboto Light" charset="0"/>
                <a:ea typeface="Roboto Light" charset="0"/>
                <a:cs typeface="Roboto Light" charset="0"/>
              </a:rPr>
              <a:t>/</a:t>
            </a:r>
            <a:r>
              <a:rPr lang="en-US" sz="1700" b="0" i="0" dirty="0" err="1" smtClean="0">
                <a:solidFill>
                  <a:srgbClr val="003366"/>
                </a:solidFill>
                <a:latin typeface="Roboto Light" charset="0"/>
                <a:ea typeface="Roboto Light" charset="0"/>
                <a:cs typeface="Roboto Light" charset="0"/>
              </a:rPr>
              <a:t>iofbonehealth</a:t>
            </a:r>
            <a:r>
              <a:rPr lang="en-US" sz="1700" b="0" i="0" dirty="0" smtClean="0">
                <a:solidFill>
                  <a:srgbClr val="003366"/>
                </a:solidFill>
                <a:latin typeface="Roboto Light" charset="0"/>
                <a:ea typeface="Roboto Light" charset="0"/>
                <a:cs typeface="Roboto Light" charset="0"/>
              </a:rPr>
              <a:t>/</a:t>
            </a:r>
          </a:p>
          <a:p>
            <a:pPr algn="l">
              <a:lnSpc>
                <a:spcPts val="3700"/>
              </a:lnSpc>
            </a:pPr>
            <a:r>
              <a:rPr lang="en-US" sz="1700" b="0" i="0" dirty="0" err="1" smtClean="0">
                <a:solidFill>
                  <a:srgbClr val="003366"/>
                </a:solidFill>
                <a:latin typeface="Roboto Medium" charset="0"/>
                <a:ea typeface="Roboto Medium" charset="0"/>
                <a:cs typeface="Roboto Medium" charset="0"/>
              </a:rPr>
              <a:t>pinterest.</a:t>
            </a:r>
            <a:r>
              <a:rPr lang="en-US" sz="1700" b="0" i="0" dirty="0" err="1" smtClean="0">
                <a:solidFill>
                  <a:srgbClr val="003366"/>
                </a:solidFill>
                <a:latin typeface="Roboto Light" charset="0"/>
                <a:ea typeface="Roboto Light" charset="0"/>
                <a:cs typeface="Roboto Light" charset="0"/>
              </a:rPr>
              <a:t>com</a:t>
            </a:r>
            <a:r>
              <a:rPr lang="en-US" sz="1700" b="0" i="0" dirty="0" smtClean="0">
                <a:solidFill>
                  <a:srgbClr val="003366"/>
                </a:solidFill>
                <a:latin typeface="Roboto Light" charset="0"/>
                <a:ea typeface="Roboto Light" charset="0"/>
                <a:cs typeface="Roboto Light" charset="0"/>
              </a:rPr>
              <a:t>/</a:t>
            </a:r>
            <a:r>
              <a:rPr lang="en-US" sz="1700" b="0" i="0" dirty="0" err="1" smtClean="0">
                <a:solidFill>
                  <a:srgbClr val="003366"/>
                </a:solidFill>
                <a:latin typeface="Roboto Light" charset="0"/>
                <a:ea typeface="Roboto Light" charset="0"/>
                <a:cs typeface="Roboto Light" charset="0"/>
              </a:rPr>
              <a:t>iofbonehealth</a:t>
            </a:r>
            <a:r>
              <a:rPr lang="en-US" sz="1700" b="0" i="0" dirty="0" smtClean="0">
                <a:solidFill>
                  <a:srgbClr val="003366"/>
                </a:solidFill>
                <a:latin typeface="Roboto Light" charset="0"/>
                <a:ea typeface="Roboto Light" charset="0"/>
                <a:cs typeface="Roboto Light" charset="0"/>
              </a:rPr>
              <a:t>/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7588576" y="65988"/>
            <a:ext cx="1451729" cy="8389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84" y="393209"/>
            <a:ext cx="1639145" cy="81957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320" y="4407843"/>
            <a:ext cx="278442" cy="27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39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CA60-A4AB-9842-B695-77A47FF922D8}" type="datetimeFigureOut">
              <a:rPr lang="en-US" smtClean="0"/>
              <a:t>5/3/2018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FF32-086D-4943-87CE-BD9725D5E69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481" y="6367109"/>
            <a:ext cx="835600" cy="4178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26519" y="360766"/>
            <a:ext cx="7158188" cy="603034"/>
          </a:xfrm>
        </p:spPr>
        <p:txBody>
          <a:bodyPr>
            <a:noAutofit/>
          </a:bodyPr>
          <a:lstStyle>
            <a:lvl1pPr>
              <a:defRPr sz="4400" b="0" i="0" baseline="0">
                <a:solidFill>
                  <a:srgbClr val="003366"/>
                </a:solidFill>
                <a:latin typeface="Anivers" charset="0"/>
                <a:ea typeface="Anivers" charset="0"/>
                <a:cs typeface="Anivers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694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CA60-A4AB-9842-B695-77A47FF922D8}" type="datetimeFigureOut">
              <a:rPr lang="en-US" smtClean="0"/>
              <a:t>5/3/2018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FF32-086D-4943-87CE-BD9725D5E69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481" y="6367109"/>
            <a:ext cx="835600" cy="4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29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519" y="1309036"/>
            <a:ext cx="8284343" cy="4100361"/>
          </a:xfrm>
        </p:spPr>
        <p:txBody>
          <a:bodyPr/>
          <a:lstStyle>
            <a:lvl1pPr>
              <a:buClr>
                <a:srgbClr val="4599D3"/>
              </a:buClr>
              <a:defRPr sz="2400" b="0" i="0">
                <a:latin typeface="Roboto Light" charset="0"/>
                <a:ea typeface="Roboto Light" charset="0"/>
                <a:cs typeface="Roboto Light" charset="0"/>
              </a:defRPr>
            </a:lvl1pPr>
            <a:lvl2pPr>
              <a:buClr>
                <a:srgbClr val="4599D3"/>
              </a:buClr>
              <a:defRPr sz="2200" b="0" i="0">
                <a:latin typeface="Roboto Light" charset="0"/>
                <a:ea typeface="Roboto Light" charset="0"/>
                <a:cs typeface="Roboto Light" charset="0"/>
              </a:defRPr>
            </a:lvl2pPr>
            <a:lvl3pPr>
              <a:buClr>
                <a:srgbClr val="4599D3"/>
              </a:buClr>
              <a:defRPr b="0" i="0">
                <a:latin typeface="Roboto Light" charset="0"/>
                <a:ea typeface="Roboto Light" charset="0"/>
                <a:cs typeface="Roboto Light" charset="0"/>
              </a:defRPr>
            </a:lvl3pPr>
            <a:lvl4pPr>
              <a:buClr>
                <a:srgbClr val="4599D3"/>
              </a:buClr>
              <a:defRPr b="0" i="0">
                <a:latin typeface="Roboto Light" charset="0"/>
                <a:ea typeface="Roboto Light" charset="0"/>
                <a:cs typeface="Roboto Light" charset="0"/>
              </a:defRPr>
            </a:lvl4pPr>
            <a:lvl5pPr>
              <a:buClr>
                <a:srgbClr val="4599D3"/>
              </a:buClr>
              <a:defRPr b="0" i="0">
                <a:latin typeface="Roboto Light" charset="0"/>
                <a:ea typeface="Roboto Light" charset="0"/>
                <a:cs typeface="Roboto Light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CA60-A4AB-9842-B695-77A47FF922D8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FF32-086D-4943-87CE-BD9725D5E698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481" y="6367109"/>
            <a:ext cx="835600" cy="417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26519" y="360766"/>
            <a:ext cx="7158188" cy="603034"/>
          </a:xfrm>
        </p:spPr>
        <p:txBody>
          <a:bodyPr>
            <a:noAutofit/>
          </a:bodyPr>
          <a:lstStyle>
            <a:lvl1pPr>
              <a:defRPr sz="4400" b="0" i="0" baseline="0">
                <a:solidFill>
                  <a:srgbClr val="003366"/>
                </a:solidFill>
                <a:latin typeface="Anivers" charset="0"/>
                <a:ea typeface="Anivers" charset="0"/>
                <a:cs typeface="Anivers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503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g pic + sm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CA60-A4AB-9842-B695-77A47FF922D8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FF32-086D-4943-87CE-BD9725D5E69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1126156" y="1305243"/>
            <a:ext cx="6885588" cy="353247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Content Placeholder 19"/>
          <p:cNvSpPr>
            <a:spLocks noGrp="1"/>
          </p:cNvSpPr>
          <p:nvPr>
            <p:ph sz="quarter" idx="17" hasCustomPrompt="1"/>
          </p:nvPr>
        </p:nvSpPr>
        <p:spPr>
          <a:xfrm>
            <a:off x="3304690" y="4837715"/>
            <a:ext cx="2528520" cy="28892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 baseline="0"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en-US" dirty="0" smtClean="0"/>
              <a:t>IN CASE OF TITLE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8" hasCustomPrompt="1"/>
          </p:nvPr>
        </p:nvSpPr>
        <p:spPr>
          <a:xfrm>
            <a:off x="426519" y="5425472"/>
            <a:ext cx="8313220" cy="561407"/>
          </a:xfrm>
        </p:spPr>
        <p:txBody>
          <a:bodyPr>
            <a:noAutofit/>
          </a:bodyPr>
          <a:lstStyle>
            <a:lvl1pPr marL="285750" indent="-285750" algn="l">
              <a:buClr>
                <a:srgbClr val="4599D3"/>
              </a:buClr>
              <a:buFont typeface="Arial" charset="0"/>
              <a:buChar char="•"/>
              <a:defRPr sz="1800" b="0" i="0" baseline="0"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 smtClean="0"/>
              <a:t>In case of text here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481" y="6367109"/>
            <a:ext cx="835600" cy="4178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26519" y="360766"/>
            <a:ext cx="7158188" cy="603034"/>
          </a:xfrm>
        </p:spPr>
        <p:txBody>
          <a:bodyPr>
            <a:noAutofit/>
          </a:bodyPr>
          <a:lstStyle>
            <a:lvl1pPr>
              <a:defRPr sz="4400" b="0" i="0" baseline="0">
                <a:solidFill>
                  <a:srgbClr val="003366"/>
                </a:solidFill>
                <a:latin typeface="Anivers" charset="0"/>
                <a:ea typeface="Anivers" charset="0"/>
                <a:cs typeface="Anivers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940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g pics + sm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CA60-A4AB-9842-B695-77A47FF922D8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FF32-086D-4943-87CE-BD9725D5E69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773025" y="1291218"/>
            <a:ext cx="3667225" cy="353247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19"/>
          <p:cNvSpPr>
            <a:spLocks noGrp="1"/>
          </p:cNvSpPr>
          <p:nvPr>
            <p:ph sz="quarter" idx="17" hasCustomPrompt="1"/>
          </p:nvPr>
        </p:nvSpPr>
        <p:spPr>
          <a:xfrm>
            <a:off x="1342377" y="4878301"/>
            <a:ext cx="2528520" cy="28892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 baseline="0"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en-US" dirty="0" smtClean="0"/>
              <a:t>IN CASE OF TITLE</a:t>
            </a:r>
            <a:endParaRPr lang="en-US" dirty="0"/>
          </a:p>
        </p:txBody>
      </p:sp>
      <p:sp>
        <p:nvSpPr>
          <p:cNvPr id="10" name="Content Placeholder 19"/>
          <p:cNvSpPr>
            <a:spLocks noGrp="1"/>
          </p:cNvSpPr>
          <p:nvPr>
            <p:ph sz="quarter" idx="18" hasCustomPrompt="1"/>
          </p:nvPr>
        </p:nvSpPr>
        <p:spPr>
          <a:xfrm>
            <a:off x="426519" y="5461835"/>
            <a:ext cx="8313220" cy="561407"/>
          </a:xfrm>
        </p:spPr>
        <p:txBody>
          <a:bodyPr>
            <a:noAutofit/>
          </a:bodyPr>
          <a:lstStyle>
            <a:lvl1pPr marL="285750" indent="-285750" algn="l">
              <a:buClr>
                <a:srgbClr val="4599D3"/>
              </a:buClr>
              <a:buFont typeface="Arial" charset="0"/>
              <a:buChar char="•"/>
              <a:defRPr sz="1800" b="0" i="0" baseline="0"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 smtClean="0"/>
              <a:t>In case of text here</a:t>
            </a:r>
            <a:endParaRPr lang="en-US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4703750" y="1291218"/>
            <a:ext cx="3667225" cy="353247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Content Placeholder 19"/>
          <p:cNvSpPr>
            <a:spLocks noGrp="1"/>
          </p:cNvSpPr>
          <p:nvPr>
            <p:ph sz="quarter" idx="20" hasCustomPrompt="1"/>
          </p:nvPr>
        </p:nvSpPr>
        <p:spPr>
          <a:xfrm>
            <a:off x="5273102" y="4878300"/>
            <a:ext cx="2528520" cy="28892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 baseline="0"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en-US" dirty="0" smtClean="0"/>
              <a:t>IN CASE OF TITLE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481" y="6367109"/>
            <a:ext cx="835600" cy="4178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26519" y="360766"/>
            <a:ext cx="7158188" cy="603034"/>
          </a:xfrm>
        </p:spPr>
        <p:txBody>
          <a:bodyPr>
            <a:noAutofit/>
          </a:bodyPr>
          <a:lstStyle>
            <a:lvl1pPr>
              <a:defRPr sz="4400" b="0" i="0" baseline="0">
                <a:solidFill>
                  <a:srgbClr val="003366"/>
                </a:solidFill>
                <a:latin typeface="Anivers" charset="0"/>
                <a:ea typeface="Anivers" charset="0"/>
                <a:cs typeface="Anivers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184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g pics + sm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CA60-A4AB-9842-B695-77A47FF922D8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FF32-086D-4943-87CE-BD9725D5E6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26519" y="1584122"/>
            <a:ext cx="2602431" cy="23963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19"/>
          <p:cNvSpPr>
            <a:spLocks noGrp="1"/>
          </p:cNvSpPr>
          <p:nvPr>
            <p:ph sz="quarter" idx="17" hasCustomPrompt="1"/>
          </p:nvPr>
        </p:nvSpPr>
        <p:spPr>
          <a:xfrm>
            <a:off x="426519" y="4063214"/>
            <a:ext cx="2602431" cy="28892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 baseline="0"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en-US" dirty="0" smtClean="0"/>
              <a:t>IN CASE OF TITLE</a:t>
            </a:r>
            <a:endParaRPr lang="en-US" dirty="0"/>
          </a:p>
        </p:txBody>
      </p:sp>
      <p:sp>
        <p:nvSpPr>
          <p:cNvPr id="9" name="Content Placeholder 19"/>
          <p:cNvSpPr>
            <a:spLocks noGrp="1"/>
          </p:cNvSpPr>
          <p:nvPr>
            <p:ph sz="quarter" idx="18" hasCustomPrompt="1"/>
          </p:nvPr>
        </p:nvSpPr>
        <p:spPr>
          <a:xfrm>
            <a:off x="426519" y="4839725"/>
            <a:ext cx="8313220" cy="1129456"/>
          </a:xfrm>
        </p:spPr>
        <p:txBody>
          <a:bodyPr>
            <a:noAutofit/>
          </a:bodyPr>
          <a:lstStyle>
            <a:lvl1pPr marL="285750" indent="-285750" algn="l">
              <a:buClr>
                <a:srgbClr val="4599D3"/>
              </a:buClr>
              <a:buFont typeface="Arial" charset="0"/>
              <a:buChar char="•"/>
              <a:defRPr sz="1800" b="0" i="0" baseline="0"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 smtClean="0"/>
              <a:t>In case of text here</a:t>
            </a: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3281913" y="1584122"/>
            <a:ext cx="2602431" cy="23963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6137307" y="1584122"/>
            <a:ext cx="2602431" cy="23963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Content Placeholder 19"/>
          <p:cNvSpPr>
            <a:spLocks noGrp="1"/>
          </p:cNvSpPr>
          <p:nvPr>
            <p:ph sz="quarter" idx="23" hasCustomPrompt="1"/>
          </p:nvPr>
        </p:nvSpPr>
        <p:spPr>
          <a:xfrm>
            <a:off x="3270784" y="4063214"/>
            <a:ext cx="2602431" cy="28892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 baseline="0"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en-US" dirty="0" smtClean="0"/>
              <a:t>IN CASE OF TITLE</a:t>
            </a:r>
            <a:endParaRPr lang="en-US" dirty="0"/>
          </a:p>
        </p:txBody>
      </p:sp>
      <p:sp>
        <p:nvSpPr>
          <p:cNvPr id="17" name="Content Placeholder 19"/>
          <p:cNvSpPr>
            <a:spLocks noGrp="1"/>
          </p:cNvSpPr>
          <p:nvPr>
            <p:ph sz="quarter" idx="24" hasCustomPrompt="1"/>
          </p:nvPr>
        </p:nvSpPr>
        <p:spPr>
          <a:xfrm>
            <a:off x="6133696" y="4063214"/>
            <a:ext cx="2602431" cy="28892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 baseline="0"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en-US" dirty="0" smtClean="0"/>
              <a:t>IN CASE OF TITLE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481" y="6367109"/>
            <a:ext cx="835600" cy="41780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26519" y="360766"/>
            <a:ext cx="7158188" cy="603034"/>
          </a:xfrm>
        </p:spPr>
        <p:txBody>
          <a:bodyPr>
            <a:noAutofit/>
          </a:bodyPr>
          <a:lstStyle>
            <a:lvl1pPr>
              <a:defRPr sz="4400" b="0" i="0" baseline="0">
                <a:solidFill>
                  <a:srgbClr val="003366"/>
                </a:solidFill>
                <a:latin typeface="Anivers" charset="0"/>
                <a:ea typeface="Anivers" charset="0"/>
                <a:cs typeface="Anivers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98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+ 1 small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CA60-A4AB-9842-B695-77A47FF922D8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FF32-086D-4943-87CE-BD9725D5E69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19"/>
          <p:cNvSpPr>
            <a:spLocks noGrp="1"/>
          </p:cNvSpPr>
          <p:nvPr>
            <p:ph sz="quarter" idx="18"/>
          </p:nvPr>
        </p:nvSpPr>
        <p:spPr>
          <a:xfrm>
            <a:off x="426519" y="1491053"/>
            <a:ext cx="4239749" cy="4226086"/>
          </a:xfrm>
        </p:spPr>
        <p:txBody>
          <a:bodyPr>
            <a:noAutofit/>
          </a:bodyPr>
          <a:lstStyle>
            <a:lvl1pPr marL="285750" indent="-285750" algn="l">
              <a:buClr>
                <a:srgbClr val="4599D3"/>
              </a:buClr>
              <a:buFont typeface="Arial" charset="0"/>
              <a:buChar char="•"/>
              <a:defRPr sz="2000" b="0" i="0" baseline="0">
                <a:latin typeface="Roboto Light" charset="0"/>
                <a:ea typeface="Roboto Light" charset="0"/>
                <a:cs typeface="Roboto Light" charset="0"/>
              </a:defRPr>
            </a:lvl1pPr>
            <a:lvl2pPr>
              <a:defRPr sz="1900" b="0" i="0">
                <a:latin typeface="Roboto Light" charset="0"/>
                <a:ea typeface="Roboto Light" charset="0"/>
                <a:cs typeface="Roboto Light" charset="0"/>
              </a:defRPr>
            </a:lvl2pPr>
            <a:lvl3pPr>
              <a:defRPr sz="1800" b="0" i="0">
                <a:latin typeface="Roboto Light" charset="0"/>
                <a:ea typeface="Roboto Light" charset="0"/>
                <a:cs typeface="Roboto Light" charset="0"/>
              </a:defRPr>
            </a:lvl3pPr>
            <a:lvl4pPr>
              <a:defRPr sz="1700" b="0" i="0">
                <a:latin typeface="Roboto Light" charset="0"/>
                <a:ea typeface="Roboto Light" charset="0"/>
                <a:cs typeface="Roboto Light" charset="0"/>
              </a:defRPr>
            </a:lvl4pPr>
            <a:lvl5pPr>
              <a:defRPr sz="1700" b="0" i="0">
                <a:latin typeface="Roboto Light" charset="0"/>
                <a:ea typeface="Roboto Light" charset="0"/>
                <a:cs typeface="Roboto Light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4930219" y="1491053"/>
            <a:ext cx="3809519" cy="394324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Content Placeholder 19"/>
          <p:cNvSpPr>
            <a:spLocks noGrp="1"/>
          </p:cNvSpPr>
          <p:nvPr>
            <p:ph sz="quarter" idx="17" hasCustomPrompt="1"/>
          </p:nvPr>
        </p:nvSpPr>
        <p:spPr>
          <a:xfrm>
            <a:off x="5533762" y="5434294"/>
            <a:ext cx="2602431" cy="28892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 baseline="0"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en-US" dirty="0" smtClean="0"/>
              <a:t>IN CASE OF TITLE 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481" y="6367109"/>
            <a:ext cx="835600" cy="4178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26519" y="360766"/>
            <a:ext cx="7158188" cy="603034"/>
          </a:xfrm>
        </p:spPr>
        <p:txBody>
          <a:bodyPr>
            <a:noAutofit/>
          </a:bodyPr>
          <a:lstStyle>
            <a:lvl1pPr>
              <a:defRPr sz="4400" b="0" i="0" baseline="0">
                <a:solidFill>
                  <a:srgbClr val="003366"/>
                </a:solidFill>
                <a:latin typeface="Anivers" charset="0"/>
                <a:ea typeface="Anivers" charset="0"/>
                <a:cs typeface="Anivers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320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+ 2 small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9CA60-A4AB-9842-B695-77A47FF922D8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FF32-086D-4943-87CE-BD9725D5E69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19"/>
          <p:cNvSpPr>
            <a:spLocks noGrp="1"/>
          </p:cNvSpPr>
          <p:nvPr>
            <p:ph sz="quarter" idx="18"/>
          </p:nvPr>
        </p:nvSpPr>
        <p:spPr>
          <a:xfrm>
            <a:off x="426519" y="1371996"/>
            <a:ext cx="4239749" cy="4470280"/>
          </a:xfrm>
        </p:spPr>
        <p:txBody>
          <a:bodyPr>
            <a:noAutofit/>
          </a:bodyPr>
          <a:lstStyle>
            <a:lvl1pPr marL="285750" indent="-285750" algn="l">
              <a:buClr>
                <a:srgbClr val="4599D3"/>
              </a:buClr>
              <a:buFont typeface="Arial" charset="0"/>
              <a:buChar char="•"/>
              <a:defRPr sz="2000" b="0" i="0" baseline="0">
                <a:latin typeface="Roboto Light" charset="0"/>
                <a:ea typeface="Roboto Light" charset="0"/>
                <a:cs typeface="Roboto Light" charset="0"/>
              </a:defRPr>
            </a:lvl1pPr>
            <a:lvl2pPr>
              <a:defRPr sz="1900" b="0" i="0">
                <a:latin typeface="Roboto Light" charset="0"/>
                <a:ea typeface="Roboto Light" charset="0"/>
                <a:cs typeface="Roboto Light" charset="0"/>
              </a:defRPr>
            </a:lvl2pPr>
            <a:lvl3pPr>
              <a:defRPr sz="1800" b="0" i="0">
                <a:latin typeface="Roboto Light" charset="0"/>
                <a:ea typeface="Roboto Light" charset="0"/>
                <a:cs typeface="Roboto Light" charset="0"/>
              </a:defRPr>
            </a:lvl3pPr>
            <a:lvl4pPr>
              <a:defRPr sz="1700" b="0" i="0">
                <a:latin typeface="Roboto Light" charset="0"/>
                <a:ea typeface="Roboto Light" charset="0"/>
                <a:cs typeface="Roboto Light" charset="0"/>
              </a:defRPr>
            </a:lvl4pPr>
            <a:lvl5pPr>
              <a:defRPr sz="1700" b="0" i="0">
                <a:latin typeface="Roboto Light" charset="0"/>
                <a:ea typeface="Roboto Light" charset="0"/>
                <a:cs typeface="Roboto Light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5092787" y="867592"/>
            <a:ext cx="3646951" cy="234751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23"/>
          </p:nvPr>
        </p:nvSpPr>
        <p:spPr>
          <a:xfrm>
            <a:off x="5081658" y="3695056"/>
            <a:ext cx="3646951" cy="234751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Content Placeholder 19"/>
          <p:cNvSpPr>
            <a:spLocks noGrp="1"/>
          </p:cNvSpPr>
          <p:nvPr>
            <p:ph sz="quarter" idx="17" hasCustomPrompt="1"/>
          </p:nvPr>
        </p:nvSpPr>
        <p:spPr>
          <a:xfrm>
            <a:off x="5603917" y="6053141"/>
            <a:ext cx="2602431" cy="28892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 baseline="0"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en-US" dirty="0" smtClean="0"/>
              <a:t>IN CASE OF TITLE</a:t>
            </a:r>
            <a:endParaRPr lang="en-US" dirty="0"/>
          </a:p>
        </p:txBody>
      </p:sp>
      <p:sp>
        <p:nvSpPr>
          <p:cNvPr id="12" name="Content Placeholder 19"/>
          <p:cNvSpPr>
            <a:spLocks noGrp="1"/>
          </p:cNvSpPr>
          <p:nvPr>
            <p:ph sz="quarter" idx="24" hasCustomPrompt="1"/>
          </p:nvPr>
        </p:nvSpPr>
        <p:spPr>
          <a:xfrm>
            <a:off x="5603916" y="3224558"/>
            <a:ext cx="2602431" cy="28892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 baseline="0"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en-US" dirty="0" smtClean="0"/>
              <a:t>IN CASE OF TITLE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481" y="6367109"/>
            <a:ext cx="835600" cy="4178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26519" y="360766"/>
            <a:ext cx="7158188" cy="603034"/>
          </a:xfrm>
        </p:spPr>
        <p:txBody>
          <a:bodyPr>
            <a:noAutofit/>
          </a:bodyPr>
          <a:lstStyle>
            <a:lvl1pPr>
              <a:defRPr sz="4400" b="0" i="0" baseline="0">
                <a:solidFill>
                  <a:srgbClr val="003366"/>
                </a:solidFill>
                <a:latin typeface="Anivers" charset="0"/>
                <a:ea typeface="Anivers" charset="0"/>
                <a:cs typeface="Anivers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073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CFF32-086D-4943-87CE-BD9725D5E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45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3" r:id="rId3"/>
    <p:sldLayoutId id="2147483662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63" r:id="rId10"/>
    <p:sldLayoutId id="2147483668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170" y="2440663"/>
            <a:ext cx="7976728" cy="911142"/>
          </a:xfrm>
        </p:spPr>
        <p:txBody>
          <a:bodyPr/>
          <a:lstStyle/>
          <a:p>
            <a:r>
              <a:rPr lang="en-US" sz="3800" dirty="0" smtClean="0">
                <a:latin typeface="Calibri" charset="0"/>
                <a:ea typeface="Calibri" charset="0"/>
                <a:cs typeface="Calibri" charset="0"/>
              </a:rPr>
              <a:t>GLOBAL DIETARY CALCIUM INTAKE AMONG ADULTS:</a:t>
            </a:r>
            <a:endParaRPr lang="en-US" sz="38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6608" y="3429683"/>
            <a:ext cx="7134726" cy="623453"/>
          </a:xfrm>
        </p:spPr>
        <p:txBody>
          <a:bodyPr/>
          <a:lstStyle/>
          <a:p>
            <a:r>
              <a:rPr lang="en-US" sz="3600" dirty="0" smtClean="0">
                <a:latin typeface="Calibri" charset="0"/>
                <a:ea typeface="Calibri" charset="0"/>
                <a:cs typeface="Calibri" charset="0"/>
              </a:rPr>
              <a:t>A SYSTEMATIC REVIEW</a:t>
            </a:r>
            <a:endParaRPr lang="en-US" sz="36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04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6519" y="1589693"/>
            <a:ext cx="8284343" cy="4100361"/>
          </a:xfrm>
        </p:spPr>
        <p:txBody>
          <a:bodyPr/>
          <a:lstStyle/>
          <a:p>
            <a:r>
              <a:rPr lang="en-US" altLang="fr-FR" sz="2600" dirty="0">
                <a:latin typeface="Calibri Light" charset="0"/>
                <a:ea typeface="Calibri Light" charset="0"/>
                <a:cs typeface="Calibri Light" charset="0"/>
              </a:rPr>
              <a:t>Many countries in Africa</a:t>
            </a:r>
            <a:r>
              <a:rPr lang="en-US" altLang="fr-FR" sz="2600">
                <a:latin typeface="Calibri Light" charset="0"/>
                <a:ea typeface="Calibri Light" charset="0"/>
                <a:cs typeface="Calibri Light" charset="0"/>
              </a:rPr>
              <a:t>, </a:t>
            </a:r>
            <a:r>
              <a:rPr lang="en-US" altLang="fr-FR" sz="2600" smtClean="0">
                <a:latin typeface="Calibri Light" charset="0"/>
                <a:ea typeface="Calibri Light" charset="0"/>
                <a:cs typeface="Calibri Light" charset="0"/>
              </a:rPr>
              <a:t>Central </a:t>
            </a:r>
            <a:r>
              <a:rPr lang="en-US" altLang="fr-FR" sz="2600" dirty="0">
                <a:latin typeface="Calibri Light" charset="0"/>
                <a:ea typeface="Calibri Light" charset="0"/>
                <a:cs typeface="Calibri Light" charset="0"/>
              </a:rPr>
              <a:t>and South America, the Middle East, and Central Asia did not have available </a:t>
            </a:r>
            <a:r>
              <a:rPr lang="en-US" altLang="fr-FR" sz="2600" dirty="0" smtClean="0">
                <a:latin typeface="Calibri Light" charset="0"/>
                <a:ea typeface="Calibri Light" charset="0"/>
                <a:cs typeface="Calibri Light" charset="0"/>
              </a:rPr>
              <a:t>estimates.</a:t>
            </a:r>
          </a:p>
          <a:p>
            <a:endParaRPr lang="fr-CH" altLang="fr-FR" sz="2600" dirty="0">
              <a:latin typeface="Calibri Light" charset="0"/>
              <a:ea typeface="Calibri Light" charset="0"/>
              <a:cs typeface="Calibri Light" charset="0"/>
            </a:endParaRPr>
          </a:p>
          <a:p>
            <a:r>
              <a:rPr lang="fr-CH" altLang="fr-FR" sz="2600" dirty="0">
                <a:latin typeface="Calibri Light" charset="0"/>
                <a:ea typeface="Calibri Light" charset="0"/>
                <a:cs typeface="Calibri Light" charset="0"/>
              </a:rPr>
              <a:t>All countries in </a:t>
            </a:r>
            <a:r>
              <a:rPr lang="fr-CH" altLang="fr-FR" sz="2600" dirty="0" err="1">
                <a:latin typeface="Calibri Light" charset="0"/>
                <a:ea typeface="Calibri Light" charset="0"/>
                <a:cs typeface="Calibri Light" charset="0"/>
              </a:rPr>
              <a:t>Northern</a:t>
            </a:r>
            <a:r>
              <a:rPr lang="fr-CH" altLang="fr-FR" sz="2600" dirty="0">
                <a:latin typeface="Calibri Light" charset="0"/>
                <a:ea typeface="Calibri Light" charset="0"/>
                <a:cs typeface="Calibri Light" charset="0"/>
              </a:rPr>
              <a:t> Europe </a:t>
            </a:r>
            <a:r>
              <a:rPr lang="fr-CH" altLang="fr-FR" sz="2600" dirty="0" err="1">
                <a:latin typeface="Calibri Light" charset="0"/>
                <a:ea typeface="Calibri Light" charset="0"/>
                <a:cs typeface="Calibri Light" charset="0"/>
              </a:rPr>
              <a:t>had</a:t>
            </a:r>
            <a:r>
              <a:rPr lang="fr-CH" altLang="fr-FR" sz="2600" dirty="0">
                <a:latin typeface="Calibri Light" charset="0"/>
                <a:ea typeface="Calibri Light" charset="0"/>
                <a:cs typeface="Calibri Light" charset="0"/>
              </a:rPr>
              <a:t> an </a:t>
            </a:r>
            <a:r>
              <a:rPr lang="fr-CH" altLang="fr-FR" sz="2600" dirty="0" err="1">
                <a:latin typeface="Calibri Light" charset="0"/>
                <a:ea typeface="Calibri Light" charset="0"/>
                <a:cs typeface="Calibri Light" charset="0"/>
              </a:rPr>
              <a:t>average</a:t>
            </a:r>
            <a:r>
              <a:rPr lang="fr-CH" altLang="fr-FR" sz="2600" dirty="0">
                <a:latin typeface="Calibri Light" charset="0"/>
                <a:ea typeface="Calibri Light" charset="0"/>
                <a:cs typeface="Calibri Light" charset="0"/>
              </a:rPr>
              <a:t> Ca </a:t>
            </a:r>
            <a:r>
              <a:rPr lang="fr-CH" altLang="fr-FR" sz="2600" dirty="0" err="1">
                <a:latin typeface="Calibri Light" charset="0"/>
                <a:ea typeface="Calibri Light" charset="0"/>
                <a:cs typeface="Calibri Light" charset="0"/>
              </a:rPr>
              <a:t>intake</a:t>
            </a:r>
            <a:r>
              <a:rPr lang="fr-CH" altLang="fr-FR" sz="2600" dirty="0">
                <a:latin typeface="Calibri Light" charset="0"/>
                <a:ea typeface="Calibri Light" charset="0"/>
                <a:cs typeface="Calibri Light" charset="0"/>
              </a:rPr>
              <a:t> &gt;1000 mg/d. </a:t>
            </a:r>
            <a:endParaRPr lang="fr-CH" altLang="fr-FR" sz="2600" dirty="0" smtClean="0">
              <a:latin typeface="Calibri Light" charset="0"/>
              <a:ea typeface="Calibri Light" charset="0"/>
              <a:cs typeface="Calibri Light" charset="0"/>
            </a:endParaRPr>
          </a:p>
          <a:p>
            <a:endParaRPr lang="fr-CH" altLang="fr-FR" sz="2600" dirty="0">
              <a:latin typeface="Calibri Light" charset="0"/>
              <a:ea typeface="Calibri Light" charset="0"/>
              <a:cs typeface="Calibri Light" charset="0"/>
            </a:endParaRPr>
          </a:p>
          <a:p>
            <a:r>
              <a:rPr lang="en-US" altLang="fr-FR" sz="2600" dirty="0">
                <a:latin typeface="Calibri Light" charset="0"/>
                <a:ea typeface="Calibri Light" charset="0"/>
                <a:cs typeface="Calibri Light" charset="0"/>
              </a:rPr>
              <a:t>No clear pattern based on sex, age, urban versus rural residence or income groups across countries.</a:t>
            </a:r>
            <a:endParaRPr lang="fr-CH" altLang="fr-FR" sz="2600" dirty="0">
              <a:latin typeface="Calibri Light" charset="0"/>
              <a:ea typeface="Calibri Light" charset="0"/>
              <a:cs typeface="Calibri Light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>
                <a:latin typeface="Calibri" charset="0"/>
                <a:ea typeface="Calibri" charset="0"/>
                <a:cs typeface="Calibri" charset="0"/>
              </a:rPr>
              <a:t>RESULTS </a:t>
            </a:r>
            <a:r>
              <a:rPr lang="en-US" sz="3800" dirty="0" smtClean="0">
                <a:latin typeface="Calibri" charset="0"/>
                <a:ea typeface="Calibri" charset="0"/>
                <a:cs typeface="Calibri" charset="0"/>
              </a:rPr>
              <a:t>II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52631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6519" y="1861299"/>
            <a:ext cx="8284343" cy="3118108"/>
          </a:xfrm>
        </p:spPr>
        <p:txBody>
          <a:bodyPr/>
          <a:lstStyle/>
          <a:p>
            <a:r>
              <a:rPr lang="fr-CH" altLang="fr-FR" sz="2600" dirty="0" err="1">
                <a:latin typeface="Calibri Light" charset="0"/>
                <a:ea typeface="Calibri Light" charset="0"/>
                <a:cs typeface="Calibri Light" charset="0"/>
              </a:rPr>
              <a:t>Only</a:t>
            </a:r>
            <a:r>
              <a:rPr lang="fr-CH" altLang="fr-FR" sz="2600" dirty="0">
                <a:latin typeface="Calibri Light" charset="0"/>
                <a:ea typeface="Calibri Light" charset="0"/>
                <a:cs typeface="Calibri Light" charset="0"/>
              </a:rPr>
              <a:t> 18/74 countries </a:t>
            </a:r>
            <a:r>
              <a:rPr lang="fr-CH" altLang="fr-FR" sz="2600" dirty="0" err="1">
                <a:latin typeface="Calibri Light" charset="0"/>
                <a:ea typeface="Calibri Light" charset="0"/>
                <a:cs typeface="Calibri Light" charset="0"/>
              </a:rPr>
              <a:t>had</a:t>
            </a:r>
            <a:r>
              <a:rPr lang="fr-CH" altLang="fr-FR" sz="26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fr-CH" altLang="fr-FR" sz="2600" dirty="0" err="1">
                <a:latin typeface="Calibri Light" charset="0"/>
                <a:ea typeface="Calibri Light" charset="0"/>
                <a:cs typeface="Calibri Light" charset="0"/>
              </a:rPr>
              <a:t>published</a:t>
            </a:r>
            <a:r>
              <a:rPr lang="fr-CH" altLang="fr-FR" sz="26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fr-CH" altLang="fr-FR" sz="2600" dirty="0" err="1">
                <a:latin typeface="Calibri Light" charset="0"/>
                <a:ea typeface="Calibri Light" charset="0"/>
                <a:cs typeface="Calibri Light" charset="0"/>
              </a:rPr>
              <a:t>current</a:t>
            </a:r>
            <a:r>
              <a:rPr lang="fr-CH" altLang="fr-FR" sz="2600" dirty="0">
                <a:latin typeface="Calibri Light" charset="0"/>
                <a:ea typeface="Calibri Light" charset="0"/>
                <a:cs typeface="Calibri Light" charset="0"/>
              </a:rPr>
              <a:t> and </a:t>
            </a:r>
            <a:r>
              <a:rPr lang="fr-CH" altLang="fr-FR" sz="2600" dirty="0" err="1">
                <a:latin typeface="Calibri Light" charset="0"/>
                <a:ea typeface="Calibri Light" charset="0"/>
                <a:cs typeface="Calibri Light" charset="0"/>
              </a:rPr>
              <a:t>nationally</a:t>
            </a:r>
            <a:r>
              <a:rPr lang="fr-CH" altLang="fr-FR" sz="26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fr-CH" altLang="fr-FR" sz="2600" dirty="0" err="1">
                <a:latin typeface="Calibri Light" charset="0"/>
                <a:ea typeface="Calibri Light" charset="0"/>
                <a:cs typeface="Calibri Light" charset="0"/>
              </a:rPr>
              <a:t>representative</a:t>
            </a:r>
            <a:r>
              <a:rPr lang="fr-CH" altLang="fr-FR" sz="2600" dirty="0">
                <a:latin typeface="Calibri Light" charset="0"/>
                <a:ea typeface="Calibri Light" charset="0"/>
                <a:cs typeface="Calibri Light" charset="0"/>
              </a:rPr>
              <a:t> data</a:t>
            </a:r>
            <a:r>
              <a:rPr lang="fr-CH" altLang="fr-FR" sz="2600" dirty="0" smtClean="0">
                <a:latin typeface="Calibri Light" charset="0"/>
                <a:ea typeface="Calibri Light" charset="0"/>
                <a:cs typeface="Calibri Light" charset="0"/>
              </a:rPr>
              <a:t>.</a:t>
            </a:r>
          </a:p>
          <a:p>
            <a:endParaRPr lang="fr-CH" altLang="fr-FR" sz="2600" dirty="0">
              <a:latin typeface="Calibri Light" charset="0"/>
              <a:ea typeface="Calibri Light" charset="0"/>
              <a:cs typeface="Calibri Light" charset="0"/>
            </a:endParaRPr>
          </a:p>
          <a:p>
            <a:r>
              <a:rPr lang="fr-CH" altLang="fr-FR" sz="2600" dirty="0" err="1">
                <a:latin typeface="Calibri Light" charset="0"/>
                <a:ea typeface="Calibri Light" charset="0"/>
                <a:cs typeface="Calibri Light" charset="0"/>
              </a:rPr>
              <a:t>Sample</a:t>
            </a:r>
            <a:r>
              <a:rPr lang="fr-CH" altLang="fr-FR" sz="2600" dirty="0">
                <a:latin typeface="Calibri Light" charset="0"/>
                <a:ea typeface="Calibri Light" charset="0"/>
                <a:cs typeface="Calibri Light" charset="0"/>
              </a:rPr>
              <a:t> sizes </a:t>
            </a:r>
            <a:r>
              <a:rPr lang="fr-CH" altLang="fr-FR" sz="2600" dirty="0" err="1">
                <a:latin typeface="Calibri Light" charset="0"/>
                <a:ea typeface="Calibri Light" charset="0"/>
                <a:cs typeface="Calibri Light" charset="0"/>
              </a:rPr>
              <a:t>ranged</a:t>
            </a:r>
            <a:r>
              <a:rPr lang="fr-CH" altLang="fr-FR" sz="26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fr-CH" altLang="fr-FR" sz="2600" dirty="0" err="1">
                <a:latin typeface="Calibri Light" charset="0"/>
                <a:ea typeface="Calibri Light" charset="0"/>
                <a:cs typeface="Calibri Light" charset="0"/>
              </a:rPr>
              <a:t>from</a:t>
            </a:r>
            <a:r>
              <a:rPr lang="fr-CH" altLang="fr-FR" sz="2600" dirty="0">
                <a:latin typeface="Calibri Light" charset="0"/>
                <a:ea typeface="Calibri Light" charset="0"/>
                <a:cs typeface="Calibri Light" charset="0"/>
              </a:rPr>
              <a:t> 32 to 306,329 participants</a:t>
            </a:r>
            <a:r>
              <a:rPr lang="fr-CH" altLang="fr-FR" sz="2600" dirty="0" smtClean="0">
                <a:latin typeface="Calibri Light" charset="0"/>
                <a:ea typeface="Calibri Light" charset="0"/>
                <a:cs typeface="Calibri Light" charset="0"/>
              </a:rPr>
              <a:t>.</a:t>
            </a:r>
          </a:p>
          <a:p>
            <a:endParaRPr lang="fr-CH" altLang="fr-FR" sz="2600" dirty="0">
              <a:latin typeface="Calibri Light" charset="0"/>
              <a:ea typeface="Calibri Light" charset="0"/>
              <a:cs typeface="Calibri Light" charset="0"/>
            </a:endParaRPr>
          </a:p>
          <a:p>
            <a:r>
              <a:rPr lang="fr-CH" altLang="fr-FR" sz="2600" dirty="0">
                <a:latin typeface="Calibri Light" charset="0"/>
                <a:ea typeface="Calibri Light" charset="0"/>
                <a:cs typeface="Calibri Light" charset="0"/>
              </a:rPr>
              <a:t>35% of the </a:t>
            </a:r>
            <a:r>
              <a:rPr lang="fr-CH" altLang="fr-FR" sz="2600" dirty="0" err="1">
                <a:latin typeface="Calibri Light" charset="0"/>
                <a:ea typeface="Calibri Light" charset="0"/>
                <a:cs typeface="Calibri Light" charset="0"/>
              </a:rPr>
              <a:t>studies</a:t>
            </a:r>
            <a:r>
              <a:rPr lang="fr-CH" altLang="fr-FR" sz="26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fr-CH" altLang="fr-FR" sz="2600" dirty="0" err="1">
                <a:latin typeface="Calibri Light" charset="0"/>
                <a:ea typeface="Calibri Light" charset="0"/>
                <a:cs typeface="Calibri Light" charset="0"/>
              </a:rPr>
              <a:t>were</a:t>
            </a:r>
            <a:r>
              <a:rPr lang="fr-CH" altLang="fr-FR" sz="26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fr-CH" altLang="fr-FR" sz="2600" dirty="0" err="1">
                <a:latin typeface="Calibri Light" charset="0"/>
                <a:ea typeface="Calibri Light" charset="0"/>
                <a:cs typeface="Calibri Light" charset="0"/>
              </a:rPr>
              <a:t>conducted</a:t>
            </a:r>
            <a:r>
              <a:rPr lang="fr-CH" altLang="fr-FR" sz="2600" dirty="0">
                <a:latin typeface="Calibri Light" charset="0"/>
                <a:ea typeface="Calibri Light" charset="0"/>
                <a:cs typeface="Calibri Light" charset="0"/>
              </a:rPr>
              <a:t> in </a:t>
            </a:r>
            <a:r>
              <a:rPr lang="fr-CH" altLang="fr-FR" sz="2600" dirty="0" err="1">
                <a:latin typeface="Calibri Light" charset="0"/>
                <a:ea typeface="Calibri Light" charset="0"/>
                <a:cs typeface="Calibri Light" charset="0"/>
              </a:rPr>
              <a:t>specific</a:t>
            </a:r>
            <a:r>
              <a:rPr lang="fr-CH" altLang="fr-FR" sz="26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fr-CH" altLang="fr-FR" sz="2600" dirty="0" err="1">
                <a:latin typeface="Calibri Light" charset="0"/>
                <a:ea typeface="Calibri Light" charset="0"/>
                <a:cs typeface="Calibri Light" charset="0"/>
              </a:rPr>
              <a:t>towns</a:t>
            </a:r>
            <a:r>
              <a:rPr lang="fr-CH" altLang="fr-FR" sz="2600" dirty="0">
                <a:latin typeface="Calibri Light" charset="0"/>
                <a:ea typeface="Calibri Light" charset="0"/>
                <a:cs typeface="Calibri Light" charset="0"/>
              </a:rPr>
              <a:t>, </a:t>
            </a:r>
            <a:r>
              <a:rPr lang="fr-CH" altLang="fr-FR" sz="2600" dirty="0" err="1">
                <a:latin typeface="Calibri Light" charset="0"/>
                <a:ea typeface="Calibri Light" charset="0"/>
                <a:cs typeface="Calibri Light" charset="0"/>
              </a:rPr>
              <a:t>cities</a:t>
            </a:r>
            <a:r>
              <a:rPr lang="fr-CH" altLang="fr-FR" sz="2600" dirty="0">
                <a:latin typeface="Calibri Light" charset="0"/>
                <a:ea typeface="Calibri Light" charset="0"/>
                <a:cs typeface="Calibri Light" charset="0"/>
              </a:rPr>
              <a:t>, or </a:t>
            </a:r>
            <a:r>
              <a:rPr lang="fr-CH" altLang="fr-FR" sz="2600" dirty="0" err="1">
                <a:latin typeface="Calibri Light" charset="0"/>
                <a:ea typeface="Calibri Light" charset="0"/>
                <a:cs typeface="Calibri Light" charset="0"/>
              </a:rPr>
              <a:t>regions</a:t>
            </a:r>
            <a:r>
              <a:rPr lang="fr-CH" altLang="fr-FR" sz="2600" dirty="0">
                <a:latin typeface="Calibri Light" charset="0"/>
                <a:ea typeface="Calibri Light" charset="0"/>
                <a:cs typeface="Calibri Light" charset="0"/>
              </a:rPr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>
                <a:latin typeface="Calibri" charset="0"/>
                <a:ea typeface="Calibri" charset="0"/>
                <a:cs typeface="Calibri" charset="0"/>
              </a:rPr>
              <a:t>LIMITATIONS</a:t>
            </a:r>
            <a:endParaRPr lang="en-US" sz="38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8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19" y="360765"/>
            <a:ext cx="8536412" cy="1114950"/>
          </a:xfrm>
        </p:spPr>
        <p:txBody>
          <a:bodyPr/>
          <a:lstStyle/>
          <a:p>
            <a:r>
              <a:rPr lang="en-US" sz="3800" dirty="0" smtClean="0">
                <a:latin typeface="Calibri" charset="0"/>
                <a:ea typeface="Calibri" charset="0"/>
                <a:cs typeface="Calibri" charset="0"/>
              </a:rPr>
              <a:t>GLOBAL DIETARY CALCIUM INTAKE IN ADULTS</a:t>
            </a:r>
            <a:endParaRPr lang="en-US" sz="38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72" y="1589379"/>
            <a:ext cx="6969682" cy="451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94725" y="6095169"/>
            <a:ext cx="420986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dirty="0" err="1" smtClean="0">
                <a:latin typeface="Calibri Light" charset="0"/>
                <a:ea typeface="Calibri Light" charset="0"/>
                <a:cs typeface="Calibri Light" charset="0"/>
              </a:rPr>
              <a:t>Osteoporos</a:t>
            </a:r>
            <a:r>
              <a:rPr lang="fr-CH" sz="1600" dirty="0" smtClean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fr-CH" sz="1600" dirty="0">
                <a:latin typeface="Calibri Light" charset="0"/>
                <a:ea typeface="Calibri Light" charset="0"/>
                <a:cs typeface="Calibri Light" charset="0"/>
              </a:rPr>
              <a:t>Int (2017) 28:3315-3324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95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3800" dirty="0" smtClean="0">
                <a:latin typeface="Calibri" charset="0"/>
                <a:ea typeface="Calibri" charset="0"/>
                <a:cs typeface="Calibri" charset="0"/>
              </a:rPr>
              <a:t>IN ASIA-PACIFIC REGION</a:t>
            </a:r>
            <a:endParaRPr lang="en-US" sz="38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74" y="1046653"/>
            <a:ext cx="7175752" cy="5084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81425" y="6063783"/>
            <a:ext cx="54466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fr-CH" altLang="en-US" sz="1600" dirty="0" err="1" smtClean="0">
                <a:latin typeface="Calibri Light" charset="0"/>
                <a:ea typeface="Calibri Light" charset="0"/>
                <a:cs typeface="Calibri Light" charset="0"/>
              </a:rPr>
              <a:t>Adapted</a:t>
            </a:r>
            <a:r>
              <a:rPr lang="fr-CH" altLang="en-US" sz="1600" dirty="0" smtClean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fr-CH" altLang="en-US" sz="1600" dirty="0" err="1" smtClean="0">
                <a:latin typeface="Calibri Light" charset="0"/>
                <a:ea typeface="Calibri Light" charset="0"/>
                <a:cs typeface="Calibri Light" charset="0"/>
              </a:rPr>
              <a:t>from</a:t>
            </a:r>
            <a:r>
              <a:rPr lang="fr-CH" altLang="en-US" sz="1600" dirty="0" smtClean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fr-CH" altLang="en-US" sz="1600" dirty="0" err="1" smtClean="0">
                <a:latin typeface="Calibri Light" charset="0"/>
                <a:ea typeface="Calibri Light" charset="0"/>
                <a:cs typeface="Calibri Light" charset="0"/>
              </a:rPr>
              <a:t>Osteoporos</a:t>
            </a:r>
            <a:r>
              <a:rPr lang="fr-CH" altLang="en-US" sz="1600" dirty="0" smtClean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fr-CH" altLang="en-US" sz="1600" dirty="0">
                <a:latin typeface="Calibri Light" charset="0"/>
                <a:ea typeface="Calibri Light" charset="0"/>
                <a:cs typeface="Calibri Light" charset="0"/>
              </a:rPr>
              <a:t>Int (2017) </a:t>
            </a:r>
            <a:r>
              <a:rPr lang="fr-CH" altLang="en-US" sz="1600" dirty="0" smtClean="0">
                <a:latin typeface="Calibri Light" charset="0"/>
                <a:ea typeface="Calibri Light" charset="0"/>
                <a:cs typeface="Calibri Light" charset="0"/>
              </a:rPr>
              <a:t>28:3315-3324</a:t>
            </a:r>
            <a:endParaRPr lang="fr-CH" altLang="en-US" sz="1600" dirty="0">
              <a:latin typeface="Calibri Light" charset="0"/>
              <a:ea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1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19" y="360766"/>
            <a:ext cx="8020364" cy="603034"/>
          </a:xfrm>
        </p:spPr>
        <p:txBody>
          <a:bodyPr/>
          <a:lstStyle/>
          <a:p>
            <a:r>
              <a:rPr lang="en-US" sz="3800" dirty="0" smtClean="0">
                <a:latin typeface="Calibri" charset="0"/>
                <a:ea typeface="Calibri" charset="0"/>
                <a:cs typeface="Calibri" charset="0"/>
              </a:rPr>
              <a:t>IN MIDDLE-EAST AND AFRICA</a:t>
            </a:r>
            <a:endParaRPr lang="en-US" sz="38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05" y="1345467"/>
            <a:ext cx="7252392" cy="469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86175" y="6021192"/>
            <a:ext cx="55909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fr-CH" altLang="en-US" sz="1600" dirty="0" err="1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Adapted</a:t>
            </a:r>
            <a:r>
              <a:rPr lang="fr-CH" altLang="en-US" sz="1600" dirty="0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fr-CH" altLang="en-US" sz="1600" dirty="0" err="1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from</a:t>
            </a:r>
            <a:r>
              <a:rPr lang="fr-CH" altLang="en-US" sz="1600" dirty="0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fr-CH" altLang="en-US" sz="1600" dirty="0" err="1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Osteoporos</a:t>
            </a:r>
            <a:r>
              <a:rPr lang="fr-CH" altLang="en-US" sz="1600" dirty="0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fr-CH" altLang="en-US" sz="16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Int (2017) 28:3315-3324</a:t>
            </a:r>
          </a:p>
        </p:txBody>
      </p:sp>
    </p:spTree>
    <p:extLst>
      <p:ext uri="{BB962C8B-B14F-4D97-AF65-F5344CB8AC3E}">
        <p14:creationId xmlns:p14="http://schemas.microsoft.com/office/powerpoint/2010/main" val="89421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>
                <a:latin typeface="Calibri" charset="0"/>
                <a:ea typeface="Calibri" charset="0"/>
                <a:cs typeface="Calibri" charset="0"/>
              </a:rPr>
              <a:t>IN EUROPE</a:t>
            </a:r>
            <a:endParaRPr lang="en-US" sz="38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93" y="1072875"/>
            <a:ext cx="7351414" cy="5030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94575" y="6083612"/>
            <a:ext cx="45128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fr-CH" altLang="en-US" sz="1600" dirty="0" err="1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Adapted</a:t>
            </a:r>
            <a:r>
              <a:rPr lang="fr-CH" altLang="en-US" sz="1600" dirty="0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fr-CH" altLang="en-US" sz="1600" dirty="0" err="1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from</a:t>
            </a:r>
            <a:r>
              <a:rPr lang="fr-CH" altLang="en-US" sz="1600" dirty="0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fr-CH" altLang="en-US" sz="1600" dirty="0" err="1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Osteoporos</a:t>
            </a:r>
            <a:r>
              <a:rPr lang="fr-CH" altLang="en-US" sz="1600" dirty="0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fr-CH" altLang="en-US" sz="16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Int (2017) 28:3315-3324</a:t>
            </a:r>
          </a:p>
        </p:txBody>
      </p:sp>
    </p:spTree>
    <p:extLst>
      <p:ext uri="{BB962C8B-B14F-4D97-AF65-F5344CB8AC3E}">
        <p14:creationId xmlns:p14="http://schemas.microsoft.com/office/powerpoint/2010/main" val="37505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>
                <a:latin typeface="Calibri" charset="0"/>
                <a:ea typeface="Calibri" charset="0"/>
                <a:cs typeface="Calibri" charset="0"/>
              </a:rPr>
              <a:t>IN AMERICAS</a:t>
            </a:r>
            <a:endParaRPr lang="en-US" sz="38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27" y="1159667"/>
            <a:ext cx="7302014" cy="501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05613" y="6149848"/>
            <a:ext cx="43878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fr-CH" altLang="en-US" sz="1600" dirty="0" err="1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Adapted</a:t>
            </a:r>
            <a:r>
              <a:rPr lang="fr-CH" altLang="en-US" sz="1600" dirty="0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fr-CH" altLang="en-US" sz="1600" dirty="0" err="1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from</a:t>
            </a:r>
            <a:r>
              <a:rPr lang="fr-CH" altLang="en-US" sz="1600" dirty="0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fr-CH" altLang="en-US" sz="1600" dirty="0" err="1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Osteoporos</a:t>
            </a:r>
            <a:r>
              <a:rPr lang="fr-CH" altLang="en-US" sz="1600" dirty="0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fr-CH" altLang="en-US" sz="16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Int (2017) 28:3315-3324</a:t>
            </a:r>
          </a:p>
        </p:txBody>
      </p:sp>
    </p:spTree>
    <p:extLst>
      <p:ext uri="{BB962C8B-B14F-4D97-AF65-F5344CB8AC3E}">
        <p14:creationId xmlns:p14="http://schemas.microsoft.com/office/powerpoint/2010/main" val="72479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6519" y="1372410"/>
            <a:ext cx="8284343" cy="4684358"/>
          </a:xfrm>
        </p:spPr>
        <p:txBody>
          <a:bodyPr>
            <a:normAutofit/>
          </a:bodyPr>
          <a:lstStyle/>
          <a:p>
            <a:r>
              <a:rPr lang="fr-CH" altLang="fr-FR" sz="2600" dirty="0">
                <a:latin typeface="Calibri Light" charset="0"/>
                <a:ea typeface="Calibri Light" charset="0"/>
                <a:cs typeface="Calibri Light" charset="0"/>
              </a:rPr>
              <a:t>Calcium </a:t>
            </a:r>
            <a:r>
              <a:rPr lang="fr-CH" altLang="fr-FR" sz="2600" dirty="0" err="1">
                <a:latin typeface="Calibri Light" charset="0"/>
                <a:ea typeface="Calibri Light" charset="0"/>
                <a:cs typeface="Calibri Light" charset="0"/>
              </a:rPr>
              <a:t>intake</a:t>
            </a:r>
            <a:r>
              <a:rPr lang="fr-CH" altLang="fr-FR" sz="26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fr-CH" altLang="fr-FR" sz="2600" dirty="0" err="1">
                <a:latin typeface="Calibri Light" charset="0"/>
                <a:ea typeface="Calibri Light" charset="0"/>
                <a:cs typeface="Calibri Light" charset="0"/>
              </a:rPr>
              <a:t>is</a:t>
            </a:r>
            <a:r>
              <a:rPr lang="fr-CH" altLang="fr-FR" sz="26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fr-CH" altLang="fr-FR" sz="2600" dirty="0" err="1">
                <a:latin typeface="Calibri Light" charset="0"/>
                <a:ea typeface="Calibri Light" charset="0"/>
                <a:cs typeface="Calibri Light" charset="0"/>
              </a:rPr>
              <a:t>low</a:t>
            </a:r>
            <a:r>
              <a:rPr lang="fr-CH" altLang="fr-FR" sz="2600" dirty="0">
                <a:latin typeface="Calibri Light" charset="0"/>
                <a:ea typeface="Calibri Light" charset="0"/>
                <a:cs typeface="Calibri Light" charset="0"/>
              </a:rPr>
              <a:t> in </a:t>
            </a:r>
            <a:r>
              <a:rPr lang="fr-CH" altLang="fr-FR" sz="2600" dirty="0" err="1">
                <a:latin typeface="Calibri Light" charset="0"/>
                <a:ea typeface="Calibri Light" charset="0"/>
                <a:cs typeface="Calibri Light" charset="0"/>
              </a:rPr>
              <a:t>many</a:t>
            </a:r>
            <a:r>
              <a:rPr lang="fr-CH" altLang="fr-FR" sz="2600" dirty="0">
                <a:latin typeface="Calibri Light" charset="0"/>
                <a:ea typeface="Calibri Light" charset="0"/>
                <a:cs typeface="Calibri Light" charset="0"/>
              </a:rPr>
              <a:t> large countries of  </a:t>
            </a:r>
            <a:r>
              <a:rPr lang="fr-CH" altLang="fr-FR" sz="2600" dirty="0" err="1">
                <a:latin typeface="Calibri Light" charset="0"/>
                <a:ea typeface="Calibri Light" charset="0"/>
                <a:cs typeface="Calibri Light" charset="0"/>
              </a:rPr>
              <a:t>Southeast</a:t>
            </a:r>
            <a:r>
              <a:rPr lang="fr-CH" altLang="fr-FR" sz="2600" dirty="0">
                <a:latin typeface="Calibri Light" charset="0"/>
                <a:ea typeface="Calibri Light" charset="0"/>
                <a:cs typeface="Calibri Light" charset="0"/>
              </a:rPr>
              <a:t> Asia (</a:t>
            </a:r>
            <a:r>
              <a:rPr lang="fr-CH" altLang="fr-FR" sz="2600" dirty="0" err="1">
                <a:latin typeface="Calibri Light" charset="0"/>
                <a:ea typeface="Calibri Light" charset="0"/>
                <a:cs typeface="Calibri Light" charset="0"/>
              </a:rPr>
              <a:t>averaging</a:t>
            </a:r>
            <a:r>
              <a:rPr lang="fr-CH" altLang="fr-FR" sz="26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fr-CH" altLang="fr-FR" sz="2600" dirty="0" err="1">
                <a:latin typeface="Calibri Light" charset="0"/>
                <a:ea typeface="Calibri Light" charset="0"/>
                <a:cs typeface="Calibri Light" charset="0"/>
              </a:rPr>
              <a:t>less</a:t>
            </a:r>
            <a:r>
              <a:rPr lang="fr-CH" altLang="fr-FR" sz="26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fr-CH" altLang="fr-FR" sz="2600" dirty="0" err="1">
                <a:latin typeface="Calibri Light" charset="0"/>
                <a:ea typeface="Calibri Light" charset="0"/>
                <a:cs typeface="Calibri Light" charset="0"/>
              </a:rPr>
              <a:t>than</a:t>
            </a:r>
            <a:r>
              <a:rPr lang="fr-CH" altLang="fr-FR" sz="2600" dirty="0">
                <a:latin typeface="Calibri Light" charset="0"/>
                <a:ea typeface="Calibri Light" charset="0"/>
                <a:cs typeface="Calibri Light" charset="0"/>
              </a:rPr>
              <a:t> 400 mg/d) </a:t>
            </a:r>
            <a:endParaRPr lang="fr-CH" altLang="fr-FR" sz="2600" dirty="0" smtClean="0">
              <a:latin typeface="Calibri Light" charset="0"/>
              <a:ea typeface="Calibri Light" charset="0"/>
              <a:cs typeface="Calibri Light" charset="0"/>
            </a:endParaRPr>
          </a:p>
          <a:p>
            <a:endParaRPr lang="fr-CH" altLang="fr-FR" sz="2600" dirty="0">
              <a:latin typeface="Calibri Light" charset="0"/>
              <a:ea typeface="Calibri Light" charset="0"/>
              <a:cs typeface="Calibri Light" charset="0"/>
            </a:endParaRPr>
          </a:p>
          <a:p>
            <a:r>
              <a:rPr lang="fr-CH" altLang="fr-FR" sz="2600" dirty="0">
                <a:latin typeface="Calibri Light" charset="0"/>
                <a:ea typeface="Calibri Light" charset="0"/>
                <a:cs typeface="Calibri Light" charset="0"/>
              </a:rPr>
              <a:t>And </a:t>
            </a:r>
            <a:r>
              <a:rPr lang="fr-CH" altLang="fr-FR" sz="2600" dirty="0" err="1">
                <a:latin typeface="Calibri Light" charset="0"/>
                <a:ea typeface="Calibri Light" charset="0"/>
                <a:cs typeface="Calibri Light" charset="0"/>
              </a:rPr>
              <a:t>nearly</a:t>
            </a:r>
            <a:r>
              <a:rPr lang="fr-CH" altLang="fr-FR" sz="2600" dirty="0">
                <a:latin typeface="Calibri Light" charset="0"/>
                <a:ea typeface="Calibri Light" charset="0"/>
                <a:cs typeface="Calibri Light" charset="0"/>
              </a:rPr>
              <a:t> as </a:t>
            </a:r>
            <a:r>
              <a:rPr lang="fr-CH" altLang="fr-FR" sz="2600" dirty="0" err="1">
                <a:latin typeface="Calibri Light" charset="0"/>
                <a:ea typeface="Calibri Light" charset="0"/>
                <a:cs typeface="Calibri Light" charset="0"/>
              </a:rPr>
              <a:t>low</a:t>
            </a:r>
            <a:r>
              <a:rPr lang="fr-CH" altLang="fr-FR" sz="2600" dirty="0">
                <a:latin typeface="Calibri Light" charset="0"/>
                <a:ea typeface="Calibri Light" charset="0"/>
                <a:cs typeface="Calibri Light" charset="0"/>
              </a:rPr>
              <a:t> in </a:t>
            </a:r>
            <a:r>
              <a:rPr lang="fr-CH" altLang="fr-FR" sz="2600" dirty="0" err="1">
                <a:latin typeface="Calibri Light" charset="0"/>
                <a:ea typeface="Calibri Light" charset="0"/>
                <a:cs typeface="Calibri Light" charset="0"/>
              </a:rPr>
              <a:t>much</a:t>
            </a:r>
            <a:r>
              <a:rPr lang="fr-CH" altLang="fr-FR" sz="2600" dirty="0">
                <a:latin typeface="Calibri Light" charset="0"/>
                <a:ea typeface="Calibri Light" charset="0"/>
                <a:cs typeface="Calibri Light" charset="0"/>
              </a:rPr>
              <a:t> of South </a:t>
            </a:r>
            <a:r>
              <a:rPr lang="fr-CH" altLang="fr-FR" sz="2600" dirty="0" err="1" smtClean="0">
                <a:latin typeface="Calibri Light" charset="0"/>
                <a:ea typeface="Calibri Light" charset="0"/>
                <a:cs typeface="Calibri Light" charset="0"/>
              </a:rPr>
              <a:t>America</a:t>
            </a:r>
            <a:r>
              <a:rPr lang="fr-CH" altLang="fr-FR" sz="2600" dirty="0" smtClean="0">
                <a:latin typeface="Calibri Light" charset="0"/>
                <a:ea typeface="Calibri Light" charset="0"/>
                <a:cs typeface="Calibri Light" charset="0"/>
              </a:rPr>
              <a:t>. </a:t>
            </a:r>
          </a:p>
          <a:p>
            <a:endParaRPr lang="fr-CH" altLang="fr-FR" sz="2600" dirty="0">
              <a:latin typeface="Calibri Light" charset="0"/>
              <a:ea typeface="Calibri Light" charset="0"/>
              <a:cs typeface="Calibri Light" charset="0"/>
            </a:endParaRPr>
          </a:p>
          <a:p>
            <a:r>
              <a:rPr lang="fr-CH" altLang="fr-FR" sz="2600" dirty="0">
                <a:latin typeface="Calibri Light" charset="0"/>
                <a:ea typeface="Calibri Light" charset="0"/>
                <a:cs typeface="Calibri Light" charset="0"/>
              </a:rPr>
              <a:t>No </a:t>
            </a:r>
            <a:r>
              <a:rPr lang="fr-CH" altLang="fr-FR" sz="2600" dirty="0" err="1">
                <a:latin typeface="Calibri Light" charset="0"/>
                <a:ea typeface="Calibri Light" charset="0"/>
                <a:cs typeface="Calibri Light" charset="0"/>
              </a:rPr>
              <a:t>published</a:t>
            </a:r>
            <a:r>
              <a:rPr lang="fr-CH" altLang="fr-FR" sz="2600" dirty="0">
                <a:latin typeface="Calibri Light" charset="0"/>
                <a:ea typeface="Calibri Light" charset="0"/>
                <a:cs typeface="Calibri Light" charset="0"/>
              </a:rPr>
              <a:t> data on </a:t>
            </a:r>
            <a:r>
              <a:rPr lang="fr-CH" altLang="fr-FR" sz="2600" dirty="0" err="1">
                <a:latin typeface="Calibri Light" charset="0"/>
                <a:ea typeface="Calibri Light" charset="0"/>
                <a:cs typeface="Calibri Light" charset="0"/>
              </a:rPr>
              <a:t>dietary</a:t>
            </a:r>
            <a:r>
              <a:rPr lang="fr-CH" altLang="fr-FR" sz="2600" dirty="0">
                <a:latin typeface="Calibri Light" charset="0"/>
                <a:ea typeface="Calibri Light" charset="0"/>
                <a:cs typeface="Calibri Light" charset="0"/>
              </a:rPr>
              <a:t> calcium </a:t>
            </a:r>
            <a:r>
              <a:rPr lang="fr-CH" altLang="fr-FR" sz="2600" dirty="0" err="1">
                <a:latin typeface="Calibri Light" charset="0"/>
                <a:ea typeface="Calibri Light" charset="0"/>
                <a:cs typeface="Calibri Light" charset="0"/>
              </a:rPr>
              <a:t>intake</a:t>
            </a:r>
            <a:r>
              <a:rPr lang="fr-CH" altLang="fr-FR" sz="2600" dirty="0">
                <a:latin typeface="Calibri Light" charset="0"/>
                <a:ea typeface="Calibri Light" charset="0"/>
                <a:cs typeface="Calibri Light" charset="0"/>
              </a:rPr>
              <a:t> in over 60% of the </a:t>
            </a:r>
            <a:r>
              <a:rPr lang="fr-CH" altLang="fr-FR" sz="2600" dirty="0" err="1">
                <a:latin typeface="Calibri Light" charset="0"/>
                <a:ea typeface="Calibri Light" charset="0"/>
                <a:cs typeface="Calibri Light" charset="0"/>
              </a:rPr>
              <a:t>world’s</a:t>
            </a:r>
            <a:r>
              <a:rPr lang="fr-CH" altLang="fr-FR" sz="26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fr-CH" altLang="fr-FR" sz="2600" dirty="0" smtClean="0">
                <a:latin typeface="Calibri Light" charset="0"/>
                <a:ea typeface="Calibri Light" charset="0"/>
                <a:cs typeface="Calibri Light" charset="0"/>
              </a:rPr>
              <a:t>countries.</a:t>
            </a:r>
          </a:p>
          <a:p>
            <a:endParaRPr lang="fr-CH" altLang="fr-FR" sz="2600" dirty="0">
              <a:latin typeface="Calibri Light" charset="0"/>
              <a:ea typeface="Calibri Light" charset="0"/>
              <a:cs typeface="Calibri Light" charset="0"/>
            </a:endParaRPr>
          </a:p>
          <a:p>
            <a:r>
              <a:rPr lang="fr-CH" altLang="fr-FR" sz="2600" dirty="0" err="1">
                <a:latin typeface="Calibri Light" charset="0"/>
                <a:ea typeface="Calibri Light" charset="0"/>
                <a:cs typeface="Calibri Light" charset="0"/>
              </a:rPr>
              <a:t>Measures</a:t>
            </a:r>
            <a:r>
              <a:rPr lang="fr-CH" altLang="fr-FR" sz="2600" dirty="0">
                <a:latin typeface="Calibri Light" charset="0"/>
                <a:ea typeface="Calibri Light" charset="0"/>
                <a:cs typeface="Calibri Light" charset="0"/>
              </a:rPr>
              <a:t> to </a:t>
            </a:r>
            <a:r>
              <a:rPr lang="fr-CH" altLang="fr-FR" sz="2600" dirty="0" err="1">
                <a:latin typeface="Calibri Light" charset="0"/>
                <a:ea typeface="Calibri Light" charset="0"/>
                <a:cs typeface="Calibri Light" charset="0"/>
              </a:rPr>
              <a:t>increase</a:t>
            </a:r>
            <a:r>
              <a:rPr lang="fr-CH" altLang="fr-FR" sz="2600" dirty="0">
                <a:latin typeface="Calibri Light" charset="0"/>
                <a:ea typeface="Calibri Light" charset="0"/>
                <a:cs typeface="Calibri Light" charset="0"/>
              </a:rPr>
              <a:t> calcium </a:t>
            </a:r>
            <a:r>
              <a:rPr lang="fr-CH" altLang="fr-FR" sz="2600" dirty="0" err="1">
                <a:latin typeface="Calibri Light" charset="0"/>
                <a:ea typeface="Calibri Light" charset="0"/>
                <a:cs typeface="Calibri Light" charset="0"/>
              </a:rPr>
              <a:t>intake</a:t>
            </a:r>
            <a:r>
              <a:rPr lang="fr-CH" altLang="fr-FR" sz="2600" dirty="0">
                <a:latin typeface="Calibri Light" charset="0"/>
                <a:ea typeface="Calibri Light" charset="0"/>
                <a:cs typeface="Calibri Light" charset="0"/>
              </a:rPr>
              <a:t> are </a:t>
            </a:r>
            <a:r>
              <a:rPr lang="fr-CH" altLang="fr-FR" sz="2600" dirty="0" err="1">
                <a:latin typeface="Calibri Light" charset="0"/>
                <a:ea typeface="Calibri Light" charset="0"/>
                <a:cs typeface="Calibri Light" charset="0"/>
              </a:rPr>
              <a:t>likely</a:t>
            </a:r>
            <a:r>
              <a:rPr lang="fr-CH" altLang="fr-FR" sz="2600" dirty="0">
                <a:latin typeface="Calibri Light" charset="0"/>
                <a:ea typeface="Calibri Light" charset="0"/>
                <a:cs typeface="Calibri Light" charset="0"/>
              </a:rPr>
              <a:t> to have </a:t>
            </a:r>
            <a:r>
              <a:rPr lang="fr-CH" altLang="fr-FR" sz="2600" dirty="0" err="1">
                <a:latin typeface="Calibri Light" charset="0"/>
                <a:ea typeface="Calibri Light" charset="0"/>
                <a:cs typeface="Calibri Light" charset="0"/>
              </a:rPr>
              <a:t>skeletal</a:t>
            </a:r>
            <a:r>
              <a:rPr lang="fr-CH" altLang="fr-FR" sz="26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fr-CH" altLang="fr-FR" sz="2600" dirty="0" err="1" smtClean="0">
                <a:latin typeface="Calibri Light" charset="0"/>
                <a:ea typeface="Calibri Light" charset="0"/>
                <a:cs typeface="Calibri Light" charset="0"/>
              </a:rPr>
              <a:t>benefits</a:t>
            </a:r>
            <a:r>
              <a:rPr lang="fr-CH" altLang="fr-FR" sz="2600" dirty="0" smtClean="0">
                <a:latin typeface="Calibri Light" charset="0"/>
                <a:ea typeface="Calibri Light" charset="0"/>
                <a:cs typeface="Calibri Light" charset="0"/>
              </a:rPr>
              <a:t>.  </a:t>
            </a:r>
            <a:endParaRPr lang="fr-CH" altLang="fr-FR" sz="2600" dirty="0">
              <a:latin typeface="Calibri Light" charset="0"/>
              <a:ea typeface="Calibri Light" charset="0"/>
              <a:cs typeface="Calibri Light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>
                <a:latin typeface="Calibri" charset="0"/>
                <a:ea typeface="Calibri" charset="0"/>
                <a:cs typeface="Calibri" charset="0"/>
              </a:rPr>
              <a:t>CONCLUSIONS</a:t>
            </a:r>
            <a:endParaRPr lang="en-US" sz="38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78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6519" y="1417678"/>
            <a:ext cx="8284343" cy="3380659"/>
          </a:xfrm>
        </p:spPr>
        <p:txBody>
          <a:bodyPr/>
          <a:lstStyle/>
          <a:p>
            <a:pPr marL="0" indent="0">
              <a:buFont typeface="Wingdings" charset="2"/>
              <a:buNone/>
            </a:pPr>
            <a:r>
              <a:rPr lang="en-GB" altLang="fr-FR" sz="2600" i="1" dirty="0">
                <a:latin typeface="Calibri Light" charset="0"/>
                <a:ea typeface="Calibri Light" charset="0"/>
                <a:cs typeface="Calibri Light" charset="0"/>
              </a:rPr>
              <a:t>“This study draws attention to regions where calcium intake needs to be assessed and where measures to increase calcium intake would likely provide skeletal benefits for the population. This is a necessary first step in developing culturally appropriate strategies and policies to address the deficiency.” </a:t>
            </a:r>
            <a:endParaRPr lang="en-GB" altLang="fr-FR" sz="2600" i="1" dirty="0" smtClean="0">
              <a:latin typeface="Calibri Light" charset="0"/>
              <a:ea typeface="Calibri Light" charset="0"/>
              <a:cs typeface="Calibri Light" charset="0"/>
            </a:endParaRPr>
          </a:p>
          <a:p>
            <a:pPr marL="0" indent="0">
              <a:buFont typeface="Wingdings" charset="2"/>
              <a:buNone/>
            </a:pPr>
            <a:endParaRPr lang="en-GB" altLang="fr-FR" sz="2600" i="1" dirty="0">
              <a:latin typeface="Calibri Light" charset="0"/>
              <a:ea typeface="Calibri Light" charset="0"/>
              <a:cs typeface="Calibri Light" charset="0"/>
            </a:endParaRPr>
          </a:p>
          <a:p>
            <a:pPr marL="0" indent="0">
              <a:buFont typeface="Wingdings" charset="2"/>
              <a:buNone/>
            </a:pPr>
            <a:r>
              <a:rPr lang="en-GB" altLang="fr-FR" sz="2600" dirty="0">
                <a:latin typeface="Calibri Light" charset="0"/>
                <a:ea typeface="Calibri Light" charset="0"/>
                <a:cs typeface="Calibri Light" charset="0"/>
              </a:rPr>
              <a:t>Bess Dawson-Hughes, chair of the steering committee  </a:t>
            </a:r>
            <a:endParaRPr lang="fr-CH" altLang="fr-FR" sz="2600" dirty="0">
              <a:latin typeface="Calibri Light" charset="0"/>
              <a:ea typeface="Calibri Light" charset="0"/>
              <a:cs typeface="Calibri Light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62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6519" y="2802858"/>
            <a:ext cx="8284343" cy="963384"/>
          </a:xfrm>
        </p:spPr>
        <p:txBody>
          <a:bodyPr>
            <a:normAutofit/>
          </a:bodyPr>
          <a:lstStyle/>
          <a:p>
            <a:pPr marL="0" indent="0" algn="ctr">
              <a:buFont typeface="Wingdings" charset="2"/>
              <a:buNone/>
            </a:pPr>
            <a:r>
              <a:rPr lang="fr-CH" altLang="fr-FR" sz="2600" dirty="0" err="1">
                <a:latin typeface="Calibri Light" charset="0"/>
                <a:ea typeface="Calibri Light" charset="0"/>
                <a:cs typeface="Calibri Light" charset="0"/>
              </a:rPr>
              <a:t>Supported</a:t>
            </a:r>
            <a:r>
              <a:rPr lang="fr-CH" altLang="fr-FR" sz="2600" dirty="0">
                <a:latin typeface="Calibri Light" charset="0"/>
                <a:ea typeface="Calibri Light" charset="0"/>
                <a:cs typeface="Calibri Light" charset="0"/>
              </a:rPr>
              <a:t> by an </a:t>
            </a:r>
            <a:r>
              <a:rPr lang="fr-CH" altLang="fr-FR" sz="2600" dirty="0" err="1">
                <a:latin typeface="Calibri Light" charset="0"/>
                <a:ea typeface="Calibri Light" charset="0"/>
                <a:cs typeface="Calibri Light" charset="0"/>
              </a:rPr>
              <a:t>unrestricted</a:t>
            </a:r>
            <a:r>
              <a:rPr lang="fr-CH" altLang="fr-FR" sz="26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fr-CH" altLang="fr-FR" sz="2600" dirty="0" err="1">
                <a:latin typeface="Calibri Light" charset="0"/>
                <a:ea typeface="Calibri Light" charset="0"/>
                <a:cs typeface="Calibri Light" charset="0"/>
              </a:rPr>
              <a:t>educational</a:t>
            </a:r>
            <a:r>
              <a:rPr lang="fr-CH" altLang="fr-FR" sz="26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fr-CH" altLang="fr-FR" sz="2600" dirty="0" err="1">
                <a:latin typeface="Calibri Light" charset="0"/>
                <a:ea typeface="Calibri Light" charset="0"/>
                <a:cs typeface="Calibri Light" charset="0"/>
              </a:rPr>
              <a:t>grant</a:t>
            </a:r>
            <a:r>
              <a:rPr lang="fr-CH" altLang="fr-FR" sz="26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fr-CH" altLang="fr-FR" sz="2600" dirty="0" err="1">
                <a:latin typeface="Calibri Light" charset="0"/>
                <a:ea typeface="Calibri Light" charset="0"/>
                <a:cs typeface="Calibri Light" charset="0"/>
              </a:rPr>
              <a:t>from</a:t>
            </a:r>
            <a:endParaRPr lang="fr-CH" altLang="fr-FR" sz="2600" dirty="0">
              <a:latin typeface="Calibri Light" charset="0"/>
              <a:ea typeface="Calibri Light" charset="0"/>
              <a:cs typeface="Calibri Light" charset="0"/>
            </a:endParaRPr>
          </a:p>
          <a:p>
            <a:pPr marL="0" indent="0" algn="ctr">
              <a:buFont typeface="Wingdings" charset="2"/>
              <a:buNone/>
            </a:pPr>
            <a:r>
              <a:rPr lang="fr-CH" altLang="fr-FR" sz="2600" dirty="0">
                <a:latin typeface="Calibri Light" charset="0"/>
                <a:ea typeface="Calibri Light" charset="0"/>
                <a:cs typeface="Calibri Light" charset="0"/>
              </a:rPr>
              <a:t>Pfizer Consumer </a:t>
            </a:r>
            <a:r>
              <a:rPr lang="fr-CH" altLang="fr-FR" sz="2600" dirty="0" err="1">
                <a:latin typeface="Calibri Light" charset="0"/>
                <a:ea typeface="Calibri Light" charset="0"/>
                <a:cs typeface="Calibri Light" charset="0"/>
              </a:rPr>
              <a:t>Health</a:t>
            </a:r>
            <a:r>
              <a:rPr lang="fr-CH" altLang="fr-FR" sz="26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>
                <a:latin typeface="Calibri" charset="0"/>
                <a:ea typeface="Calibri" charset="0"/>
                <a:cs typeface="Calibri" charset="0"/>
              </a:rPr>
              <a:t>ACKNOWLEDGEMENTS</a:t>
            </a:r>
            <a:endParaRPr lang="en-US" sz="38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11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6519" y="1825084"/>
            <a:ext cx="8284343" cy="3371605"/>
          </a:xfrm>
        </p:spPr>
        <p:txBody>
          <a:bodyPr/>
          <a:lstStyle/>
          <a:p>
            <a:r>
              <a:rPr lang="en-GB" altLang="en-US" sz="2600" u="sng" dirty="0">
                <a:latin typeface="Calibri Light" charset="0"/>
                <a:ea typeface="Calibri Light" charset="0"/>
                <a:cs typeface="Calibri Light" charset="0"/>
              </a:rPr>
              <a:t>Chair</a:t>
            </a:r>
            <a:r>
              <a:rPr lang="en-GB" altLang="en-US" sz="2600" dirty="0">
                <a:latin typeface="Calibri Light" charset="0"/>
                <a:ea typeface="Calibri Light" charset="0"/>
                <a:cs typeface="Calibri Light" charset="0"/>
              </a:rPr>
              <a:t>: Bess Dawson-Hughes</a:t>
            </a:r>
          </a:p>
          <a:p>
            <a:endParaRPr lang="en-GB" altLang="en-US" sz="2600" dirty="0">
              <a:latin typeface="Calibri Light" charset="0"/>
              <a:ea typeface="Calibri Light" charset="0"/>
              <a:cs typeface="Calibri Light" charset="0"/>
            </a:endParaRPr>
          </a:p>
          <a:p>
            <a:r>
              <a:rPr lang="en-GB" altLang="en-US" sz="2600" u="sng" dirty="0">
                <a:latin typeface="Calibri Light" charset="0"/>
                <a:ea typeface="Calibri Light" charset="0"/>
                <a:cs typeface="Calibri Light" charset="0"/>
              </a:rPr>
              <a:t>Members</a:t>
            </a:r>
            <a:r>
              <a:rPr lang="en-GB" altLang="en-US" sz="2600" dirty="0">
                <a:latin typeface="Calibri Light" charset="0"/>
                <a:ea typeface="Calibri Light" charset="0"/>
                <a:cs typeface="Calibri Light" charset="0"/>
              </a:rPr>
              <a:t>: Patricia Clark, Peter </a:t>
            </a:r>
            <a:r>
              <a:rPr lang="en-GB" altLang="en-US" sz="2600" dirty="0" err="1">
                <a:latin typeface="Calibri Light" charset="0"/>
                <a:ea typeface="Calibri Light" charset="0"/>
                <a:cs typeface="Calibri Light" charset="0"/>
              </a:rPr>
              <a:t>Ebeling</a:t>
            </a:r>
            <a:r>
              <a:rPr lang="en-GB" altLang="en-US" sz="2600" dirty="0">
                <a:latin typeface="Calibri Light" charset="0"/>
                <a:ea typeface="Calibri Light" charset="0"/>
                <a:cs typeface="Calibri Light" charset="0"/>
              </a:rPr>
              <a:t>, </a:t>
            </a:r>
            <a:r>
              <a:rPr lang="en-GB" altLang="en-US" sz="2600" dirty="0" err="1">
                <a:latin typeface="Calibri Light" charset="0"/>
                <a:ea typeface="Calibri Light" charset="0"/>
                <a:cs typeface="Calibri Light" charset="0"/>
              </a:rPr>
              <a:t>Ambrish</a:t>
            </a:r>
            <a:r>
              <a:rPr lang="en-GB" altLang="en-US" sz="26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GB" altLang="en-US" sz="2600" dirty="0" err="1">
                <a:latin typeface="Calibri Light" charset="0"/>
                <a:ea typeface="Calibri Light" charset="0"/>
                <a:cs typeface="Calibri Light" charset="0"/>
              </a:rPr>
              <a:t>Mithal</a:t>
            </a:r>
            <a:r>
              <a:rPr lang="en-GB" altLang="en-US" sz="2600" dirty="0">
                <a:latin typeface="Calibri Light" charset="0"/>
                <a:ea typeface="Calibri Light" charset="0"/>
                <a:cs typeface="Calibri Light" charset="0"/>
              </a:rPr>
              <a:t>, René Rizzoli, Cristiano </a:t>
            </a:r>
            <a:r>
              <a:rPr lang="en-GB" altLang="en-US" sz="2600" dirty="0" err="1">
                <a:latin typeface="Calibri Light" charset="0"/>
                <a:ea typeface="Calibri Light" charset="0"/>
                <a:cs typeface="Calibri Light" charset="0"/>
              </a:rPr>
              <a:t>Zerbini</a:t>
            </a:r>
            <a:r>
              <a:rPr lang="en-GB" altLang="en-US" sz="2600" dirty="0">
                <a:latin typeface="Calibri Light" charset="0"/>
                <a:ea typeface="Calibri Light" charset="0"/>
                <a:cs typeface="Calibri Light" charset="0"/>
              </a:rPr>
              <a:t>, Cyrus Cooper (ex-officio)</a:t>
            </a:r>
          </a:p>
          <a:p>
            <a:endParaRPr lang="en-GB" altLang="en-US" sz="2600" dirty="0">
              <a:latin typeface="Calibri Light" charset="0"/>
              <a:ea typeface="Calibri Light" charset="0"/>
              <a:cs typeface="Calibri Light" charset="0"/>
            </a:endParaRPr>
          </a:p>
          <a:p>
            <a:r>
              <a:rPr lang="en-GB" altLang="en-US" sz="2600" dirty="0">
                <a:latin typeface="Calibri Light" charset="0"/>
                <a:ea typeface="Calibri Light" charset="0"/>
                <a:cs typeface="Calibri Light" charset="0"/>
              </a:rPr>
              <a:t>In collaboration with Ethan Balk, </a:t>
            </a:r>
            <a:r>
              <a:rPr lang="en-US" altLang="fr-FR" sz="2600" dirty="0">
                <a:latin typeface="Calibri Light" charset="0"/>
                <a:ea typeface="Calibri Light" charset="0"/>
                <a:cs typeface="Calibri Light" charset="0"/>
              </a:rPr>
              <a:t>Associate Director, Brown Evidence-based Practice Center </a:t>
            </a:r>
            <a:r>
              <a:rPr lang="en-GB" altLang="en-US" sz="2600" dirty="0">
                <a:latin typeface="Calibri Light" charset="0"/>
                <a:ea typeface="Calibri Light" charset="0"/>
                <a:cs typeface="Calibri Light" charset="0"/>
              </a:rPr>
              <a:t>Brown University, USA </a:t>
            </a:r>
            <a:endParaRPr lang="fr-CH" altLang="en-US" sz="2600" dirty="0">
              <a:latin typeface="Calibri Light" charset="0"/>
              <a:ea typeface="Calibri Light" charset="0"/>
              <a:cs typeface="Calibri Light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6518" y="360766"/>
            <a:ext cx="8382503" cy="603034"/>
          </a:xfrm>
        </p:spPr>
        <p:txBody>
          <a:bodyPr/>
          <a:lstStyle/>
          <a:p>
            <a:r>
              <a:rPr lang="fr-CH" sz="3800" dirty="0" smtClean="0">
                <a:latin typeface="Calibri" charset="0"/>
                <a:ea typeface="Calibri" charset="0"/>
                <a:cs typeface="Calibri" charset="0"/>
              </a:rPr>
              <a:t>CALCIUM STEERING COMMITTEE</a:t>
            </a:r>
            <a:endParaRPr lang="en-US" sz="38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36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4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29" y="1414258"/>
            <a:ext cx="8785795" cy="23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8230" y="4544839"/>
            <a:ext cx="828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>
                <a:latin typeface="Calibri Light" charset="0"/>
                <a:ea typeface="Calibri Light" charset="0"/>
                <a:cs typeface="Calibri Light" charset="0"/>
              </a:rPr>
              <a:t>Osteoporos</a:t>
            </a:r>
            <a:r>
              <a:rPr lang="pt-BR" dirty="0">
                <a:latin typeface="Calibri Light" charset="0"/>
                <a:ea typeface="Calibri Light" charset="0"/>
                <a:cs typeface="Calibri Light" charset="0"/>
              </a:rPr>
              <a:t> Int. 2017 Dec;28(12):3315-3324. doi:10.1007/s00198-017-4230-x.</a:t>
            </a:r>
            <a:endParaRPr lang="en-US" dirty="0">
              <a:latin typeface="Calibri Light" charset="0"/>
              <a:ea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26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6519" y="1553481"/>
            <a:ext cx="8284343" cy="3769958"/>
          </a:xfrm>
        </p:spPr>
        <p:txBody>
          <a:bodyPr>
            <a:normAutofit/>
          </a:bodyPr>
          <a:lstStyle/>
          <a:p>
            <a:r>
              <a:rPr lang="en-US" altLang="fr-FR" sz="2600" dirty="0">
                <a:latin typeface="Calibri Light" charset="0"/>
                <a:ea typeface="Calibri Light" charset="0"/>
                <a:cs typeface="Calibri Light" charset="0"/>
              </a:rPr>
              <a:t>An important component of </a:t>
            </a:r>
            <a:r>
              <a:rPr lang="en-US" altLang="fr-FR" sz="2600" dirty="0" smtClean="0">
                <a:latin typeface="Calibri Light" charset="0"/>
                <a:ea typeface="Calibri Light" charset="0"/>
                <a:cs typeface="Calibri Light" charset="0"/>
              </a:rPr>
              <a:t>bone</a:t>
            </a:r>
          </a:p>
          <a:p>
            <a:endParaRPr lang="en-US" altLang="fr-FR" sz="2600" dirty="0">
              <a:latin typeface="Calibri Light" charset="0"/>
              <a:ea typeface="Calibri Light" charset="0"/>
              <a:cs typeface="Calibri Light" charset="0"/>
            </a:endParaRPr>
          </a:p>
          <a:p>
            <a:r>
              <a:rPr lang="en-US" altLang="fr-FR" sz="2600" dirty="0">
                <a:latin typeface="Calibri Light" charset="0"/>
                <a:ea typeface="Calibri Light" charset="0"/>
                <a:cs typeface="Calibri Light" charset="0"/>
              </a:rPr>
              <a:t>30-35% of bone mass and much of its </a:t>
            </a:r>
            <a:r>
              <a:rPr lang="en-US" altLang="fr-FR" sz="2600" dirty="0" smtClean="0">
                <a:latin typeface="Calibri Light" charset="0"/>
                <a:ea typeface="Calibri Light" charset="0"/>
                <a:cs typeface="Calibri Light" charset="0"/>
              </a:rPr>
              <a:t>strength</a:t>
            </a:r>
          </a:p>
          <a:p>
            <a:endParaRPr lang="en-US" altLang="fr-FR" sz="2600" dirty="0">
              <a:latin typeface="Calibri Light" charset="0"/>
              <a:ea typeface="Calibri Light" charset="0"/>
              <a:cs typeface="Calibri Light" charset="0"/>
            </a:endParaRPr>
          </a:p>
          <a:p>
            <a:r>
              <a:rPr lang="en-US" altLang="fr-FR" sz="2600" dirty="0">
                <a:latin typeface="Calibri Light" charset="0"/>
                <a:ea typeface="Calibri Light" charset="0"/>
                <a:cs typeface="Calibri Light" charset="0"/>
              </a:rPr>
              <a:t>Seniors</a:t>
            </a:r>
            <a:r>
              <a:rPr lang="en-US" altLang="fr-FR" sz="2600" baseline="30000" dirty="0">
                <a:latin typeface="Calibri Light" charset="0"/>
                <a:ea typeface="Calibri Light" charset="0"/>
                <a:cs typeface="Calibri Light" charset="0"/>
              </a:rPr>
              <a:t>1</a:t>
            </a:r>
            <a:r>
              <a:rPr lang="en-US" altLang="fr-FR" sz="2600" dirty="0">
                <a:latin typeface="Calibri Light" charset="0"/>
                <a:ea typeface="Calibri Light" charset="0"/>
                <a:cs typeface="Calibri Light" charset="0"/>
              </a:rPr>
              <a:t>: Loss of approx</a:t>
            </a:r>
            <a:r>
              <a:rPr lang="en-US" altLang="fr-FR" sz="2600" dirty="0" smtClean="0">
                <a:latin typeface="Calibri Light" charset="0"/>
                <a:ea typeface="Calibri Light" charset="0"/>
                <a:cs typeface="Calibri Light" charset="0"/>
              </a:rPr>
              <a:t>. 15 </a:t>
            </a:r>
            <a:r>
              <a:rPr lang="en-US" altLang="fr-FR" sz="2600" dirty="0">
                <a:latin typeface="Calibri Light" charset="0"/>
                <a:ea typeface="Calibri Light" charset="0"/>
                <a:cs typeface="Calibri Light" charset="0"/>
              </a:rPr>
              <a:t>g per </a:t>
            </a:r>
            <a:r>
              <a:rPr lang="en-US" altLang="fr-FR" sz="2600" dirty="0" smtClean="0">
                <a:latin typeface="Calibri Light" charset="0"/>
                <a:ea typeface="Calibri Light" charset="0"/>
                <a:cs typeface="Calibri Light" charset="0"/>
              </a:rPr>
              <a:t>year</a:t>
            </a:r>
          </a:p>
          <a:p>
            <a:endParaRPr lang="en-US" altLang="fr-FR" sz="2600" dirty="0">
              <a:latin typeface="Calibri Light" charset="0"/>
              <a:ea typeface="Calibri Light" charset="0"/>
              <a:cs typeface="Calibri Light" charset="0"/>
            </a:endParaRPr>
          </a:p>
          <a:p>
            <a:r>
              <a:rPr lang="en-US" altLang="fr-FR" sz="2600" dirty="0">
                <a:latin typeface="Calibri Light" charset="0"/>
                <a:ea typeface="Calibri Light" charset="0"/>
                <a:cs typeface="Calibri Light" charset="0"/>
              </a:rPr>
              <a:t>Low calcium intake may adversely affect the development of peak bone mass in adolescents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>
                <a:latin typeface="Calibri" charset="0"/>
                <a:ea typeface="Calibri" charset="0"/>
                <a:cs typeface="Calibri" charset="0"/>
              </a:rPr>
              <a:t>BACKGROUND: CALCIUM</a:t>
            </a:r>
            <a:endParaRPr lang="en-US" sz="38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0718" y="5530572"/>
            <a:ext cx="4471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fr-FR" baseline="30000" dirty="0">
                <a:latin typeface="Calibri Light" charset="0"/>
                <a:ea typeface="Calibri Light" charset="0"/>
                <a:cs typeface="Calibri Light" charset="0"/>
              </a:rPr>
              <a:t>1</a:t>
            </a:r>
            <a:r>
              <a:rPr lang="fr-CH" dirty="0" err="1" smtClean="0"/>
              <a:t>Heaney</a:t>
            </a:r>
            <a:r>
              <a:rPr lang="fr-CH" dirty="0" smtClean="0"/>
              <a:t> </a:t>
            </a:r>
            <a:r>
              <a:rPr lang="fr-CH" dirty="0"/>
              <a:t>et al (1982) J </a:t>
            </a:r>
            <a:r>
              <a:rPr lang="fr-CH" dirty="0" err="1" smtClean="0"/>
              <a:t>Lab</a:t>
            </a:r>
            <a:r>
              <a:rPr lang="fr-CH" dirty="0" smtClean="0"/>
              <a:t> </a:t>
            </a:r>
            <a:r>
              <a:rPr lang="fr-CH" dirty="0"/>
              <a:t>Clin Med 99:46-55 </a:t>
            </a:r>
          </a:p>
        </p:txBody>
      </p:sp>
    </p:spTree>
    <p:extLst>
      <p:ext uri="{BB962C8B-B14F-4D97-AF65-F5344CB8AC3E}">
        <p14:creationId xmlns:p14="http://schemas.microsoft.com/office/powerpoint/2010/main" val="133411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6519" y="1761710"/>
            <a:ext cx="8284343" cy="3471194"/>
          </a:xfrm>
        </p:spPr>
        <p:txBody>
          <a:bodyPr/>
          <a:lstStyle/>
          <a:p>
            <a:r>
              <a:rPr lang="en-US" altLang="fr-FR" sz="2600" dirty="0">
                <a:latin typeface="Calibri Light" charset="0"/>
                <a:ea typeface="Calibri Light" charset="0"/>
                <a:cs typeface="Calibri Light" charset="0"/>
              </a:rPr>
              <a:t>To describe dietary calcium intake in the general population in different countries. </a:t>
            </a:r>
            <a:endParaRPr lang="en-US" altLang="fr-FR" sz="2600" dirty="0" smtClean="0">
              <a:latin typeface="Calibri Light" charset="0"/>
              <a:ea typeface="Calibri Light" charset="0"/>
              <a:cs typeface="Calibri Light" charset="0"/>
            </a:endParaRPr>
          </a:p>
          <a:p>
            <a:endParaRPr lang="en-US" altLang="fr-FR" sz="2600" dirty="0">
              <a:latin typeface="Calibri Light" charset="0"/>
              <a:ea typeface="Calibri Light" charset="0"/>
              <a:cs typeface="Calibri Light" charset="0"/>
            </a:endParaRPr>
          </a:p>
          <a:p>
            <a:r>
              <a:rPr lang="en-US" altLang="fr-FR" sz="2600" dirty="0">
                <a:latin typeface="Calibri Light" charset="0"/>
                <a:ea typeface="Calibri Light" charset="0"/>
                <a:cs typeface="Calibri Light" charset="0"/>
              </a:rPr>
              <a:t>To find the most representative data for each country. </a:t>
            </a:r>
          </a:p>
          <a:p>
            <a:endParaRPr lang="en-US" altLang="fr-FR" sz="2600" dirty="0">
              <a:latin typeface="Calibri Light" charset="0"/>
              <a:ea typeface="Calibri Light" charset="0"/>
              <a:cs typeface="Calibri Light" charset="0"/>
            </a:endParaRPr>
          </a:p>
          <a:p>
            <a:r>
              <a:rPr lang="en-US" altLang="fr-FR" sz="2600" dirty="0">
                <a:latin typeface="Calibri Light" charset="0"/>
                <a:ea typeface="Calibri Light" charset="0"/>
                <a:cs typeface="Calibri Light" charset="0"/>
              </a:rPr>
              <a:t>To recognize </a:t>
            </a:r>
            <a:r>
              <a:rPr lang="en-US" altLang="fr-FR" sz="2600" dirty="0" smtClean="0">
                <a:latin typeface="Calibri Light" charset="0"/>
                <a:ea typeface="Calibri Light" charset="0"/>
                <a:cs typeface="Calibri Light" charset="0"/>
              </a:rPr>
              <a:t>that the </a:t>
            </a:r>
            <a:r>
              <a:rPr lang="en-US" altLang="fr-FR" sz="2600" dirty="0">
                <a:latin typeface="Calibri Light" charset="0"/>
                <a:ea typeface="Calibri Light" charset="0"/>
                <a:cs typeface="Calibri Light" charset="0"/>
              </a:rPr>
              <a:t>presence of low calcium </a:t>
            </a:r>
            <a:r>
              <a:rPr lang="en-US" altLang="fr-FR" sz="2600" dirty="0" smtClean="0">
                <a:latin typeface="Calibri Light" charset="0"/>
                <a:ea typeface="Calibri Light" charset="0"/>
                <a:cs typeface="Calibri Light" charset="0"/>
              </a:rPr>
              <a:t>intake is </a:t>
            </a:r>
            <a:r>
              <a:rPr lang="en-US" altLang="fr-FR" sz="2600" dirty="0">
                <a:latin typeface="Calibri Light" charset="0"/>
                <a:ea typeface="Calibri Light" charset="0"/>
                <a:cs typeface="Calibri Light" charset="0"/>
              </a:rPr>
              <a:t>the first step in developing culturally appropriate strategies and policies to optimize intake.</a:t>
            </a:r>
            <a:endParaRPr lang="fr-CH" altLang="fr-FR" sz="2600" dirty="0">
              <a:latin typeface="Calibri Light" charset="0"/>
              <a:ea typeface="Calibri Light" charset="0"/>
              <a:cs typeface="Calibri Light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>
                <a:latin typeface="Calibri" charset="0"/>
                <a:ea typeface="Calibri" charset="0"/>
                <a:cs typeface="Calibri" charset="0"/>
              </a:rPr>
              <a:t>OBJECTIVES</a:t>
            </a:r>
            <a:endParaRPr lang="en-US" sz="38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4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6519" y="1354304"/>
            <a:ext cx="8284343" cy="5010283"/>
          </a:xfrm>
        </p:spPr>
        <p:txBody>
          <a:bodyPr>
            <a:normAutofit/>
          </a:bodyPr>
          <a:lstStyle/>
          <a:p>
            <a:r>
              <a:rPr lang="fr-CH" altLang="fr-FR" sz="2600" dirty="0" err="1">
                <a:latin typeface="Calibri Light" charset="0"/>
                <a:ea typeface="Calibri Light" charset="0"/>
                <a:cs typeface="Calibri Light" charset="0"/>
              </a:rPr>
              <a:t>Literature</a:t>
            </a:r>
            <a:r>
              <a:rPr lang="fr-CH" altLang="fr-FR" sz="26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fr-CH" altLang="fr-FR" sz="2600" dirty="0" err="1">
                <a:latin typeface="Calibri Light" charset="0"/>
                <a:ea typeface="Calibri Light" charset="0"/>
                <a:cs typeface="Calibri Light" charset="0"/>
              </a:rPr>
              <a:t>search</a:t>
            </a:r>
            <a:r>
              <a:rPr lang="fr-CH" altLang="fr-FR" sz="26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endParaRPr lang="fr-CH" altLang="fr-FR" sz="2600" dirty="0" smtClean="0">
              <a:latin typeface="Calibri Light" charset="0"/>
              <a:ea typeface="Calibri Light" charset="0"/>
              <a:cs typeface="Calibri Light" charset="0"/>
            </a:endParaRPr>
          </a:p>
          <a:p>
            <a:endParaRPr lang="fr-CH" altLang="fr-FR" dirty="0">
              <a:latin typeface="Calibri Light" charset="0"/>
              <a:ea typeface="Calibri Light" charset="0"/>
              <a:cs typeface="Calibri Light" charset="0"/>
            </a:endParaRPr>
          </a:p>
          <a:p>
            <a:pPr lvl="1"/>
            <a:r>
              <a:rPr lang="fr-CH" altLang="fr-FR" sz="2300" dirty="0" err="1">
                <a:latin typeface="Calibri Light" charset="0"/>
                <a:ea typeface="Calibri Light" charset="0"/>
                <a:cs typeface="Calibri Light" charset="0"/>
              </a:rPr>
              <a:t>Databases</a:t>
            </a:r>
            <a:r>
              <a:rPr lang="fr-CH" altLang="fr-FR" sz="2300" dirty="0">
                <a:latin typeface="Calibri Light" charset="0"/>
                <a:ea typeface="Calibri Light" charset="0"/>
                <a:cs typeface="Calibri Light" charset="0"/>
              </a:rPr>
              <a:t>: </a:t>
            </a:r>
            <a:r>
              <a:rPr lang="fr-CH" altLang="fr-FR" sz="2300" dirty="0" err="1">
                <a:latin typeface="Calibri Light" charset="0"/>
                <a:ea typeface="Calibri Light" charset="0"/>
                <a:cs typeface="Calibri Light" charset="0"/>
              </a:rPr>
              <a:t>Pubmed</a:t>
            </a:r>
            <a:r>
              <a:rPr lang="fr-CH" altLang="fr-FR" sz="2300" dirty="0">
                <a:latin typeface="Calibri Light" charset="0"/>
                <a:ea typeface="Calibri Light" charset="0"/>
                <a:cs typeface="Calibri Light" charset="0"/>
              </a:rPr>
              <a:t>, Embase, CAB abstracts, CINAHL, Global </a:t>
            </a:r>
            <a:r>
              <a:rPr lang="fr-CH" altLang="fr-FR" sz="2300" dirty="0" err="1">
                <a:latin typeface="Calibri Light" charset="0"/>
                <a:ea typeface="Calibri Light" charset="0"/>
                <a:cs typeface="Calibri Light" charset="0"/>
              </a:rPr>
              <a:t>Health</a:t>
            </a:r>
            <a:r>
              <a:rPr lang="fr-CH" altLang="fr-FR" sz="2300" dirty="0">
                <a:latin typeface="Calibri Light" charset="0"/>
                <a:ea typeface="Calibri Light" charset="0"/>
                <a:cs typeface="Calibri Light" charset="0"/>
              </a:rPr>
              <a:t> and 8 </a:t>
            </a:r>
            <a:r>
              <a:rPr lang="fr-CH" altLang="fr-FR" sz="2300" dirty="0" err="1">
                <a:latin typeface="Calibri Light" charset="0"/>
                <a:ea typeface="Calibri Light" charset="0"/>
                <a:cs typeface="Calibri Light" charset="0"/>
              </a:rPr>
              <a:t>databases</a:t>
            </a:r>
            <a:r>
              <a:rPr lang="fr-CH" altLang="fr-FR" sz="2300" dirty="0">
                <a:latin typeface="Calibri Light" charset="0"/>
                <a:ea typeface="Calibri Light" charset="0"/>
                <a:cs typeface="Calibri Light" charset="0"/>
              </a:rPr>
              <a:t> for </a:t>
            </a:r>
            <a:r>
              <a:rPr lang="fr-CH" altLang="fr-FR" sz="2300" dirty="0" err="1">
                <a:latin typeface="Calibri Light" charset="0"/>
                <a:ea typeface="Calibri Light" charset="0"/>
                <a:cs typeface="Calibri Light" charset="0"/>
              </a:rPr>
              <a:t>studies</a:t>
            </a:r>
            <a:r>
              <a:rPr lang="fr-CH" altLang="fr-FR" sz="23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fr-CH" altLang="fr-FR" sz="2300" dirty="0" err="1">
                <a:latin typeface="Calibri Light" charset="0"/>
                <a:ea typeface="Calibri Light" charset="0"/>
                <a:cs typeface="Calibri Light" charset="0"/>
              </a:rPr>
              <a:t>reporting</a:t>
            </a:r>
            <a:r>
              <a:rPr lang="fr-CH" altLang="fr-FR" sz="2300" dirty="0">
                <a:latin typeface="Calibri Light" charset="0"/>
                <a:ea typeface="Calibri Light" charset="0"/>
                <a:cs typeface="Calibri Light" charset="0"/>
              </a:rPr>
              <a:t> national </a:t>
            </a:r>
            <a:r>
              <a:rPr lang="fr-CH" altLang="fr-FR" sz="2300" dirty="0" err="1">
                <a:latin typeface="Calibri Light" charset="0"/>
                <a:ea typeface="Calibri Light" charset="0"/>
                <a:cs typeface="Calibri Light" charset="0"/>
              </a:rPr>
              <a:t>average</a:t>
            </a:r>
            <a:r>
              <a:rPr lang="fr-CH" altLang="fr-FR" sz="23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fr-CH" altLang="fr-FR" sz="2300" dirty="0" err="1">
                <a:latin typeface="Calibri Light" charset="0"/>
                <a:ea typeface="Calibri Light" charset="0"/>
                <a:cs typeface="Calibri Light" charset="0"/>
              </a:rPr>
              <a:t>dietary</a:t>
            </a:r>
            <a:r>
              <a:rPr lang="fr-CH" altLang="fr-FR" sz="2300" dirty="0">
                <a:latin typeface="Calibri Light" charset="0"/>
                <a:ea typeface="Calibri Light" charset="0"/>
                <a:cs typeface="Calibri Light" charset="0"/>
              </a:rPr>
              <a:t> Ca </a:t>
            </a:r>
            <a:r>
              <a:rPr lang="fr-CH" altLang="fr-FR" sz="2300" dirty="0" err="1">
                <a:latin typeface="Calibri Light" charset="0"/>
                <a:ea typeface="Calibri Light" charset="0"/>
                <a:cs typeface="Calibri Light" charset="0"/>
              </a:rPr>
              <a:t>intake</a:t>
            </a:r>
            <a:r>
              <a:rPr lang="fr-CH" altLang="fr-FR" sz="2300" dirty="0">
                <a:latin typeface="Calibri Light" charset="0"/>
                <a:ea typeface="Calibri Light" charset="0"/>
                <a:cs typeface="Calibri Light" charset="0"/>
              </a:rPr>
              <a:t> in </a:t>
            </a:r>
            <a:r>
              <a:rPr lang="fr-CH" altLang="fr-FR" sz="2300" dirty="0" err="1">
                <a:latin typeface="Calibri Light" charset="0"/>
                <a:ea typeface="Calibri Light" charset="0"/>
                <a:cs typeface="Calibri Light" charset="0"/>
              </a:rPr>
              <a:t>adults</a:t>
            </a:r>
            <a:endParaRPr lang="fr-CH" altLang="fr-FR" sz="2300" dirty="0">
              <a:latin typeface="Calibri Light" charset="0"/>
              <a:ea typeface="Calibri Light" charset="0"/>
              <a:cs typeface="Calibri Light" charset="0"/>
            </a:endParaRPr>
          </a:p>
          <a:p>
            <a:pPr lvl="1"/>
            <a:r>
              <a:rPr lang="fr-CH" altLang="fr-FR" sz="2300" dirty="0" err="1">
                <a:latin typeface="Calibri Light" charset="0"/>
                <a:ea typeface="Calibri Light" charset="0"/>
                <a:cs typeface="Calibri Light" charset="0"/>
              </a:rPr>
              <a:t>Criteria</a:t>
            </a:r>
            <a:r>
              <a:rPr lang="fr-CH" altLang="fr-FR" sz="2300" dirty="0">
                <a:latin typeface="Calibri Light" charset="0"/>
                <a:ea typeface="Calibri Light" charset="0"/>
                <a:cs typeface="Calibri Light" charset="0"/>
              </a:rPr>
              <a:t> of </a:t>
            </a:r>
            <a:r>
              <a:rPr lang="fr-CH" altLang="fr-FR" sz="2300" dirty="0" smtClean="0">
                <a:latin typeface="Calibri Light" charset="0"/>
                <a:ea typeface="Calibri Light" charset="0"/>
                <a:cs typeface="Calibri Light" charset="0"/>
              </a:rPr>
              <a:t>inclusion:</a:t>
            </a:r>
            <a:endParaRPr lang="fr-CH" altLang="fr-FR" dirty="0">
              <a:latin typeface="Calibri Light" charset="0"/>
              <a:ea typeface="Calibri Light" charset="0"/>
              <a:cs typeface="Calibri Light" charset="0"/>
            </a:endParaRPr>
          </a:p>
          <a:p>
            <a:pPr lvl="2"/>
            <a:r>
              <a:rPr lang="fr-CH" altLang="fr-FR" sz="2100" dirty="0" err="1">
                <a:latin typeface="Calibri Light" charset="0"/>
                <a:ea typeface="Calibri Light" charset="0"/>
                <a:cs typeface="Calibri Light" charset="0"/>
              </a:rPr>
              <a:t>Healthy</a:t>
            </a:r>
            <a:r>
              <a:rPr lang="fr-CH" altLang="fr-FR" sz="2100" dirty="0">
                <a:latin typeface="Calibri Light" charset="0"/>
                <a:ea typeface="Calibri Light" charset="0"/>
                <a:cs typeface="Calibri Light" charset="0"/>
              </a:rPr>
              <a:t> men and </a:t>
            </a:r>
            <a:r>
              <a:rPr lang="fr-CH" altLang="fr-FR" sz="2100" dirty="0" err="1">
                <a:latin typeface="Calibri Light" charset="0"/>
                <a:ea typeface="Calibri Light" charset="0"/>
                <a:cs typeface="Calibri Light" charset="0"/>
              </a:rPr>
              <a:t>women</a:t>
            </a:r>
            <a:r>
              <a:rPr lang="fr-CH" altLang="fr-FR" sz="2100" dirty="0">
                <a:latin typeface="Calibri Light" charset="0"/>
                <a:ea typeface="Calibri Light" charset="0"/>
                <a:cs typeface="Calibri Light" charset="0"/>
              </a:rPr>
              <a:t> (&gt;18 </a:t>
            </a:r>
            <a:r>
              <a:rPr lang="fr-CH" altLang="fr-FR" sz="2100" dirty="0" err="1">
                <a:latin typeface="Calibri Light" charset="0"/>
                <a:ea typeface="Calibri Light" charset="0"/>
                <a:cs typeface="Calibri Light" charset="0"/>
              </a:rPr>
              <a:t>years</a:t>
            </a:r>
            <a:r>
              <a:rPr lang="fr-CH" altLang="fr-FR" sz="2100" dirty="0">
                <a:latin typeface="Calibri Light" charset="0"/>
                <a:ea typeface="Calibri Light" charset="0"/>
                <a:cs typeface="Calibri Light" charset="0"/>
              </a:rPr>
              <a:t>) </a:t>
            </a:r>
          </a:p>
          <a:p>
            <a:pPr lvl="2"/>
            <a:r>
              <a:rPr lang="fr-CH" altLang="fr-FR" sz="2100" dirty="0">
                <a:latin typeface="Calibri Light" charset="0"/>
                <a:ea typeface="Calibri Light" charset="0"/>
                <a:cs typeface="Calibri Light" charset="0"/>
              </a:rPr>
              <a:t>Publication </a:t>
            </a:r>
            <a:r>
              <a:rPr lang="fr-CH" altLang="fr-FR" sz="2100" dirty="0" err="1">
                <a:latin typeface="Calibri Light" charset="0"/>
                <a:ea typeface="Calibri Light" charset="0"/>
                <a:cs typeface="Calibri Light" charset="0"/>
              </a:rPr>
              <a:t>since</a:t>
            </a:r>
            <a:r>
              <a:rPr lang="fr-CH" altLang="fr-FR" sz="2100" dirty="0">
                <a:latin typeface="Calibri Light" charset="0"/>
                <a:ea typeface="Calibri Light" charset="0"/>
                <a:cs typeface="Calibri Light" charset="0"/>
              </a:rPr>
              <a:t> 2000</a:t>
            </a:r>
          </a:p>
          <a:p>
            <a:pPr lvl="2"/>
            <a:r>
              <a:rPr lang="fr-CH" altLang="fr-FR" sz="2100" dirty="0" err="1">
                <a:latin typeface="Calibri Light" charset="0"/>
                <a:ea typeface="Calibri Light" charset="0"/>
                <a:cs typeface="Calibri Light" charset="0"/>
              </a:rPr>
              <a:t>Priority</a:t>
            </a:r>
            <a:r>
              <a:rPr lang="fr-CH" altLang="fr-FR" sz="2100" dirty="0">
                <a:latin typeface="Calibri Light" charset="0"/>
                <a:ea typeface="Calibri Light" charset="0"/>
                <a:cs typeface="Calibri Light" charset="0"/>
              </a:rPr>
              <a:t> to large national </a:t>
            </a:r>
            <a:r>
              <a:rPr lang="fr-CH" altLang="fr-FR" sz="2100" dirty="0" err="1">
                <a:latin typeface="Calibri Light" charset="0"/>
                <a:ea typeface="Calibri Light" charset="0"/>
                <a:cs typeface="Calibri Light" charset="0"/>
              </a:rPr>
              <a:t>surveys</a:t>
            </a:r>
            <a:r>
              <a:rPr lang="fr-CH" altLang="fr-FR" sz="2100" dirty="0">
                <a:latin typeface="Calibri Light" charset="0"/>
                <a:ea typeface="Calibri Light" charset="0"/>
                <a:cs typeface="Calibri Light" charset="0"/>
              </a:rPr>
              <a:t>, but inclusion of </a:t>
            </a:r>
            <a:r>
              <a:rPr lang="fr-CH" altLang="fr-FR" sz="2100" dirty="0" err="1">
                <a:latin typeface="Calibri Light" charset="0"/>
                <a:ea typeface="Calibri Light" charset="0"/>
                <a:cs typeface="Calibri Light" charset="0"/>
              </a:rPr>
              <a:t>convenience</a:t>
            </a:r>
            <a:r>
              <a:rPr lang="fr-CH" altLang="fr-FR" sz="21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fr-CH" altLang="fr-FR" sz="2100" dirty="0" err="1">
                <a:latin typeface="Calibri Light" charset="0"/>
                <a:ea typeface="Calibri Light" charset="0"/>
                <a:cs typeface="Calibri Light" charset="0"/>
              </a:rPr>
              <a:t>samples</a:t>
            </a:r>
            <a:r>
              <a:rPr lang="fr-CH" altLang="fr-FR" sz="2100" dirty="0">
                <a:latin typeface="Calibri Light" charset="0"/>
                <a:ea typeface="Calibri Light" charset="0"/>
                <a:cs typeface="Calibri Light" charset="0"/>
              </a:rPr>
              <a:t> or </a:t>
            </a:r>
            <a:r>
              <a:rPr lang="fr-CH" altLang="fr-FR" sz="2100" dirty="0" err="1">
                <a:latin typeface="Calibri Light" charset="0"/>
                <a:ea typeface="Calibri Light" charset="0"/>
                <a:cs typeface="Calibri Light" charset="0"/>
              </a:rPr>
              <a:t>smaller</a:t>
            </a:r>
            <a:r>
              <a:rPr lang="fr-CH" altLang="fr-FR" sz="2100" dirty="0">
                <a:latin typeface="Calibri Light" charset="0"/>
                <a:ea typeface="Calibri Light" charset="0"/>
                <a:cs typeface="Calibri Light" charset="0"/>
              </a:rPr>
              <a:t> or </a:t>
            </a:r>
            <a:r>
              <a:rPr lang="fr-CH" altLang="fr-FR" sz="2100" dirty="0" err="1">
                <a:latin typeface="Calibri Light" charset="0"/>
                <a:ea typeface="Calibri Light" charset="0"/>
                <a:cs typeface="Calibri Light" charset="0"/>
              </a:rPr>
              <a:t>older</a:t>
            </a:r>
            <a:r>
              <a:rPr lang="fr-CH" altLang="fr-FR" sz="21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fr-CH" altLang="fr-FR" sz="2100" dirty="0" err="1">
                <a:latin typeface="Calibri Light" charset="0"/>
                <a:ea typeface="Calibri Light" charset="0"/>
                <a:cs typeface="Calibri Light" charset="0"/>
              </a:rPr>
              <a:t>studies</a:t>
            </a:r>
            <a:r>
              <a:rPr lang="fr-CH" altLang="fr-FR" sz="2100" dirty="0">
                <a:latin typeface="Calibri Light" charset="0"/>
                <a:ea typeface="Calibri Light" charset="0"/>
                <a:cs typeface="Calibri Light" charset="0"/>
              </a:rPr>
              <a:t> if </a:t>
            </a:r>
            <a:r>
              <a:rPr lang="fr-CH" altLang="fr-FR" sz="2100" dirty="0" err="1">
                <a:latin typeface="Calibri Light" charset="0"/>
                <a:ea typeface="Calibri Light" charset="0"/>
                <a:cs typeface="Calibri Light" charset="0"/>
              </a:rPr>
              <a:t>necessary</a:t>
            </a:r>
            <a:endParaRPr lang="fr-CH" altLang="fr-FR" sz="2100" dirty="0">
              <a:latin typeface="Calibri Light" charset="0"/>
              <a:ea typeface="Calibri Light" charset="0"/>
              <a:cs typeface="Calibri Light" charset="0"/>
            </a:endParaRPr>
          </a:p>
          <a:p>
            <a:pPr lvl="2"/>
            <a:r>
              <a:rPr lang="fr-CH" altLang="fr-FR" sz="2100" dirty="0">
                <a:latin typeface="Calibri Light" charset="0"/>
                <a:ea typeface="Calibri Light" charset="0"/>
                <a:cs typeface="Calibri Light" charset="0"/>
              </a:rPr>
              <a:t>Exclusion of </a:t>
            </a:r>
            <a:r>
              <a:rPr lang="fr-CH" altLang="fr-FR" sz="2100" dirty="0" err="1">
                <a:latin typeface="Calibri Light" charset="0"/>
                <a:ea typeface="Calibri Light" charset="0"/>
                <a:cs typeface="Calibri Light" charset="0"/>
              </a:rPr>
              <a:t>children</a:t>
            </a:r>
            <a:r>
              <a:rPr lang="fr-CH" altLang="fr-FR" sz="2100" dirty="0">
                <a:latin typeface="Calibri Light" charset="0"/>
                <a:ea typeface="Calibri Light" charset="0"/>
                <a:cs typeface="Calibri Light" charset="0"/>
              </a:rPr>
              <a:t>, </a:t>
            </a:r>
            <a:r>
              <a:rPr lang="fr-CH" altLang="fr-FR" sz="2100" dirty="0" err="1">
                <a:latin typeface="Calibri Light" charset="0"/>
                <a:ea typeface="Calibri Light" charset="0"/>
                <a:cs typeface="Calibri Light" charset="0"/>
              </a:rPr>
              <a:t>institutionalized</a:t>
            </a:r>
            <a:r>
              <a:rPr lang="fr-CH" altLang="fr-FR" sz="2100" dirty="0">
                <a:latin typeface="Calibri Light" charset="0"/>
                <a:ea typeface="Calibri Light" charset="0"/>
                <a:cs typeface="Calibri Light" charset="0"/>
              </a:rPr>
              <a:t> or </a:t>
            </a:r>
            <a:r>
              <a:rPr lang="fr-CH" altLang="fr-FR" sz="2100" dirty="0" err="1">
                <a:latin typeface="Calibri Light" charset="0"/>
                <a:ea typeface="Calibri Light" charset="0"/>
                <a:cs typeface="Calibri Light" charset="0"/>
              </a:rPr>
              <a:t>hospitalized</a:t>
            </a:r>
            <a:r>
              <a:rPr lang="fr-CH" altLang="fr-FR" sz="21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fr-CH" altLang="fr-FR" sz="2100" dirty="0" err="1">
                <a:latin typeface="Calibri Light" charset="0"/>
                <a:ea typeface="Calibri Light" charset="0"/>
                <a:cs typeface="Calibri Light" charset="0"/>
              </a:rPr>
              <a:t>adults</a:t>
            </a:r>
            <a:r>
              <a:rPr lang="fr-CH" altLang="fr-FR" sz="2100" dirty="0">
                <a:latin typeface="Calibri Light" charset="0"/>
                <a:ea typeface="Calibri Light" charset="0"/>
                <a:cs typeface="Calibri Light" charset="0"/>
              </a:rPr>
              <a:t>, </a:t>
            </a:r>
            <a:r>
              <a:rPr lang="fr-CH" altLang="fr-FR" sz="2100" dirty="0" err="1">
                <a:latin typeface="Calibri Light" charset="0"/>
                <a:ea typeface="Calibri Light" charset="0"/>
                <a:cs typeface="Calibri Light" charset="0"/>
              </a:rPr>
              <a:t>pregnant</a:t>
            </a:r>
            <a:r>
              <a:rPr lang="fr-CH" altLang="fr-FR" sz="2100" dirty="0">
                <a:latin typeface="Calibri Light" charset="0"/>
                <a:ea typeface="Calibri Light" charset="0"/>
                <a:cs typeface="Calibri Light" charset="0"/>
              </a:rPr>
              <a:t> or </a:t>
            </a:r>
            <a:r>
              <a:rPr lang="fr-CH" altLang="fr-FR" sz="2100" dirty="0" err="1">
                <a:latin typeface="Calibri Light" charset="0"/>
                <a:ea typeface="Calibri Light" charset="0"/>
                <a:cs typeface="Calibri Light" charset="0"/>
              </a:rPr>
              <a:t>lactating</a:t>
            </a:r>
            <a:r>
              <a:rPr lang="fr-CH" altLang="fr-FR" sz="21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fr-CH" altLang="fr-FR" sz="2100" dirty="0" err="1">
                <a:latin typeface="Calibri Light" charset="0"/>
                <a:ea typeface="Calibri Light" charset="0"/>
                <a:cs typeface="Calibri Light" charset="0"/>
              </a:rPr>
              <a:t>women</a:t>
            </a:r>
            <a:r>
              <a:rPr lang="fr-CH" altLang="fr-FR" sz="21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>
                <a:latin typeface="Calibri" charset="0"/>
                <a:ea typeface="Calibri" charset="0"/>
                <a:cs typeface="Calibri" charset="0"/>
              </a:rPr>
              <a:t>SYSTEMATIC REVIEW</a:t>
            </a:r>
            <a:endParaRPr lang="en-US" sz="38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51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6519" y="1870351"/>
            <a:ext cx="8284343" cy="2837451"/>
          </a:xfrm>
        </p:spPr>
        <p:txBody>
          <a:bodyPr>
            <a:normAutofit/>
          </a:bodyPr>
          <a:lstStyle/>
          <a:p>
            <a:r>
              <a:rPr lang="fr-CH" altLang="fr-FR" sz="2600" dirty="0">
                <a:latin typeface="Calibri Light" charset="0"/>
                <a:ea typeface="Calibri Light" charset="0"/>
                <a:cs typeface="Calibri Light" charset="0"/>
              </a:rPr>
              <a:t>9,780 abstracts </a:t>
            </a:r>
            <a:r>
              <a:rPr lang="fr-CH" altLang="fr-FR" sz="2600" dirty="0" err="1">
                <a:latin typeface="Calibri Light" charset="0"/>
                <a:ea typeface="Calibri Light" charset="0"/>
                <a:cs typeface="Calibri Light" charset="0"/>
              </a:rPr>
              <a:t>screened</a:t>
            </a:r>
            <a:endParaRPr lang="fr-CH" altLang="fr-FR" sz="2600" dirty="0">
              <a:latin typeface="Calibri Light" charset="0"/>
              <a:ea typeface="Calibri Light" charset="0"/>
              <a:cs typeface="Calibri Light" charset="0"/>
            </a:endParaRPr>
          </a:p>
          <a:p>
            <a:endParaRPr lang="fr-CH" altLang="fr-FR" sz="2600" dirty="0">
              <a:latin typeface="Calibri Light" charset="0"/>
              <a:ea typeface="Calibri Light" charset="0"/>
              <a:cs typeface="Calibri Light" charset="0"/>
            </a:endParaRPr>
          </a:p>
          <a:p>
            <a:r>
              <a:rPr lang="fr-CH" altLang="fr-FR" sz="2600" dirty="0">
                <a:latin typeface="Calibri Light" charset="0"/>
                <a:ea typeface="Calibri Light" charset="0"/>
                <a:cs typeface="Calibri Light" charset="0"/>
              </a:rPr>
              <a:t>478 articles </a:t>
            </a:r>
            <a:r>
              <a:rPr lang="fr-CH" altLang="fr-FR" sz="2600" dirty="0" err="1">
                <a:latin typeface="Calibri Light" charset="0"/>
                <a:ea typeface="Calibri Light" charset="0"/>
                <a:cs typeface="Calibri Light" charset="0"/>
              </a:rPr>
              <a:t>retrieved</a:t>
            </a:r>
            <a:endParaRPr lang="fr-CH" altLang="fr-FR" sz="2600" dirty="0">
              <a:latin typeface="Calibri Light" charset="0"/>
              <a:ea typeface="Calibri Light" charset="0"/>
              <a:cs typeface="Calibri Light" charset="0"/>
            </a:endParaRPr>
          </a:p>
          <a:p>
            <a:endParaRPr lang="fr-CH" altLang="fr-FR" sz="2600" dirty="0">
              <a:latin typeface="Calibri Light" charset="0"/>
              <a:ea typeface="Calibri Light" charset="0"/>
              <a:cs typeface="Calibri Light" charset="0"/>
            </a:endParaRPr>
          </a:p>
          <a:p>
            <a:r>
              <a:rPr lang="fr-CH" altLang="fr-FR" sz="2600" dirty="0">
                <a:latin typeface="Calibri Light" charset="0"/>
                <a:ea typeface="Calibri Light" charset="0"/>
                <a:cs typeface="Calibri Light" charset="0"/>
              </a:rPr>
              <a:t>Data </a:t>
            </a:r>
            <a:r>
              <a:rPr lang="fr-CH" altLang="fr-FR" sz="2600" dirty="0" err="1">
                <a:latin typeface="Calibri Light" charset="0"/>
                <a:ea typeface="Calibri Light" charset="0"/>
                <a:cs typeface="Calibri Light" charset="0"/>
              </a:rPr>
              <a:t>from</a:t>
            </a:r>
            <a:r>
              <a:rPr lang="fr-CH" altLang="fr-FR" sz="2600" dirty="0">
                <a:latin typeface="Calibri Light" charset="0"/>
                <a:ea typeface="Calibri Light" charset="0"/>
                <a:cs typeface="Calibri Light" charset="0"/>
              </a:rPr>
              <a:t> 74 countries </a:t>
            </a:r>
            <a:r>
              <a:rPr lang="fr-CH" altLang="fr-FR" sz="2600" dirty="0" err="1">
                <a:latin typeface="Calibri Light" charset="0"/>
                <a:ea typeface="Calibri Light" charset="0"/>
                <a:cs typeface="Calibri Light" charset="0"/>
              </a:rPr>
              <a:t>identified</a:t>
            </a:r>
            <a:r>
              <a:rPr lang="fr-CH" altLang="fr-FR" sz="2600" dirty="0">
                <a:latin typeface="Calibri Light" charset="0"/>
                <a:ea typeface="Calibri Light" charset="0"/>
                <a:cs typeface="Calibri Light" charset="0"/>
              </a:rPr>
              <a:t> – 123 countries </a:t>
            </a:r>
            <a:r>
              <a:rPr lang="fr-CH" altLang="fr-FR" sz="2600" dirty="0" err="1">
                <a:latin typeface="Calibri Light" charset="0"/>
                <a:ea typeface="Calibri Light" charset="0"/>
                <a:cs typeface="Calibri Light" charset="0"/>
              </a:rPr>
              <a:t>without</a:t>
            </a:r>
            <a:r>
              <a:rPr lang="fr-CH" altLang="fr-FR" sz="26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fr-CH" altLang="fr-FR" sz="2600" dirty="0" err="1">
                <a:latin typeface="Calibri Light" charset="0"/>
                <a:ea typeface="Calibri Light" charset="0"/>
                <a:cs typeface="Calibri Light" charset="0"/>
              </a:rPr>
              <a:t>qualifying</a:t>
            </a:r>
            <a:r>
              <a:rPr lang="fr-CH" altLang="fr-FR" sz="2600" dirty="0">
                <a:latin typeface="Calibri Light" charset="0"/>
                <a:ea typeface="Calibri Light" charset="0"/>
                <a:cs typeface="Calibri Light" charset="0"/>
              </a:rPr>
              <a:t> data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>
                <a:latin typeface="Calibri" charset="0"/>
                <a:ea typeface="Calibri" charset="0"/>
                <a:cs typeface="Calibri" charset="0"/>
              </a:rPr>
              <a:t>SEARCH RESULTS</a:t>
            </a:r>
            <a:endParaRPr lang="en-US" sz="38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93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>
                <a:latin typeface="Calibri" charset="0"/>
                <a:ea typeface="Calibri" charset="0"/>
                <a:cs typeface="Calibri" charset="0"/>
              </a:rPr>
              <a:t>FLOW CHART</a:t>
            </a:r>
            <a:endParaRPr lang="en-US" sz="38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3294" y="1156823"/>
            <a:ext cx="6197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Citations retrieved from 13 databases (see text) and internet searches</a:t>
            </a:r>
          </a:p>
          <a:p>
            <a:pPr algn="ctr"/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(N=9780)</a:t>
            </a:r>
            <a:endParaRPr lang="en-US" sz="1600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81199" y="1986571"/>
            <a:ext cx="2670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Excluded in abstract screening</a:t>
            </a:r>
          </a:p>
          <a:p>
            <a:pPr algn="ctr"/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(N=9337)</a:t>
            </a:r>
            <a:endParaRPr lang="en-US" sz="1600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4899" y="2869170"/>
            <a:ext cx="227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Full text articles retrieved</a:t>
            </a:r>
          </a:p>
          <a:p>
            <a:pPr algn="ctr"/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(N=443)</a:t>
            </a:r>
            <a:endParaRPr lang="en-US" sz="1600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091" y="3724638"/>
            <a:ext cx="17447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Study data made</a:t>
            </a:r>
          </a:p>
          <a:p>
            <a:pPr algn="ctr"/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available to us</a:t>
            </a:r>
          </a:p>
          <a:p>
            <a:pPr algn="ctr"/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via domain experts</a:t>
            </a:r>
          </a:p>
          <a:p>
            <a:pPr algn="ctr"/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(N=2)</a:t>
            </a:r>
            <a:endParaRPr lang="en-US" sz="1600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0108" y="5749316"/>
            <a:ext cx="266181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Includes studies:</a:t>
            </a:r>
          </a:p>
          <a:p>
            <a:pPr algn="ctr"/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(78 studies* of 74 countries)</a:t>
            </a:r>
            <a:endParaRPr lang="en-US" sz="1600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7786" y="2900915"/>
            <a:ext cx="4117848" cy="32932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Excluded (N=367)</a:t>
            </a:r>
          </a:p>
          <a:p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  No calcium data (N=122)</a:t>
            </a:r>
          </a:p>
          <a:p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  Less restrictive available (N=103)</a:t>
            </a:r>
          </a:p>
          <a:p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  More recent available (N=65)</a:t>
            </a:r>
          </a:p>
          <a:p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  Calcium data not mg/day or equivalent (N=26)</a:t>
            </a:r>
          </a:p>
          <a:p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  Not available (N=16)</a:t>
            </a:r>
          </a:p>
          <a:p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  Duplicate data (N=14)</a:t>
            </a:r>
          </a:p>
          <a:p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  Better reporting elsewhere (N=8)</a:t>
            </a:r>
          </a:p>
          <a:p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  Crop/market food data (N=5)</a:t>
            </a:r>
          </a:p>
          <a:p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  Bone mineral density study (N=3)</a:t>
            </a:r>
          </a:p>
          <a:p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  Child study (N=2)</a:t>
            </a:r>
            <a:endParaRPr lang="fr-CH" sz="1600" dirty="0">
              <a:latin typeface="Calibri Light" charset="0"/>
              <a:ea typeface="Calibri Light" charset="0"/>
              <a:cs typeface="Calibri Light" charset="0"/>
            </a:endParaRPr>
          </a:p>
          <a:p>
            <a:r>
              <a:rPr lang="fr-CH" sz="1600" dirty="0" smtClean="0">
                <a:latin typeface="Calibri Light" charset="0"/>
                <a:ea typeface="Calibri Light" charset="0"/>
                <a:cs typeface="Calibri Light" charset="0"/>
              </a:rPr>
              <a:t>  Calcium </a:t>
            </a:r>
            <a:r>
              <a:rPr lang="fr-CH" sz="1600" dirty="0" err="1" smtClean="0">
                <a:latin typeface="Calibri Light" charset="0"/>
                <a:ea typeface="Calibri Light" charset="0"/>
                <a:cs typeface="Calibri Light" charset="0"/>
              </a:rPr>
              <a:t>only</a:t>
            </a:r>
            <a:r>
              <a:rPr lang="fr-CH" sz="1600" dirty="0" smtClean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fr-CH" sz="1600" dirty="0" err="1" smtClean="0">
                <a:latin typeface="Calibri Light" charset="0"/>
                <a:ea typeface="Calibri Light" charset="0"/>
                <a:cs typeface="Calibri Light" charset="0"/>
              </a:rPr>
              <a:t>from</a:t>
            </a:r>
            <a:r>
              <a:rPr lang="fr-CH" sz="1600" dirty="0" smtClean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fr-CH" sz="1600" dirty="0" err="1" smtClean="0">
                <a:latin typeface="Calibri Light" charset="0"/>
                <a:ea typeface="Calibri Light" charset="0"/>
                <a:cs typeface="Calibri Light" charset="0"/>
              </a:rPr>
              <a:t>specific</a:t>
            </a:r>
            <a:r>
              <a:rPr lang="fr-CH" sz="1600" dirty="0" smtClean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fr-CH" sz="1600" dirty="0" err="1" smtClean="0">
                <a:latin typeface="Calibri Light" charset="0"/>
                <a:ea typeface="Calibri Light" charset="0"/>
                <a:cs typeface="Calibri Light" charset="0"/>
              </a:rPr>
              <a:t>food</a:t>
            </a:r>
            <a:r>
              <a:rPr lang="fr-CH" sz="1600" dirty="0" smtClean="0">
                <a:latin typeface="Calibri Light" charset="0"/>
                <a:ea typeface="Calibri Light" charset="0"/>
                <a:cs typeface="Calibri Light" charset="0"/>
              </a:rPr>
              <a:t> source (N=2)</a:t>
            </a:r>
          </a:p>
          <a:p>
            <a:r>
              <a:rPr lang="fr-CH" sz="1600" dirty="0" smtClean="0">
                <a:latin typeface="Calibri Light" charset="0"/>
                <a:ea typeface="Calibri Light" charset="0"/>
                <a:cs typeface="Calibri Light" charset="0"/>
              </a:rPr>
              <a:t>  Case control </a:t>
            </a:r>
            <a:r>
              <a:rPr lang="fr-CH" sz="1600" dirty="0" err="1" smtClean="0">
                <a:latin typeface="Calibri Light" charset="0"/>
                <a:ea typeface="Calibri Light" charset="0"/>
                <a:cs typeface="Calibri Light" charset="0"/>
              </a:rPr>
              <a:t>study</a:t>
            </a:r>
            <a:r>
              <a:rPr lang="fr-CH" sz="1600" dirty="0" smtClean="0">
                <a:latin typeface="Calibri Light" charset="0"/>
                <a:ea typeface="Calibri Light" charset="0"/>
                <a:cs typeface="Calibri Light" charset="0"/>
              </a:rPr>
              <a:t> (N=1)</a:t>
            </a:r>
            <a:endParaRPr lang="en-US" sz="1600" dirty="0" smtClean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63569" y="1143409"/>
            <a:ext cx="5811074" cy="550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22118" y="1973157"/>
            <a:ext cx="2589160" cy="550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08119" y="2885573"/>
            <a:ext cx="2146722" cy="550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93312" y="3724639"/>
            <a:ext cx="1919212" cy="10663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745292" y="2871252"/>
            <a:ext cx="4100341" cy="33228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312727" y="1693457"/>
            <a:ext cx="0" cy="11777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304260" y="3435621"/>
            <a:ext cx="0" cy="23435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212524" y="4257819"/>
            <a:ext cx="110020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304260" y="4722455"/>
            <a:ext cx="144103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312727" y="2248181"/>
            <a:ext cx="267576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999056" y="5770080"/>
            <a:ext cx="2625364" cy="5352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7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6519" y="1508212"/>
            <a:ext cx="8284343" cy="4322219"/>
          </a:xfrm>
        </p:spPr>
        <p:txBody>
          <a:bodyPr/>
          <a:lstStyle/>
          <a:p>
            <a:r>
              <a:rPr lang="fr-CH" altLang="fr-FR" sz="2600" dirty="0" err="1">
                <a:latin typeface="Calibri Light" charset="0"/>
                <a:ea typeface="Calibri Light" charset="0"/>
                <a:cs typeface="Calibri Light" charset="0"/>
              </a:rPr>
              <a:t>Globally</a:t>
            </a:r>
            <a:r>
              <a:rPr lang="fr-CH" altLang="fr-FR" sz="2600" dirty="0">
                <a:latin typeface="Calibri Light" charset="0"/>
                <a:ea typeface="Calibri Light" charset="0"/>
                <a:cs typeface="Calibri Light" charset="0"/>
              </a:rPr>
              <a:t> Ca </a:t>
            </a:r>
            <a:r>
              <a:rPr lang="fr-CH" altLang="fr-FR" sz="2600" dirty="0" err="1">
                <a:latin typeface="Calibri Light" charset="0"/>
                <a:ea typeface="Calibri Light" charset="0"/>
                <a:cs typeface="Calibri Light" charset="0"/>
              </a:rPr>
              <a:t>intake</a:t>
            </a:r>
            <a:r>
              <a:rPr lang="fr-CH" altLang="fr-FR" sz="26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fr-CH" altLang="fr-FR" sz="2600" dirty="0" err="1">
                <a:latin typeface="Calibri Light" charset="0"/>
                <a:ea typeface="Calibri Light" charset="0"/>
                <a:cs typeface="Calibri Light" charset="0"/>
              </a:rPr>
              <a:t>ranged</a:t>
            </a:r>
            <a:r>
              <a:rPr lang="fr-CH" altLang="fr-FR" sz="26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fr-CH" altLang="fr-FR" sz="2600" dirty="0" err="1">
                <a:latin typeface="Calibri Light" charset="0"/>
                <a:ea typeface="Calibri Light" charset="0"/>
                <a:cs typeface="Calibri Light" charset="0"/>
              </a:rPr>
              <a:t>from</a:t>
            </a:r>
            <a:r>
              <a:rPr lang="fr-CH" altLang="fr-FR" sz="2600" dirty="0">
                <a:latin typeface="Calibri Light" charset="0"/>
                <a:ea typeface="Calibri Light" charset="0"/>
                <a:cs typeface="Calibri Light" charset="0"/>
              </a:rPr>
              <a:t> 175 mg /d in </a:t>
            </a:r>
            <a:r>
              <a:rPr lang="fr-CH" altLang="fr-FR" sz="2600" dirty="0" err="1">
                <a:latin typeface="Calibri Light" charset="0"/>
                <a:ea typeface="Calibri Light" charset="0"/>
                <a:cs typeface="Calibri Light" charset="0"/>
              </a:rPr>
              <a:t>Nepal</a:t>
            </a:r>
            <a:r>
              <a:rPr lang="fr-CH" altLang="fr-FR" sz="2600" dirty="0">
                <a:latin typeface="Calibri Light" charset="0"/>
                <a:ea typeface="Calibri Light" charset="0"/>
                <a:cs typeface="Calibri Light" charset="0"/>
              </a:rPr>
              <a:t> to 1233 mg/d in </a:t>
            </a:r>
            <a:r>
              <a:rPr lang="fr-CH" altLang="fr-FR" sz="2600" dirty="0" err="1">
                <a:latin typeface="Calibri Light" charset="0"/>
                <a:ea typeface="Calibri Light" charset="0"/>
                <a:cs typeface="Calibri Light" charset="0"/>
              </a:rPr>
              <a:t>Iceland</a:t>
            </a:r>
            <a:r>
              <a:rPr lang="fr-CH" altLang="fr-FR" sz="2600" dirty="0" smtClean="0">
                <a:latin typeface="Calibri Light" charset="0"/>
                <a:ea typeface="Calibri Light" charset="0"/>
                <a:cs typeface="Calibri Light" charset="0"/>
              </a:rPr>
              <a:t>.</a:t>
            </a:r>
          </a:p>
          <a:p>
            <a:endParaRPr lang="fr-CH" altLang="fr-FR" sz="2600" dirty="0">
              <a:latin typeface="Calibri Light" charset="0"/>
              <a:ea typeface="Calibri Light" charset="0"/>
              <a:cs typeface="Calibri Light" charset="0"/>
            </a:endParaRPr>
          </a:p>
          <a:p>
            <a:r>
              <a:rPr lang="fr-CH" altLang="fr-FR" sz="2600" dirty="0">
                <a:latin typeface="Calibri Light" charset="0"/>
                <a:ea typeface="Calibri Light" charset="0"/>
                <a:cs typeface="Calibri Light" charset="0"/>
              </a:rPr>
              <a:t>Most countries in South, East, and </a:t>
            </a:r>
            <a:r>
              <a:rPr lang="fr-CH" altLang="fr-FR" sz="2600" dirty="0" err="1">
                <a:latin typeface="Calibri Light" charset="0"/>
                <a:ea typeface="Calibri Light" charset="0"/>
                <a:cs typeface="Calibri Light" charset="0"/>
              </a:rPr>
              <a:t>Southeast</a:t>
            </a:r>
            <a:r>
              <a:rPr lang="fr-CH" altLang="fr-FR" sz="2600" dirty="0">
                <a:latin typeface="Calibri Light" charset="0"/>
                <a:ea typeface="Calibri Light" charset="0"/>
                <a:cs typeface="Calibri Light" charset="0"/>
              </a:rPr>
              <a:t> Asia </a:t>
            </a:r>
            <a:r>
              <a:rPr lang="fr-CH" altLang="fr-FR" sz="2600" dirty="0" err="1">
                <a:latin typeface="Calibri Light" charset="0"/>
                <a:ea typeface="Calibri Light" charset="0"/>
                <a:cs typeface="Calibri Light" charset="0"/>
              </a:rPr>
              <a:t>had</a:t>
            </a:r>
            <a:r>
              <a:rPr lang="fr-CH" altLang="fr-FR" sz="2600" dirty="0">
                <a:latin typeface="Calibri Light" charset="0"/>
                <a:ea typeface="Calibri Light" charset="0"/>
                <a:cs typeface="Calibri Light" charset="0"/>
              </a:rPr>
              <a:t> an </a:t>
            </a:r>
            <a:r>
              <a:rPr lang="fr-CH" altLang="fr-FR" sz="2600" dirty="0" err="1">
                <a:latin typeface="Calibri Light" charset="0"/>
                <a:ea typeface="Calibri Light" charset="0"/>
                <a:cs typeface="Calibri Light" charset="0"/>
              </a:rPr>
              <a:t>average</a:t>
            </a:r>
            <a:r>
              <a:rPr lang="fr-CH" altLang="fr-FR" sz="2600" dirty="0">
                <a:latin typeface="Calibri Light" charset="0"/>
                <a:ea typeface="Calibri Light" charset="0"/>
                <a:cs typeface="Calibri Light" charset="0"/>
              </a:rPr>
              <a:t> Ca </a:t>
            </a:r>
            <a:r>
              <a:rPr lang="fr-CH" altLang="fr-FR" sz="2600" dirty="0" err="1">
                <a:latin typeface="Calibri Light" charset="0"/>
                <a:ea typeface="Calibri Light" charset="0"/>
                <a:cs typeface="Calibri Light" charset="0"/>
              </a:rPr>
              <a:t>intake</a:t>
            </a:r>
            <a:r>
              <a:rPr lang="fr-CH" altLang="fr-FR" sz="26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fr-CH" altLang="fr-FR" sz="2600" dirty="0" err="1">
                <a:latin typeface="Calibri Light" charset="0"/>
                <a:ea typeface="Calibri Light" charset="0"/>
                <a:cs typeface="Calibri Light" charset="0"/>
              </a:rPr>
              <a:t>under</a:t>
            </a:r>
            <a:r>
              <a:rPr lang="fr-CH" altLang="fr-FR" sz="2600" dirty="0">
                <a:latin typeface="Calibri Light" charset="0"/>
                <a:ea typeface="Calibri Light" charset="0"/>
                <a:cs typeface="Calibri Light" charset="0"/>
              </a:rPr>
              <a:t> 400 to 500 mg/d, </a:t>
            </a:r>
            <a:r>
              <a:rPr lang="fr-CH" altLang="fr-FR" sz="2600" dirty="0" err="1">
                <a:latin typeface="Calibri Light" charset="0"/>
                <a:ea typeface="Calibri Light" charset="0"/>
                <a:cs typeface="Calibri Light" charset="0"/>
              </a:rPr>
              <a:t>including</a:t>
            </a:r>
            <a:r>
              <a:rPr lang="fr-CH" altLang="fr-FR" sz="2600" dirty="0">
                <a:latin typeface="Calibri Light" charset="0"/>
                <a:ea typeface="Calibri Light" charset="0"/>
                <a:cs typeface="Calibri Light" charset="0"/>
              </a:rPr>
              <a:t> China, </a:t>
            </a:r>
            <a:r>
              <a:rPr lang="fr-CH" altLang="fr-FR" sz="2600" dirty="0" err="1">
                <a:latin typeface="Calibri Light" charset="0"/>
                <a:ea typeface="Calibri Light" charset="0"/>
                <a:cs typeface="Calibri Light" charset="0"/>
              </a:rPr>
              <a:t>India</a:t>
            </a:r>
            <a:r>
              <a:rPr lang="fr-CH" altLang="fr-FR" sz="2600" dirty="0">
                <a:latin typeface="Calibri Light" charset="0"/>
                <a:ea typeface="Calibri Light" charset="0"/>
                <a:cs typeface="Calibri Light" charset="0"/>
              </a:rPr>
              <a:t>, </a:t>
            </a:r>
            <a:r>
              <a:rPr lang="fr-CH" altLang="fr-FR" sz="2600" dirty="0" err="1">
                <a:latin typeface="Calibri Light" charset="0"/>
                <a:ea typeface="Calibri Light" charset="0"/>
                <a:cs typeface="Calibri Light" charset="0"/>
              </a:rPr>
              <a:t>Indonesia</a:t>
            </a:r>
            <a:r>
              <a:rPr lang="fr-CH" altLang="fr-FR" sz="2600" dirty="0">
                <a:latin typeface="Calibri Light" charset="0"/>
                <a:ea typeface="Calibri Light" charset="0"/>
                <a:cs typeface="Calibri Light" charset="0"/>
              </a:rPr>
              <a:t>, </a:t>
            </a:r>
            <a:r>
              <a:rPr lang="fr-CH" altLang="fr-FR" sz="2600" dirty="0" smtClean="0">
                <a:latin typeface="Calibri Light" charset="0"/>
                <a:ea typeface="Calibri Light" charset="0"/>
                <a:cs typeface="Calibri Light" charset="0"/>
              </a:rPr>
              <a:t>Vietnam.</a:t>
            </a:r>
          </a:p>
          <a:p>
            <a:endParaRPr lang="fr-CH" altLang="fr-FR" sz="2600" dirty="0">
              <a:latin typeface="Calibri Light" charset="0"/>
              <a:ea typeface="Calibri Light" charset="0"/>
              <a:cs typeface="Calibri Light" charset="0"/>
            </a:endParaRPr>
          </a:p>
          <a:p>
            <a:r>
              <a:rPr lang="fr-CH" altLang="fr-FR" sz="2600" dirty="0">
                <a:latin typeface="Calibri Light" charset="0"/>
                <a:ea typeface="Calibri Light" charset="0"/>
                <a:cs typeface="Calibri Light" charset="0"/>
              </a:rPr>
              <a:t>Most countries in </a:t>
            </a:r>
            <a:r>
              <a:rPr lang="fr-CH" altLang="fr-FR" sz="2600" dirty="0" err="1">
                <a:latin typeface="Calibri Light" charset="0"/>
                <a:ea typeface="Calibri Light" charset="0"/>
                <a:cs typeface="Calibri Light" charset="0"/>
              </a:rPr>
              <a:t>Africa</a:t>
            </a:r>
            <a:r>
              <a:rPr lang="fr-CH" altLang="fr-FR" sz="26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fr-CH" altLang="fr-FR" sz="2600" dirty="0" err="1">
                <a:latin typeface="Calibri Light" charset="0"/>
                <a:ea typeface="Calibri Light" charset="0"/>
                <a:cs typeface="Calibri Light" charset="0"/>
              </a:rPr>
              <a:t>with</a:t>
            </a:r>
            <a:r>
              <a:rPr lang="fr-CH" altLang="fr-FR" sz="2600" dirty="0">
                <a:latin typeface="Calibri Light" charset="0"/>
                <a:ea typeface="Calibri Light" charset="0"/>
                <a:cs typeface="Calibri Light" charset="0"/>
              </a:rPr>
              <a:t> data and South </a:t>
            </a:r>
            <a:r>
              <a:rPr lang="fr-CH" altLang="fr-FR" sz="2600" dirty="0" err="1">
                <a:latin typeface="Calibri Light" charset="0"/>
                <a:ea typeface="Calibri Light" charset="0"/>
                <a:cs typeface="Calibri Light" charset="0"/>
              </a:rPr>
              <a:t>America</a:t>
            </a:r>
            <a:r>
              <a:rPr lang="fr-CH" altLang="fr-FR" sz="2600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fr-CH" altLang="fr-FR" sz="2600" dirty="0" err="1">
                <a:latin typeface="Calibri Light" charset="0"/>
                <a:ea typeface="Calibri Light" charset="0"/>
                <a:cs typeface="Calibri Light" charset="0"/>
              </a:rPr>
              <a:t>had</a:t>
            </a:r>
            <a:r>
              <a:rPr lang="fr-CH" altLang="fr-FR" sz="2600" dirty="0">
                <a:latin typeface="Calibri Light" charset="0"/>
                <a:ea typeface="Calibri Light" charset="0"/>
                <a:cs typeface="Calibri Light" charset="0"/>
              </a:rPr>
              <a:t> an </a:t>
            </a:r>
            <a:r>
              <a:rPr lang="fr-CH" altLang="fr-FR" sz="2600" dirty="0" err="1">
                <a:latin typeface="Calibri Light" charset="0"/>
                <a:ea typeface="Calibri Light" charset="0"/>
                <a:cs typeface="Calibri Light" charset="0"/>
              </a:rPr>
              <a:t>average</a:t>
            </a:r>
            <a:r>
              <a:rPr lang="fr-CH" altLang="fr-FR" sz="2600" dirty="0">
                <a:latin typeface="Calibri Light" charset="0"/>
                <a:ea typeface="Calibri Light" charset="0"/>
                <a:cs typeface="Calibri Light" charset="0"/>
              </a:rPr>
              <a:t> Ca </a:t>
            </a:r>
            <a:r>
              <a:rPr lang="fr-CH" altLang="fr-FR" sz="2600" dirty="0" err="1">
                <a:latin typeface="Calibri Light" charset="0"/>
                <a:ea typeface="Calibri Light" charset="0"/>
                <a:cs typeface="Calibri Light" charset="0"/>
              </a:rPr>
              <a:t>intake</a:t>
            </a:r>
            <a:r>
              <a:rPr lang="fr-CH" altLang="fr-FR" sz="2600" dirty="0">
                <a:latin typeface="Calibri Light" charset="0"/>
                <a:ea typeface="Calibri Light" charset="0"/>
                <a:cs typeface="Calibri Light" charset="0"/>
              </a:rPr>
              <a:t> of 400 – 700 mg/d.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>
                <a:latin typeface="Calibri" charset="0"/>
                <a:ea typeface="Calibri" charset="0"/>
                <a:cs typeface="Calibri" charset="0"/>
              </a:rPr>
              <a:t>RESULTS I</a:t>
            </a:r>
            <a:endParaRPr lang="en-US" sz="38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52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879</TotalTime>
  <Words>752</Words>
  <Application>Microsoft Office PowerPoint</Application>
  <PresentationFormat>On-screen Show (4:3)</PresentationFormat>
  <Paragraphs>107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Anivers</vt:lpstr>
      <vt:lpstr>Arial</vt:lpstr>
      <vt:lpstr>Calibri</vt:lpstr>
      <vt:lpstr>Calibri Light</vt:lpstr>
      <vt:lpstr>Roboto</vt:lpstr>
      <vt:lpstr>Roboto Light</vt:lpstr>
      <vt:lpstr>Roboto Medium</vt:lpstr>
      <vt:lpstr>Wingdings</vt:lpstr>
      <vt:lpstr>Office Theme</vt:lpstr>
      <vt:lpstr>GLOBAL DIETARY CALCIUM INTAKE AMONG ADULTS:</vt:lpstr>
      <vt:lpstr>CALCIUM STEERING COMMITTEE</vt:lpstr>
      <vt:lpstr>PowerPoint Presentation</vt:lpstr>
      <vt:lpstr>BACKGROUND: CALCIUM</vt:lpstr>
      <vt:lpstr>OBJECTIVES</vt:lpstr>
      <vt:lpstr>SYSTEMATIC REVIEW</vt:lpstr>
      <vt:lpstr>SEARCH RESULTS</vt:lpstr>
      <vt:lpstr>FLOW CHART</vt:lpstr>
      <vt:lpstr>RESULTS I</vt:lpstr>
      <vt:lpstr>RESULTS II</vt:lpstr>
      <vt:lpstr>LIMITATIONS</vt:lpstr>
      <vt:lpstr>GLOBAL DIETARY CALCIUM INTAKE IN ADULTS</vt:lpstr>
      <vt:lpstr>IN ASIA-PACIFIC REGION</vt:lpstr>
      <vt:lpstr>IN MIDDLE-EAST AND AFRICA</vt:lpstr>
      <vt:lpstr>IN EUROPE</vt:lpstr>
      <vt:lpstr>IN AMERICAS</vt:lpstr>
      <vt:lpstr>CONCLUSIONS</vt:lpstr>
      <vt:lpstr>PowerPoint Presentation</vt:lpstr>
      <vt:lpstr>ACKNOWLEDGEMENTS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David Oldani</cp:lastModifiedBy>
  <cp:revision>66</cp:revision>
  <dcterms:created xsi:type="dcterms:W3CDTF">2017-12-11T14:06:40Z</dcterms:created>
  <dcterms:modified xsi:type="dcterms:W3CDTF">2018-05-03T06:07:12Z</dcterms:modified>
</cp:coreProperties>
</file>