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0"/>
  </p:notesMasterIdLst>
  <p:sldIdLst>
    <p:sldId id="257" r:id="rId2"/>
    <p:sldId id="258" r:id="rId3"/>
    <p:sldId id="260"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96" r:id="rId22"/>
    <p:sldId id="295" r:id="rId23"/>
    <p:sldId id="294" r:id="rId24"/>
    <p:sldId id="293" r:id="rId25"/>
    <p:sldId id="292" r:id="rId26"/>
    <p:sldId id="291" r:id="rId27"/>
    <p:sldId id="290" r:id="rId28"/>
    <p:sldId id="289" r:id="rId29"/>
    <p:sldId id="288" r:id="rId30"/>
    <p:sldId id="287" r:id="rId31"/>
    <p:sldId id="297" r:id="rId32"/>
    <p:sldId id="286" r:id="rId33"/>
    <p:sldId id="284" r:id="rId34"/>
    <p:sldId id="283" r:id="rId35"/>
    <p:sldId id="282" r:id="rId36"/>
    <p:sldId id="281" r:id="rId37"/>
    <p:sldId id="280" r:id="rId38"/>
    <p:sldId id="298" r:id="rId39"/>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isteli" initials="LM" lastIdx="16" clrIdx="0">
    <p:extLst>
      <p:ext uri="{19B8F6BF-5375-455C-9EA6-DF929625EA0E}">
        <p15:presenceInfo xmlns:p15="http://schemas.microsoft.com/office/powerpoint/2012/main" userId="S-1-5-21-909317334-3933488379-3134117199-1120" providerId="AD"/>
      </p:ext>
    </p:extLst>
  </p:cmAuthor>
  <p:cmAuthor id="2" name="Jake Wellian" initials="JW" lastIdx="17" clrIdx="1">
    <p:extLst>
      <p:ext uri="{19B8F6BF-5375-455C-9EA6-DF929625EA0E}">
        <p15:presenceInfo xmlns:p15="http://schemas.microsoft.com/office/powerpoint/2012/main" userId="S::jwellian@iofbonehealth.org::a906036e-d589-4002-bdb4-a3daef066c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459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0"/>
    <p:restoredTop sz="94647"/>
  </p:normalViewPr>
  <p:slideViewPr>
    <p:cSldViewPr snapToGrid="0" snapToObjects="1">
      <p:cViewPr varScale="1">
        <p:scale>
          <a:sx n="153" d="100"/>
          <a:sy n="153" d="100"/>
        </p:scale>
        <p:origin x="1848" y="8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6482B-5DF1-F74E-8EF0-422AE103322D}" type="datetimeFigureOut">
              <a:rPr lang="en-US" smtClean="0"/>
              <a:t>11/22/2019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0F336-4301-604F-AE76-8AE30D4E0858}" type="slidenum">
              <a:rPr lang="en-US" smtClean="0"/>
              <a:t>‹#›</a:t>
            </a:fld>
            <a:endParaRPr lang="en-US"/>
          </a:p>
        </p:txBody>
      </p:sp>
    </p:spTree>
    <p:extLst>
      <p:ext uri="{BB962C8B-B14F-4D97-AF65-F5344CB8AC3E}">
        <p14:creationId xmlns:p14="http://schemas.microsoft.com/office/powerpoint/2010/main" val="189308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9490F336-4301-604F-AE76-8AE30D4E0858}" type="slidenum">
              <a:rPr lang="en-US" smtClean="0"/>
              <a:t>3</a:t>
            </a:fld>
            <a:endParaRPr lang="en-US"/>
          </a:p>
        </p:txBody>
      </p:sp>
    </p:spTree>
    <p:extLst>
      <p:ext uri="{BB962C8B-B14F-4D97-AF65-F5344CB8AC3E}">
        <p14:creationId xmlns:p14="http://schemas.microsoft.com/office/powerpoint/2010/main" val="311778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fld id="{9490F336-4301-604F-AE76-8AE30D4E0858}" type="slidenum">
              <a:rPr lang="en-US" smtClean="0"/>
              <a:t>30</a:t>
            </a:fld>
            <a:endParaRPr lang="en-US"/>
          </a:p>
        </p:txBody>
      </p:sp>
    </p:spTree>
    <p:extLst>
      <p:ext uri="{BB962C8B-B14F-4D97-AF65-F5344CB8AC3E}">
        <p14:creationId xmlns:p14="http://schemas.microsoft.com/office/powerpoint/2010/main" val="3421080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www.worldosteoporosisday.org/" TargetMode="External"/><Relationship Id="rId3" Type="http://schemas.openxmlformats.org/officeDocument/2006/relationships/image" Target="../media/image5.png"/><Relationship Id="rId7" Type="http://schemas.openxmlformats.org/officeDocument/2006/relationships/hyperlink" Target="http://www.iofbonehealth.org/"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irst Slide">
    <p:spTree>
      <p:nvGrpSpPr>
        <p:cNvPr id="1" name=""/>
        <p:cNvGrpSpPr/>
        <p:nvPr/>
      </p:nvGrpSpPr>
      <p:grpSpPr>
        <a:xfrm>
          <a:off x="0" y="0"/>
          <a:ext cx="0" cy="0"/>
          <a:chOff x="0" y="0"/>
          <a:chExt cx="0" cy="0"/>
        </a:xfrm>
      </p:grpSpPr>
      <p:sp>
        <p:nvSpPr>
          <p:cNvPr id="4" name="Rectangle 3"/>
          <p:cNvSpPr/>
          <p:nvPr userDrawn="1"/>
        </p:nvSpPr>
        <p:spPr>
          <a:xfrm>
            <a:off x="8014447" y="6307791"/>
            <a:ext cx="1021977" cy="520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084" y="387758"/>
            <a:ext cx="1639145" cy="819573"/>
          </a:xfrm>
          <a:prstGeom prst="rect">
            <a:avLst/>
          </a:prstGeom>
        </p:spPr>
      </p:pic>
      <p:sp>
        <p:nvSpPr>
          <p:cNvPr id="2" name="Title 1"/>
          <p:cNvSpPr>
            <a:spLocks noGrp="1"/>
          </p:cNvSpPr>
          <p:nvPr>
            <p:ph type="ctrTitle" hasCustomPrompt="1"/>
          </p:nvPr>
        </p:nvSpPr>
        <p:spPr>
          <a:xfrm>
            <a:off x="415834" y="2069471"/>
            <a:ext cx="7149164" cy="911142"/>
          </a:xfrm>
        </p:spPr>
        <p:txBody>
          <a:bodyPr anchor="b">
            <a:noAutofit/>
          </a:bodyPr>
          <a:lstStyle>
            <a:lvl1pPr algn="l">
              <a:defRPr sz="5000" b="0" i="0">
                <a:solidFill>
                  <a:srgbClr val="003366"/>
                </a:solidFill>
                <a:latin typeface="Calibri" charset="0"/>
                <a:ea typeface="Calibri" charset="0"/>
                <a:cs typeface="Calibri" charset="0"/>
              </a:defRPr>
            </a:lvl1pPr>
          </a:lstStyle>
          <a:p>
            <a:r>
              <a:rPr lang="en-US" dirty="0"/>
              <a:t>TITLE HERE</a:t>
            </a:r>
          </a:p>
        </p:txBody>
      </p:sp>
      <p:sp>
        <p:nvSpPr>
          <p:cNvPr id="3" name="Subtitle 2"/>
          <p:cNvSpPr>
            <a:spLocks noGrp="1"/>
          </p:cNvSpPr>
          <p:nvPr>
            <p:ph type="subTitle" idx="1" hasCustomPrompt="1"/>
          </p:nvPr>
        </p:nvSpPr>
        <p:spPr>
          <a:xfrm>
            <a:off x="430272" y="2986064"/>
            <a:ext cx="7134726" cy="623453"/>
          </a:xfrm>
        </p:spPr>
        <p:txBody>
          <a:bodyPr>
            <a:noAutofit/>
          </a:bodyPr>
          <a:lstStyle>
            <a:lvl1pPr marL="0" indent="0" algn="l">
              <a:buNone/>
              <a:defRPr sz="4000" b="0" i="0" baseline="0">
                <a:solidFill>
                  <a:srgbClr val="4599D3"/>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 CASE SUBTITLE HERE</a:t>
            </a:r>
          </a:p>
        </p:txBody>
      </p:sp>
    </p:spTree>
    <p:extLst>
      <p:ext uri="{BB962C8B-B14F-4D97-AF65-F5344CB8AC3E}">
        <p14:creationId xmlns:p14="http://schemas.microsoft.com/office/powerpoint/2010/main" val="71199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text + 2 small pic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2" name="Date Placeholder 1"/>
          <p:cNvSpPr>
            <a:spLocks noGrp="1"/>
          </p:cNvSpPr>
          <p:nvPr>
            <p:ph type="dt" sz="half" idx="10"/>
          </p:nvPr>
        </p:nvSpPr>
        <p:spPr/>
        <p:txBody>
          <a:bodyPr/>
          <a:lstStyle/>
          <a:p>
            <a:fld id="{46C9CA60-A4AB-9842-B695-77A47FF922D8}"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CFF32-086D-4943-87CE-BD9725D5E698}" type="slidenum">
              <a:rPr lang="en-US" smtClean="0"/>
              <a:t>‹#›</a:t>
            </a:fld>
            <a:endParaRPr lang="en-US"/>
          </a:p>
        </p:txBody>
      </p:sp>
      <p:sp>
        <p:nvSpPr>
          <p:cNvPr id="9" name="Content Placeholder 19"/>
          <p:cNvSpPr>
            <a:spLocks noGrp="1"/>
          </p:cNvSpPr>
          <p:nvPr>
            <p:ph sz="quarter" idx="18"/>
          </p:nvPr>
        </p:nvSpPr>
        <p:spPr>
          <a:xfrm>
            <a:off x="426519" y="1371996"/>
            <a:ext cx="4239749" cy="4470280"/>
          </a:xfrm>
        </p:spPr>
        <p:txBody>
          <a:bodyPr>
            <a:noAutofit/>
          </a:bodyPr>
          <a:lstStyle>
            <a:lvl1pPr marL="285750" indent="-285750" algn="l">
              <a:buClr>
                <a:srgbClr val="4599D3"/>
              </a:buClr>
              <a:buFont typeface="Arial" charset="0"/>
              <a:buChar char="•"/>
              <a:defRPr sz="2400" b="0" i="0" baseline="0">
                <a:latin typeface="Calibri Light" charset="0"/>
                <a:ea typeface="Calibri Light" charset="0"/>
                <a:cs typeface="Calibri Light" charset="0"/>
              </a:defRPr>
            </a:lvl1pPr>
            <a:lvl2pPr>
              <a:defRPr sz="2200" b="0" i="0">
                <a:latin typeface="Calibri Light" charset="0"/>
                <a:ea typeface="Calibri Light" charset="0"/>
                <a:cs typeface="Calibri Light" charset="0"/>
              </a:defRPr>
            </a:lvl2pPr>
            <a:lvl3pPr>
              <a:defRPr sz="2200" b="0" i="0">
                <a:latin typeface="Calibri Light" charset="0"/>
                <a:ea typeface="Calibri Light" charset="0"/>
                <a:cs typeface="Calibri Light" charset="0"/>
              </a:defRPr>
            </a:lvl3pPr>
            <a:lvl4pPr>
              <a:defRPr sz="2000" b="0" i="0">
                <a:latin typeface="Calibri Light" charset="0"/>
                <a:ea typeface="Calibri Light" charset="0"/>
                <a:cs typeface="Calibri Light" charset="0"/>
              </a:defRPr>
            </a:lvl4pPr>
            <a:lvl5pPr>
              <a:defRPr sz="1800" b="0" i="0">
                <a:latin typeface="Calibri Light" charset="0"/>
                <a:ea typeface="Calibri Light" charset="0"/>
                <a:cs typeface="Calibr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85750" marR="0" lvl="0" indent="-285750" algn="l" defTabSz="914400" rtl="0" eaLnBrk="1" fontAlgn="auto" latinLnBrk="0" hangingPunct="1">
              <a:lnSpc>
                <a:spcPct val="90000"/>
              </a:lnSpc>
              <a:spcBef>
                <a:spcPts val="1000"/>
              </a:spcBef>
              <a:spcAft>
                <a:spcPts val="0"/>
              </a:spcAft>
              <a:buClr>
                <a:srgbClr val="4599D3"/>
              </a:buClr>
              <a:buSzTx/>
              <a:buFont typeface="Arial" charset="0"/>
              <a:buNone/>
              <a:tabLst/>
              <a:defRPr/>
            </a:pPr>
            <a:endParaRPr lang="en-US" dirty="0"/>
          </a:p>
        </p:txBody>
      </p:sp>
      <p:sp>
        <p:nvSpPr>
          <p:cNvPr id="13" name="Picture Placeholder 11"/>
          <p:cNvSpPr>
            <a:spLocks noGrp="1"/>
          </p:cNvSpPr>
          <p:nvPr>
            <p:ph type="pic" sz="quarter" idx="23"/>
          </p:nvPr>
        </p:nvSpPr>
        <p:spPr>
          <a:xfrm>
            <a:off x="5262572" y="3784351"/>
            <a:ext cx="3285124" cy="2114610"/>
          </a:xfrm>
        </p:spPr>
        <p:txBody>
          <a:bodyPr/>
          <a:lstStyle/>
          <a:p>
            <a:endParaRPr lang="en-US" dirty="0"/>
          </a:p>
        </p:txBody>
      </p:sp>
      <p:sp>
        <p:nvSpPr>
          <p:cNvPr id="11" name="Content Placeholder 19"/>
          <p:cNvSpPr>
            <a:spLocks noGrp="1"/>
          </p:cNvSpPr>
          <p:nvPr>
            <p:ph sz="quarter" idx="17" hasCustomPrompt="1"/>
          </p:nvPr>
        </p:nvSpPr>
        <p:spPr>
          <a:xfrm>
            <a:off x="5603917" y="5935450"/>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12" name="Content Placeholder 19"/>
          <p:cNvSpPr>
            <a:spLocks noGrp="1"/>
          </p:cNvSpPr>
          <p:nvPr>
            <p:ph sz="quarter" idx="24" hasCustomPrompt="1"/>
          </p:nvPr>
        </p:nvSpPr>
        <p:spPr>
          <a:xfrm>
            <a:off x="5603916" y="3206451"/>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7"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
        <p:nvSpPr>
          <p:cNvPr id="19" name="Picture Placeholder 11"/>
          <p:cNvSpPr>
            <a:spLocks noGrp="1"/>
          </p:cNvSpPr>
          <p:nvPr>
            <p:ph type="pic" sz="quarter" idx="25"/>
          </p:nvPr>
        </p:nvSpPr>
        <p:spPr>
          <a:xfrm>
            <a:off x="5262569" y="1047612"/>
            <a:ext cx="3285124" cy="2114610"/>
          </a:xfrm>
        </p:spPr>
        <p:txBody>
          <a:bodyPr/>
          <a:lstStyle/>
          <a:p>
            <a:endParaRPr lang="en-US" dirty="0"/>
          </a:p>
        </p:txBody>
      </p:sp>
    </p:spTree>
    <p:extLst>
      <p:ext uri="{BB962C8B-B14F-4D97-AF65-F5344CB8AC3E}">
        <p14:creationId xmlns:p14="http://schemas.microsoft.com/office/powerpoint/2010/main" val="180907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text + 3 small pic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4" name="Date Placeholder 3"/>
          <p:cNvSpPr>
            <a:spLocks noGrp="1"/>
          </p:cNvSpPr>
          <p:nvPr>
            <p:ph type="dt" sz="half" idx="10"/>
          </p:nvPr>
        </p:nvSpPr>
        <p:spPr/>
        <p:txBody>
          <a:bodyPr/>
          <a:lstStyle/>
          <a:p>
            <a:fld id="{46C9CA60-A4AB-9842-B695-77A47FF922D8}"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CFF32-086D-4943-87CE-BD9725D5E698}" type="slidenum">
              <a:rPr lang="en-US" smtClean="0"/>
              <a:t>‹#›</a:t>
            </a:fld>
            <a:endParaRPr lang="en-US"/>
          </a:p>
        </p:txBody>
      </p:sp>
      <p:sp>
        <p:nvSpPr>
          <p:cNvPr id="8" name="Content Placeholder 2"/>
          <p:cNvSpPr>
            <a:spLocks noGrp="1"/>
          </p:cNvSpPr>
          <p:nvPr>
            <p:ph idx="13"/>
          </p:nvPr>
        </p:nvSpPr>
        <p:spPr>
          <a:xfrm>
            <a:off x="426518" y="1113578"/>
            <a:ext cx="8293969" cy="2565149"/>
          </a:xfrm>
        </p:spPr>
        <p:txBody>
          <a:bodyPr/>
          <a:lstStyle>
            <a:lvl1pPr>
              <a:buClr>
                <a:srgbClr val="4599D3"/>
              </a:buClr>
              <a:defRPr sz="2600" b="0" i="0">
                <a:latin typeface="Calibri Light" charset="0"/>
                <a:ea typeface="Calibri Light" charset="0"/>
                <a:cs typeface="Calibri Light" charset="0"/>
              </a:defRPr>
            </a:lvl1pPr>
            <a:lvl2pPr>
              <a:buClr>
                <a:srgbClr val="4599D3"/>
              </a:buClr>
              <a:defRPr sz="2400" b="0" i="0">
                <a:latin typeface="Calibri Light" charset="0"/>
                <a:ea typeface="Calibri Light" charset="0"/>
                <a:cs typeface="Calibri Light" charset="0"/>
              </a:defRPr>
            </a:lvl2pPr>
            <a:lvl3pPr>
              <a:buClr>
                <a:srgbClr val="4599D3"/>
              </a:buClr>
              <a:defRPr sz="2200" b="0" i="0">
                <a:latin typeface="Calibri Light" charset="0"/>
                <a:ea typeface="Calibri Light" charset="0"/>
                <a:cs typeface="Calibri Light" charset="0"/>
              </a:defRPr>
            </a:lvl3pPr>
            <a:lvl4pPr>
              <a:buClr>
                <a:srgbClr val="4599D3"/>
              </a:buClr>
              <a:defRPr sz="2000" b="0" i="0">
                <a:latin typeface="Calibri Light" charset="0"/>
                <a:ea typeface="Calibri Light" charset="0"/>
                <a:cs typeface="Calibri Light" charset="0"/>
              </a:defRPr>
            </a:lvl4pPr>
            <a:lvl5pPr>
              <a:buClr>
                <a:srgbClr val="4599D3"/>
              </a:buClr>
              <a:defRPr b="0" i="0">
                <a:latin typeface="Calibri Light" charset="0"/>
                <a:ea typeface="Calibri Light" charset="0"/>
                <a:cs typeface="Calibr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27038" y="3931418"/>
            <a:ext cx="2527918" cy="1840461"/>
          </a:xfrm>
        </p:spPr>
        <p:txBody>
          <a:bodyPr/>
          <a:lstStyle/>
          <a:p>
            <a:endParaRPr lang="en-US"/>
          </a:p>
        </p:txBody>
      </p:sp>
      <p:sp>
        <p:nvSpPr>
          <p:cNvPr id="17" name="Picture Placeholder 11"/>
          <p:cNvSpPr>
            <a:spLocks noGrp="1"/>
          </p:cNvSpPr>
          <p:nvPr>
            <p:ph type="pic" sz="quarter" idx="15"/>
          </p:nvPr>
        </p:nvSpPr>
        <p:spPr>
          <a:xfrm>
            <a:off x="6182425" y="3931417"/>
            <a:ext cx="2527918" cy="1840461"/>
          </a:xfrm>
        </p:spPr>
        <p:txBody>
          <a:bodyPr/>
          <a:lstStyle/>
          <a:p>
            <a:endParaRPr lang="en-US"/>
          </a:p>
        </p:txBody>
      </p:sp>
      <p:sp>
        <p:nvSpPr>
          <p:cNvPr id="18" name="Picture Placeholder 11"/>
          <p:cNvSpPr>
            <a:spLocks noGrp="1"/>
          </p:cNvSpPr>
          <p:nvPr>
            <p:ph type="pic" sz="quarter" idx="16"/>
          </p:nvPr>
        </p:nvSpPr>
        <p:spPr>
          <a:xfrm>
            <a:off x="3304731" y="3931417"/>
            <a:ext cx="2527918" cy="1840461"/>
          </a:xfrm>
        </p:spPr>
        <p:txBody>
          <a:bodyPr/>
          <a:lstStyle/>
          <a:p>
            <a:endParaRPr lang="en-US"/>
          </a:p>
        </p:txBody>
      </p:sp>
      <p:sp>
        <p:nvSpPr>
          <p:cNvPr id="20" name="Content Placeholder 19"/>
          <p:cNvSpPr>
            <a:spLocks noGrp="1"/>
          </p:cNvSpPr>
          <p:nvPr>
            <p:ph sz="quarter" idx="17" hasCustomPrompt="1"/>
          </p:nvPr>
        </p:nvSpPr>
        <p:spPr>
          <a:xfrm>
            <a:off x="426519" y="5814936"/>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21" name="Content Placeholder 19"/>
          <p:cNvSpPr>
            <a:spLocks noGrp="1"/>
          </p:cNvSpPr>
          <p:nvPr>
            <p:ph sz="quarter" idx="18" hasCustomPrompt="1"/>
          </p:nvPr>
        </p:nvSpPr>
        <p:spPr>
          <a:xfrm>
            <a:off x="3304129" y="5814935"/>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22" name="Content Placeholder 19"/>
          <p:cNvSpPr>
            <a:spLocks noGrp="1"/>
          </p:cNvSpPr>
          <p:nvPr>
            <p:ph sz="quarter" idx="19" hasCustomPrompt="1"/>
          </p:nvPr>
        </p:nvSpPr>
        <p:spPr>
          <a:xfrm>
            <a:off x="6181739" y="5814737"/>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23"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840759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3" name="Rectangle 2"/>
          <p:cNvSpPr/>
          <p:nvPr userDrawn="1"/>
        </p:nvSpPr>
        <p:spPr>
          <a:xfrm>
            <a:off x="7990114" y="6343352"/>
            <a:ext cx="1050191" cy="43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88"/>
            <a:ext cx="9144000" cy="6855857"/>
          </a:xfrm>
          <a:prstGeom prst="rect">
            <a:avLst/>
          </a:prstGeom>
        </p:spPr>
      </p:pic>
      <p:sp>
        <p:nvSpPr>
          <p:cNvPr id="8" name="TextBox 7"/>
          <p:cNvSpPr txBox="1"/>
          <p:nvPr userDrawn="1"/>
        </p:nvSpPr>
        <p:spPr>
          <a:xfrm>
            <a:off x="440267" y="2720204"/>
            <a:ext cx="8263466" cy="769441"/>
          </a:xfrm>
          <a:prstGeom prst="rect">
            <a:avLst/>
          </a:prstGeom>
          <a:noFill/>
        </p:spPr>
        <p:txBody>
          <a:bodyPr wrap="square" rtlCol="0">
            <a:spAutoFit/>
          </a:bodyPr>
          <a:lstStyle/>
          <a:p>
            <a:pPr algn="ctr">
              <a:lnSpc>
                <a:spcPct val="100000"/>
              </a:lnSpc>
            </a:pPr>
            <a:r>
              <a:rPr lang="en-US" sz="2200" b="0" i="0" dirty="0">
                <a:solidFill>
                  <a:srgbClr val="003366"/>
                </a:solidFill>
                <a:latin typeface="Calibri" charset="0"/>
                <a:ea typeface="Calibri" charset="0"/>
                <a:cs typeface="Calibri" charset="0"/>
              </a:rPr>
              <a:t>Our vision is a world without fragility fractures,</a:t>
            </a:r>
          </a:p>
          <a:p>
            <a:pPr algn="ctr">
              <a:lnSpc>
                <a:spcPct val="100000"/>
              </a:lnSpc>
            </a:pPr>
            <a:r>
              <a:rPr lang="en-US" sz="2200" b="0" i="0" dirty="0">
                <a:solidFill>
                  <a:srgbClr val="003366"/>
                </a:solidFill>
                <a:latin typeface="Calibri" charset="0"/>
                <a:ea typeface="Calibri" charset="0"/>
                <a:cs typeface="Calibri" charset="0"/>
              </a:rPr>
              <a:t>in which healthy mobility is a reality for all.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659" y="4923965"/>
            <a:ext cx="278441" cy="278441"/>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621" y="4923965"/>
            <a:ext cx="278441" cy="278441"/>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697" y="4923966"/>
            <a:ext cx="278441" cy="278441"/>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21583" y="4923964"/>
            <a:ext cx="278441" cy="278441"/>
          </a:xfrm>
          <a:prstGeom prst="rect">
            <a:avLst/>
          </a:prstGeom>
        </p:spPr>
      </p:pic>
      <p:sp>
        <p:nvSpPr>
          <p:cNvPr id="20" name="Rectangle 19"/>
          <p:cNvSpPr/>
          <p:nvPr userDrawn="1"/>
        </p:nvSpPr>
        <p:spPr>
          <a:xfrm>
            <a:off x="7588576" y="65988"/>
            <a:ext cx="1451729" cy="838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4048817" y="4357793"/>
            <a:ext cx="1046366" cy="506292"/>
          </a:xfrm>
          <a:prstGeom prst="rect">
            <a:avLst/>
          </a:prstGeom>
          <a:noFill/>
        </p:spPr>
        <p:txBody>
          <a:bodyPr wrap="square" rtlCol="0">
            <a:spAutoFit/>
          </a:bodyPr>
          <a:lstStyle/>
          <a:p>
            <a:pPr algn="ctr">
              <a:lnSpc>
                <a:spcPct val="150000"/>
              </a:lnSpc>
            </a:pPr>
            <a:r>
              <a:rPr lang="en-US" sz="2000" b="0" i="0" dirty="0">
                <a:solidFill>
                  <a:srgbClr val="003366"/>
                </a:solidFill>
                <a:latin typeface="Calibri Light" charset="0"/>
                <a:ea typeface="Calibri Light" charset="0"/>
                <a:cs typeface="Calibri Light" charset="0"/>
              </a:rPr>
              <a:t>Join us</a:t>
            </a:r>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011902" y="4923963"/>
            <a:ext cx="278442" cy="278442"/>
          </a:xfrm>
          <a:prstGeom prst="rect">
            <a:avLst/>
          </a:prstGeom>
        </p:spPr>
      </p:pic>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9778" y="1081310"/>
            <a:ext cx="2304443" cy="1152222"/>
          </a:xfrm>
          <a:prstGeom prst="rect">
            <a:avLst/>
          </a:prstGeom>
        </p:spPr>
      </p:pic>
    </p:spTree>
    <p:extLst>
      <p:ext uri="{BB962C8B-B14F-4D97-AF65-F5344CB8AC3E}">
        <p14:creationId xmlns:p14="http://schemas.microsoft.com/office/powerpoint/2010/main" val="114878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ks social media">
    <p:spTree>
      <p:nvGrpSpPr>
        <p:cNvPr id="1" name=""/>
        <p:cNvGrpSpPr/>
        <p:nvPr/>
      </p:nvGrpSpPr>
      <p:grpSpPr>
        <a:xfrm>
          <a:off x="0" y="0"/>
          <a:ext cx="0" cy="0"/>
          <a:chOff x="0" y="0"/>
          <a:chExt cx="0" cy="0"/>
        </a:xfrm>
      </p:grpSpPr>
      <p:sp>
        <p:nvSpPr>
          <p:cNvPr id="3" name="Rectangle 2"/>
          <p:cNvSpPr/>
          <p:nvPr userDrawn="1"/>
        </p:nvSpPr>
        <p:spPr>
          <a:xfrm>
            <a:off x="7990114" y="6343352"/>
            <a:ext cx="1050191" cy="43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
            <a:ext cx="9144000" cy="6855857"/>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85" y="4135834"/>
            <a:ext cx="246086" cy="246086"/>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484" y="4502499"/>
            <a:ext cx="246086" cy="246086"/>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486" y="3780899"/>
            <a:ext cx="246086" cy="246086"/>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1483" y="4862855"/>
            <a:ext cx="246086" cy="246086"/>
          </a:xfrm>
          <a:prstGeom prst="rect">
            <a:avLst/>
          </a:prstGeom>
        </p:spPr>
      </p:pic>
      <p:sp>
        <p:nvSpPr>
          <p:cNvPr id="17" name="TextBox 16"/>
          <p:cNvSpPr txBox="1"/>
          <p:nvPr userDrawn="1"/>
        </p:nvSpPr>
        <p:spPr>
          <a:xfrm>
            <a:off x="1063548" y="3269157"/>
            <a:ext cx="6704478" cy="2316275"/>
          </a:xfrm>
          <a:prstGeom prst="rect">
            <a:avLst/>
          </a:prstGeom>
          <a:noFill/>
        </p:spPr>
        <p:txBody>
          <a:bodyPr wrap="square" rtlCol="0">
            <a:spAutoFit/>
          </a:bodyPr>
          <a:lstStyle/>
          <a:p>
            <a:pPr algn="l">
              <a:lnSpc>
                <a:spcPct val="150000"/>
              </a:lnSpc>
            </a:pPr>
            <a:r>
              <a:rPr lang="en-US" sz="1600" b="0" i="0" u="none" dirty="0">
                <a:solidFill>
                  <a:srgbClr val="003366"/>
                </a:solidFill>
                <a:latin typeface="Calibri Light" panose="020F0302020204030204" pitchFamily="34" charset="0"/>
                <a:ea typeface="Calibri Light" charset="0"/>
                <a:cs typeface="Calibri Light" panose="020F0302020204030204" pitchFamily="34" charset="0"/>
                <a:hlinkClick r:id="rId7">
                  <a:extLst>
                    <a:ext uri="{A12FA001-AC4F-418D-AE19-62706E023703}">
                      <ahyp:hlinkClr xmlns:ahyp="http://schemas.microsoft.com/office/drawing/2018/hyperlinkcolor" val="tx"/>
                    </a:ext>
                  </a:extLst>
                </a:hlinkClick>
              </a:rPr>
              <a:t>www.</a:t>
            </a:r>
            <a:r>
              <a:rPr lang="en-US" sz="1600" b="0" i="0" u="none" dirty="0">
                <a:solidFill>
                  <a:srgbClr val="003366"/>
                </a:solidFill>
                <a:latin typeface="Calibri Light" panose="020F0302020204030204" pitchFamily="34" charset="0"/>
                <a:ea typeface="Calibri" charset="0"/>
                <a:cs typeface="Calibri Light" panose="020F0302020204030204" pitchFamily="34" charset="0"/>
                <a:hlinkClick r:id="rId7">
                  <a:extLst>
                    <a:ext uri="{A12FA001-AC4F-418D-AE19-62706E023703}">
                      <ahyp:hlinkClr xmlns:ahyp="http://schemas.microsoft.com/office/drawing/2018/hyperlinkcolor" val="tx"/>
                    </a:ext>
                  </a:extLst>
                </a:hlinkClick>
              </a:rPr>
              <a:t>iofbonehealth</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hlinkClick r:id="rId7">
                  <a:extLst>
                    <a:ext uri="{A12FA001-AC4F-418D-AE19-62706E023703}">
                      <ahyp:hlinkClr xmlns:ahyp="http://schemas.microsoft.com/office/drawing/2018/hyperlinkcolor" val="tx"/>
                    </a:ext>
                  </a:extLst>
                </a:hlinkClick>
              </a:rPr>
              <a:t>.org</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   |   </a:t>
            </a:r>
            <a:r>
              <a:rPr lang="pt-PT" sz="1600" u="none" dirty="0">
                <a:solidFill>
                  <a:srgbClr val="003366"/>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www.worldosteoporosisday.org</a:t>
            </a:r>
            <a:endParaRPr lang="en-US" sz="1600" b="0" i="0" u="none" dirty="0">
              <a:solidFill>
                <a:srgbClr val="003366"/>
              </a:solidFill>
              <a:latin typeface="Calibri Light" panose="020F0302020204030204" pitchFamily="34" charset="0"/>
              <a:ea typeface="Calibri Light" charset="0"/>
              <a:cs typeface="Calibri Light" panose="020F0302020204030204" pitchFamily="34" charset="0"/>
            </a:endParaRPr>
          </a:p>
          <a:p>
            <a:pPr algn="l">
              <a:lnSpc>
                <a:spcPct val="150000"/>
              </a:lnSpc>
            </a:pPr>
            <a:r>
              <a:rPr lang="en-US" sz="1600" b="0" i="0" u="none" dirty="0" err="1">
                <a:solidFill>
                  <a:srgbClr val="003366"/>
                </a:solidFill>
                <a:latin typeface="Calibri Light" panose="020F0302020204030204" pitchFamily="34" charset="0"/>
                <a:ea typeface="Calibri" charset="0"/>
                <a:cs typeface="Calibri Light" panose="020F0302020204030204" pitchFamily="34" charset="0"/>
              </a:rPr>
              <a:t>facebook.</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com</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iofbonehealth</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p>
          <a:p>
            <a:pPr algn="l">
              <a:lnSpc>
                <a:spcPct val="150000"/>
              </a:lnSpc>
            </a:pPr>
            <a:r>
              <a:rPr lang="en-US" sz="1600" b="0" i="0" u="none" dirty="0" err="1">
                <a:solidFill>
                  <a:srgbClr val="003366"/>
                </a:solidFill>
                <a:latin typeface="Calibri Light" panose="020F0302020204030204" pitchFamily="34" charset="0"/>
                <a:ea typeface="Calibri" charset="0"/>
                <a:cs typeface="Calibri Light" panose="020F0302020204030204" pitchFamily="34" charset="0"/>
              </a:rPr>
              <a:t>instagram.</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com</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worldosteoporosisday</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p>
          <a:p>
            <a:pPr algn="l">
              <a:lnSpc>
                <a:spcPct val="150000"/>
              </a:lnSpc>
            </a:pPr>
            <a:r>
              <a:rPr lang="en-US" sz="1600" b="0" i="0" u="none" dirty="0" err="1">
                <a:solidFill>
                  <a:srgbClr val="003366"/>
                </a:solidFill>
                <a:latin typeface="Calibri Light" panose="020F0302020204030204" pitchFamily="34" charset="0"/>
                <a:ea typeface="Calibri" charset="0"/>
                <a:cs typeface="Calibri Light" panose="020F0302020204030204" pitchFamily="34" charset="0"/>
              </a:rPr>
              <a:t>twitter.</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com</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iofbonehealth</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p>
          <a:p>
            <a:pPr algn="l">
              <a:lnSpc>
                <a:spcPct val="150000"/>
              </a:lnSpc>
            </a:pPr>
            <a:r>
              <a:rPr lang="en-US" sz="1600" b="0" i="0" u="none" dirty="0" err="1">
                <a:solidFill>
                  <a:srgbClr val="003366"/>
                </a:solidFill>
                <a:latin typeface="Calibri Light" panose="020F0302020204030204" pitchFamily="34" charset="0"/>
                <a:ea typeface="Calibri" charset="0"/>
                <a:cs typeface="Calibri Light" panose="020F0302020204030204" pitchFamily="34" charset="0"/>
              </a:rPr>
              <a:t>youtube.</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com</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r>
              <a:rPr lang="en-US" sz="1600" b="0" i="0" u="none" dirty="0" err="1">
                <a:solidFill>
                  <a:srgbClr val="003366"/>
                </a:solidFill>
                <a:latin typeface="Calibri Light" panose="020F0302020204030204" pitchFamily="34" charset="0"/>
                <a:ea typeface="Calibri Light" charset="0"/>
                <a:cs typeface="Calibri Light" panose="020F0302020204030204" pitchFamily="34" charset="0"/>
              </a:rPr>
              <a:t>iofbonehealth</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a:t>
            </a:r>
          </a:p>
          <a:p>
            <a:pPr algn="l">
              <a:lnSpc>
                <a:spcPct val="150000"/>
              </a:lnSpc>
            </a:pPr>
            <a:r>
              <a:rPr lang="en-US" sz="1600" b="0" i="0" u="none" dirty="0">
                <a:solidFill>
                  <a:srgbClr val="003366"/>
                </a:solidFill>
                <a:latin typeface="Calibri Light" panose="020F0302020204030204" pitchFamily="34" charset="0"/>
                <a:ea typeface="Calibri" charset="0"/>
                <a:cs typeface="Calibri Light" panose="020F0302020204030204" pitchFamily="34" charset="0"/>
              </a:rPr>
              <a:t>linkedin.</a:t>
            </a:r>
            <a:r>
              <a:rPr lang="en-US" sz="1600" b="0" i="0" u="none" dirty="0">
                <a:solidFill>
                  <a:srgbClr val="003366"/>
                </a:solidFill>
                <a:latin typeface="Calibri Light" panose="020F0302020204030204" pitchFamily="34" charset="0"/>
                <a:ea typeface="Calibri Light" charset="0"/>
                <a:cs typeface="Calibri Light" panose="020F0302020204030204" pitchFamily="34" charset="0"/>
              </a:rPr>
              <a:t>com/company/international-osteoporosis-foundation/</a:t>
            </a:r>
            <a:endParaRPr lang="en-US" sz="1800" b="0" i="0" u="none" dirty="0">
              <a:solidFill>
                <a:srgbClr val="003366"/>
              </a:solidFill>
              <a:latin typeface="Calibri Light" panose="020F0302020204030204" pitchFamily="34" charset="0"/>
              <a:ea typeface="Calibri Light" charset="0"/>
              <a:cs typeface="Calibri Light" panose="020F0302020204030204" pitchFamily="34" charset="0"/>
            </a:endParaRPr>
          </a:p>
        </p:txBody>
      </p:sp>
      <p:sp>
        <p:nvSpPr>
          <p:cNvPr id="20" name="Rectangle 19"/>
          <p:cNvSpPr/>
          <p:nvPr userDrawn="1"/>
        </p:nvSpPr>
        <p:spPr>
          <a:xfrm>
            <a:off x="7588576" y="65988"/>
            <a:ext cx="1451729" cy="838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1481" y="5223211"/>
            <a:ext cx="246087" cy="246087"/>
          </a:xfrm>
          <a:prstGeom prst="rect">
            <a:avLst/>
          </a:prstGeom>
        </p:spPr>
      </p:pic>
      <p:pic>
        <p:nvPicPr>
          <p:cNvPr id="5" name="Picture 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06561" y="3416193"/>
            <a:ext cx="250436" cy="250436"/>
          </a:xfrm>
          <a:prstGeom prst="rect">
            <a:avLst/>
          </a:prstGeom>
        </p:spPr>
      </p:pic>
      <p:sp>
        <p:nvSpPr>
          <p:cNvPr id="16" name="TextBox 15">
            <a:extLst>
              <a:ext uri="{FF2B5EF4-FFF2-40B4-BE49-F238E27FC236}">
                <a16:creationId xmlns:a16="http://schemas.microsoft.com/office/drawing/2014/main" id="{A1F0BED0-CCCD-4737-A043-CED0136EF272}"/>
              </a:ext>
            </a:extLst>
          </p:cNvPr>
          <p:cNvSpPr txBox="1"/>
          <p:nvPr userDrawn="1"/>
        </p:nvSpPr>
        <p:spPr>
          <a:xfrm>
            <a:off x="1" y="1974409"/>
            <a:ext cx="9144000" cy="707886"/>
          </a:xfrm>
          <a:prstGeom prst="rect">
            <a:avLst/>
          </a:prstGeom>
          <a:noFill/>
        </p:spPr>
        <p:txBody>
          <a:bodyPr wrap="square" rtlCol="0">
            <a:spAutoFit/>
          </a:bodyPr>
          <a:lstStyle/>
          <a:p>
            <a:pPr algn="ctr">
              <a:lnSpc>
                <a:spcPct val="100000"/>
              </a:lnSpc>
            </a:pPr>
            <a:r>
              <a:rPr lang="en-US" sz="2000" b="0" i="0" dirty="0">
                <a:solidFill>
                  <a:srgbClr val="003366"/>
                </a:solidFill>
                <a:latin typeface="Calibri" charset="0"/>
                <a:ea typeface="Calibri" charset="0"/>
                <a:cs typeface="Calibri" charset="0"/>
              </a:rPr>
              <a:t>Our vision is a world without fragility fractures,</a:t>
            </a:r>
          </a:p>
          <a:p>
            <a:pPr algn="ctr">
              <a:lnSpc>
                <a:spcPct val="100000"/>
              </a:lnSpc>
            </a:pPr>
            <a:r>
              <a:rPr lang="en-US" sz="2000" b="0" i="0" dirty="0">
                <a:solidFill>
                  <a:srgbClr val="003366"/>
                </a:solidFill>
                <a:latin typeface="Calibri" charset="0"/>
                <a:ea typeface="Calibri" charset="0"/>
                <a:cs typeface="Calibri" charset="0"/>
              </a:rPr>
              <a:t>in which healthy mobility is a reality for all.</a:t>
            </a:r>
          </a:p>
        </p:txBody>
      </p:sp>
      <p:pic>
        <p:nvPicPr>
          <p:cNvPr id="19" name="Picture 18">
            <a:extLst>
              <a:ext uri="{FF2B5EF4-FFF2-40B4-BE49-F238E27FC236}">
                <a16:creationId xmlns:a16="http://schemas.microsoft.com/office/drawing/2014/main" id="{7C08DB7A-7D76-4544-83CF-46F788E369C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681255" y="596626"/>
            <a:ext cx="1781490" cy="890745"/>
          </a:xfrm>
          <a:prstGeom prst="rect">
            <a:avLst/>
          </a:prstGeom>
        </p:spPr>
      </p:pic>
    </p:spTree>
    <p:extLst>
      <p:ext uri="{BB962C8B-B14F-4D97-AF65-F5344CB8AC3E}">
        <p14:creationId xmlns:p14="http://schemas.microsoft.com/office/powerpoint/2010/main" val="38883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4" name="Date Placeholder 3"/>
          <p:cNvSpPr>
            <a:spLocks noGrp="1"/>
          </p:cNvSpPr>
          <p:nvPr>
            <p:ph type="dt" sz="half" idx="10"/>
          </p:nvPr>
        </p:nvSpPr>
        <p:spPr/>
        <p:txBody>
          <a:bodyPr/>
          <a:lstStyle/>
          <a:p>
            <a:fld id="{46C9CA60-A4AB-9842-B695-77A47FF922D8}" type="datetimeFigureOut">
              <a:rPr lang="en-US" smtClean="0"/>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CFF32-086D-4943-87CE-BD9725D5E698}" type="slidenum">
              <a:rPr lang="en-US" smtClean="0"/>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1"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57569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4" name="Date Placeholder 3"/>
          <p:cNvSpPr>
            <a:spLocks noGrp="1"/>
          </p:cNvSpPr>
          <p:nvPr>
            <p:ph type="dt" sz="half" idx="10"/>
          </p:nvPr>
        </p:nvSpPr>
        <p:spPr/>
        <p:txBody>
          <a:bodyPr/>
          <a:lstStyle/>
          <a:p>
            <a:fld id="{46C9CA60-A4AB-9842-B695-77A47FF922D8}" type="datetimeFigureOut">
              <a:rPr lang="en-US" smtClean="0"/>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CFF32-086D-4943-87CE-BD9725D5E698}" type="slidenum">
              <a:rPr lang="en-US" smtClean="0"/>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Tree>
    <p:extLst>
      <p:ext uri="{BB962C8B-B14F-4D97-AF65-F5344CB8AC3E}">
        <p14:creationId xmlns:p14="http://schemas.microsoft.com/office/powerpoint/2010/main" val="84782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CFF32-086D-4943-87CE-BD9725D5E698}" type="slidenum">
              <a:rPr lang="en-US" smtClean="0"/>
              <a:t>‹#›</a:t>
            </a:fld>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8"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120031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3" name="Content Placeholder 2"/>
          <p:cNvSpPr>
            <a:spLocks noGrp="1"/>
          </p:cNvSpPr>
          <p:nvPr>
            <p:ph idx="1"/>
          </p:nvPr>
        </p:nvSpPr>
        <p:spPr>
          <a:xfrm>
            <a:off x="426519" y="1200203"/>
            <a:ext cx="8284343" cy="4838267"/>
          </a:xfrm>
        </p:spPr>
        <p:txBody>
          <a:bodyPr/>
          <a:lstStyle>
            <a:lvl1pPr>
              <a:buClr>
                <a:srgbClr val="4599D3"/>
              </a:buClr>
              <a:defRPr sz="2600" b="0" i="0">
                <a:latin typeface="Calibri Light" charset="0"/>
                <a:ea typeface="Calibri Light" charset="0"/>
                <a:cs typeface="Calibri Light" charset="0"/>
              </a:defRPr>
            </a:lvl1pPr>
            <a:lvl2pPr>
              <a:buClr>
                <a:srgbClr val="4599D3"/>
              </a:buClr>
              <a:defRPr sz="2400" b="0" i="0">
                <a:latin typeface="Calibri Light" charset="0"/>
                <a:ea typeface="Calibri Light" charset="0"/>
                <a:cs typeface="Calibri Light" charset="0"/>
              </a:defRPr>
            </a:lvl2pPr>
            <a:lvl3pPr>
              <a:buClr>
                <a:srgbClr val="4599D3"/>
              </a:buClr>
              <a:defRPr sz="2200" b="0" i="0">
                <a:latin typeface="Calibri Light" charset="0"/>
                <a:ea typeface="Calibri Light" charset="0"/>
                <a:cs typeface="Calibri Light" charset="0"/>
              </a:defRPr>
            </a:lvl3pPr>
            <a:lvl4pPr>
              <a:buClr>
                <a:srgbClr val="4599D3"/>
              </a:buClr>
              <a:defRPr sz="2000" b="0" i="0">
                <a:latin typeface="Calibri Light" charset="0"/>
                <a:ea typeface="Calibri Light" charset="0"/>
                <a:cs typeface="Calibri Light" charset="0"/>
              </a:defRPr>
            </a:lvl4pPr>
            <a:lvl5pPr>
              <a:buClr>
                <a:srgbClr val="4599D3"/>
              </a:buClr>
              <a:defRPr b="0" i="0">
                <a:latin typeface="Calibri Light" charset="0"/>
                <a:ea typeface="Calibri Light" charset="0"/>
                <a:cs typeface="Calibr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6C9CA60-A4AB-9842-B695-77A47FF922D8}"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CFF32-086D-4943-87CE-BD9725D5E698}" type="slidenum">
              <a:rPr lang="en-US" smtClean="0"/>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0"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67750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big pic + smal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7" name="Date Placeholder 6"/>
          <p:cNvSpPr>
            <a:spLocks noGrp="1"/>
          </p:cNvSpPr>
          <p:nvPr>
            <p:ph type="dt" sz="half" idx="10"/>
          </p:nvPr>
        </p:nvSpPr>
        <p:spPr/>
        <p:txBody>
          <a:bodyPr/>
          <a:lstStyle/>
          <a:p>
            <a:fld id="{46C9CA60-A4AB-9842-B695-77A47FF922D8}" type="datetimeFigureOut">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CFF32-086D-4943-87CE-BD9725D5E698}" type="slidenum">
              <a:rPr lang="en-US" smtClean="0"/>
              <a:t>‹#›</a:t>
            </a:fld>
            <a:endParaRPr lang="en-US"/>
          </a:p>
        </p:txBody>
      </p:sp>
      <p:sp>
        <p:nvSpPr>
          <p:cNvPr id="12" name="Picture Placeholder 11"/>
          <p:cNvSpPr>
            <a:spLocks noGrp="1"/>
          </p:cNvSpPr>
          <p:nvPr>
            <p:ph type="pic" sz="quarter" idx="14"/>
          </p:nvPr>
        </p:nvSpPr>
        <p:spPr>
          <a:xfrm>
            <a:off x="1126156" y="1181155"/>
            <a:ext cx="6885588" cy="3532472"/>
          </a:xfrm>
        </p:spPr>
        <p:txBody>
          <a:bodyPr/>
          <a:lstStyle/>
          <a:p>
            <a:endParaRPr lang="en-US" dirty="0"/>
          </a:p>
        </p:txBody>
      </p:sp>
      <p:sp>
        <p:nvSpPr>
          <p:cNvPr id="13" name="Content Placeholder 19"/>
          <p:cNvSpPr>
            <a:spLocks noGrp="1"/>
          </p:cNvSpPr>
          <p:nvPr>
            <p:ph sz="quarter" idx="17" hasCustomPrompt="1"/>
          </p:nvPr>
        </p:nvSpPr>
        <p:spPr>
          <a:xfrm>
            <a:off x="3304690" y="4747185"/>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20" name="Content Placeholder 19"/>
          <p:cNvSpPr>
            <a:spLocks noGrp="1"/>
          </p:cNvSpPr>
          <p:nvPr>
            <p:ph sz="quarter" idx="18" hasCustomPrompt="1"/>
          </p:nvPr>
        </p:nvSpPr>
        <p:spPr>
          <a:xfrm>
            <a:off x="426519" y="5343995"/>
            <a:ext cx="8313220" cy="875832"/>
          </a:xfrm>
        </p:spPr>
        <p:txBody>
          <a:bodyPr>
            <a:noAutofit/>
          </a:bodyPr>
          <a:lstStyle>
            <a:lvl1pPr marL="285750" indent="-285750" algn="l">
              <a:buClr>
                <a:srgbClr val="4599D3"/>
              </a:buClr>
              <a:buFont typeface="Arial" charset="0"/>
              <a:buChar char="•"/>
              <a:defRPr sz="2200" b="0" i="0" baseline="0">
                <a:latin typeface="Calibri Light" charset="0"/>
                <a:ea typeface="Calibri Light" charset="0"/>
                <a:cs typeface="Calibri Light" charset="0"/>
              </a:defRPr>
            </a:lvl1pPr>
          </a:lstStyle>
          <a:p>
            <a:pPr lvl="0"/>
            <a:r>
              <a:rPr lang="en-US" dirty="0"/>
              <a:t>In case of text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5"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856940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ig pics + smal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3" name="Date Placeholder 2"/>
          <p:cNvSpPr>
            <a:spLocks noGrp="1"/>
          </p:cNvSpPr>
          <p:nvPr>
            <p:ph type="dt" sz="half" idx="10"/>
          </p:nvPr>
        </p:nvSpPr>
        <p:spPr/>
        <p:txBody>
          <a:bodyPr/>
          <a:lstStyle/>
          <a:p>
            <a:fld id="{46C9CA60-A4AB-9842-B695-77A47FF922D8}"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CFF32-086D-4943-87CE-BD9725D5E698}" type="slidenum">
              <a:rPr lang="en-US" smtClean="0"/>
              <a:t>‹#›</a:t>
            </a:fld>
            <a:endParaRPr lang="en-US"/>
          </a:p>
        </p:txBody>
      </p:sp>
      <p:sp>
        <p:nvSpPr>
          <p:cNvPr id="8" name="Picture Placeholder 11"/>
          <p:cNvSpPr>
            <a:spLocks noGrp="1"/>
          </p:cNvSpPr>
          <p:nvPr>
            <p:ph type="pic" sz="quarter" idx="14"/>
          </p:nvPr>
        </p:nvSpPr>
        <p:spPr>
          <a:xfrm>
            <a:off x="773025" y="1291218"/>
            <a:ext cx="3667225" cy="3532472"/>
          </a:xfrm>
        </p:spPr>
        <p:txBody>
          <a:bodyPr/>
          <a:lstStyle/>
          <a:p>
            <a:endParaRPr lang="en-US" dirty="0"/>
          </a:p>
        </p:txBody>
      </p:sp>
      <p:sp>
        <p:nvSpPr>
          <p:cNvPr id="9" name="Content Placeholder 19"/>
          <p:cNvSpPr>
            <a:spLocks noGrp="1"/>
          </p:cNvSpPr>
          <p:nvPr>
            <p:ph sz="quarter" idx="17" hasCustomPrompt="1"/>
          </p:nvPr>
        </p:nvSpPr>
        <p:spPr>
          <a:xfrm>
            <a:off x="1342377" y="4878301"/>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10" name="Content Placeholder 19"/>
          <p:cNvSpPr>
            <a:spLocks noGrp="1"/>
          </p:cNvSpPr>
          <p:nvPr>
            <p:ph sz="quarter" idx="18" hasCustomPrompt="1"/>
          </p:nvPr>
        </p:nvSpPr>
        <p:spPr>
          <a:xfrm>
            <a:off x="426519" y="5443729"/>
            <a:ext cx="8313220" cy="831083"/>
          </a:xfrm>
        </p:spPr>
        <p:txBody>
          <a:bodyPr>
            <a:noAutofit/>
          </a:bodyPr>
          <a:lstStyle>
            <a:lvl1pPr marL="285750" indent="-285750" algn="l">
              <a:buClr>
                <a:srgbClr val="4599D3"/>
              </a:buClr>
              <a:buFont typeface="Arial" charset="0"/>
              <a:buChar char="•"/>
              <a:defRPr sz="2200" b="0" i="0" baseline="0">
                <a:latin typeface="Calibri Light" charset="0"/>
                <a:ea typeface="Calibri Light" charset="0"/>
                <a:cs typeface="Calibri Light" charset="0"/>
              </a:defRPr>
            </a:lvl1pPr>
          </a:lstStyle>
          <a:p>
            <a:pPr lvl="0"/>
            <a:r>
              <a:rPr lang="en-US" dirty="0"/>
              <a:t>In case of text here</a:t>
            </a:r>
          </a:p>
        </p:txBody>
      </p:sp>
      <p:sp>
        <p:nvSpPr>
          <p:cNvPr id="11" name="Picture Placeholder 11"/>
          <p:cNvSpPr>
            <a:spLocks noGrp="1"/>
          </p:cNvSpPr>
          <p:nvPr>
            <p:ph type="pic" sz="quarter" idx="19"/>
          </p:nvPr>
        </p:nvSpPr>
        <p:spPr>
          <a:xfrm>
            <a:off x="4703750" y="1291218"/>
            <a:ext cx="3667225" cy="3532472"/>
          </a:xfrm>
        </p:spPr>
        <p:txBody>
          <a:bodyPr/>
          <a:lstStyle/>
          <a:p>
            <a:endParaRPr lang="en-US" dirty="0"/>
          </a:p>
        </p:txBody>
      </p:sp>
      <p:sp>
        <p:nvSpPr>
          <p:cNvPr id="12" name="Content Placeholder 19"/>
          <p:cNvSpPr>
            <a:spLocks noGrp="1"/>
          </p:cNvSpPr>
          <p:nvPr>
            <p:ph sz="quarter" idx="20" hasCustomPrompt="1"/>
          </p:nvPr>
        </p:nvSpPr>
        <p:spPr>
          <a:xfrm>
            <a:off x="5273102" y="4878300"/>
            <a:ext cx="2528520"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6"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158018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ig pics + small tex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2" name="Date Placeholder 1"/>
          <p:cNvSpPr>
            <a:spLocks noGrp="1"/>
          </p:cNvSpPr>
          <p:nvPr>
            <p:ph type="dt" sz="half" idx="10"/>
          </p:nvPr>
        </p:nvSpPr>
        <p:spPr/>
        <p:txBody>
          <a:bodyPr/>
          <a:lstStyle/>
          <a:p>
            <a:fld id="{46C9CA60-A4AB-9842-B695-77A47FF922D8}"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CFF32-086D-4943-87CE-BD9725D5E698}" type="slidenum">
              <a:rPr lang="en-US" smtClean="0"/>
              <a:t>‹#›</a:t>
            </a:fld>
            <a:endParaRPr lang="en-US"/>
          </a:p>
        </p:txBody>
      </p:sp>
      <p:sp>
        <p:nvSpPr>
          <p:cNvPr id="7" name="Picture Placeholder 11"/>
          <p:cNvSpPr>
            <a:spLocks noGrp="1"/>
          </p:cNvSpPr>
          <p:nvPr>
            <p:ph type="pic" sz="quarter" idx="14"/>
          </p:nvPr>
        </p:nvSpPr>
        <p:spPr>
          <a:xfrm>
            <a:off x="426519" y="1423075"/>
            <a:ext cx="2602431" cy="2396346"/>
          </a:xfrm>
        </p:spPr>
        <p:txBody>
          <a:bodyPr/>
          <a:lstStyle/>
          <a:p>
            <a:endParaRPr lang="en-US" dirty="0"/>
          </a:p>
        </p:txBody>
      </p:sp>
      <p:sp>
        <p:nvSpPr>
          <p:cNvPr id="8" name="Content Placeholder 19"/>
          <p:cNvSpPr>
            <a:spLocks noGrp="1"/>
          </p:cNvSpPr>
          <p:nvPr>
            <p:ph sz="quarter" idx="17" hasCustomPrompt="1"/>
          </p:nvPr>
        </p:nvSpPr>
        <p:spPr>
          <a:xfrm>
            <a:off x="426519" y="3900256"/>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9" name="Content Placeholder 19"/>
          <p:cNvSpPr>
            <a:spLocks noGrp="1"/>
          </p:cNvSpPr>
          <p:nvPr>
            <p:ph sz="quarter" idx="18" hasCustomPrompt="1"/>
          </p:nvPr>
        </p:nvSpPr>
        <p:spPr>
          <a:xfrm>
            <a:off x="426519" y="4535787"/>
            <a:ext cx="8313220" cy="1684040"/>
          </a:xfrm>
        </p:spPr>
        <p:txBody>
          <a:bodyPr>
            <a:noAutofit/>
          </a:bodyPr>
          <a:lstStyle>
            <a:lvl1pPr marL="285750" indent="-285750" algn="l">
              <a:buClr>
                <a:srgbClr val="4599D3"/>
              </a:buClr>
              <a:buFont typeface="Arial" charset="0"/>
              <a:buChar char="•"/>
              <a:defRPr sz="2200" b="0" i="0" baseline="0">
                <a:latin typeface="Calibri Light" charset="0"/>
                <a:ea typeface="Calibri Light" charset="0"/>
                <a:cs typeface="Calibri Light" charset="0"/>
              </a:defRPr>
            </a:lvl1pPr>
          </a:lstStyle>
          <a:p>
            <a:pPr lvl="0"/>
            <a:r>
              <a:rPr lang="en-US" dirty="0"/>
              <a:t>In case of text here</a:t>
            </a:r>
          </a:p>
        </p:txBody>
      </p:sp>
      <p:sp>
        <p:nvSpPr>
          <p:cNvPr id="14" name="Picture Placeholder 11"/>
          <p:cNvSpPr>
            <a:spLocks noGrp="1"/>
          </p:cNvSpPr>
          <p:nvPr>
            <p:ph type="pic" sz="quarter" idx="21"/>
          </p:nvPr>
        </p:nvSpPr>
        <p:spPr>
          <a:xfrm>
            <a:off x="3281913" y="1423075"/>
            <a:ext cx="2602431" cy="2396346"/>
          </a:xfrm>
        </p:spPr>
        <p:txBody>
          <a:bodyPr/>
          <a:lstStyle/>
          <a:p>
            <a:endParaRPr lang="en-US" dirty="0"/>
          </a:p>
        </p:txBody>
      </p:sp>
      <p:sp>
        <p:nvSpPr>
          <p:cNvPr id="15" name="Picture Placeholder 11"/>
          <p:cNvSpPr>
            <a:spLocks noGrp="1"/>
          </p:cNvSpPr>
          <p:nvPr>
            <p:ph type="pic" sz="quarter" idx="22"/>
          </p:nvPr>
        </p:nvSpPr>
        <p:spPr>
          <a:xfrm>
            <a:off x="6137307" y="1423075"/>
            <a:ext cx="2602431" cy="2396346"/>
          </a:xfrm>
        </p:spPr>
        <p:txBody>
          <a:bodyPr/>
          <a:lstStyle/>
          <a:p>
            <a:endParaRPr lang="en-US" dirty="0"/>
          </a:p>
        </p:txBody>
      </p:sp>
      <p:sp>
        <p:nvSpPr>
          <p:cNvPr id="16" name="Content Placeholder 19"/>
          <p:cNvSpPr>
            <a:spLocks noGrp="1"/>
          </p:cNvSpPr>
          <p:nvPr>
            <p:ph sz="quarter" idx="23" hasCustomPrompt="1"/>
          </p:nvPr>
        </p:nvSpPr>
        <p:spPr>
          <a:xfrm>
            <a:off x="3270784" y="3900256"/>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sp>
        <p:nvSpPr>
          <p:cNvPr id="17" name="Content Placeholder 19"/>
          <p:cNvSpPr>
            <a:spLocks noGrp="1"/>
          </p:cNvSpPr>
          <p:nvPr>
            <p:ph sz="quarter" idx="24" hasCustomPrompt="1"/>
          </p:nvPr>
        </p:nvSpPr>
        <p:spPr>
          <a:xfrm>
            <a:off x="6133696" y="3900256"/>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20"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23299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text + 1 small p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1"/>
            <a:ext cx="9144000" cy="6855857"/>
          </a:xfrm>
          <a:prstGeom prst="rect">
            <a:avLst/>
          </a:prstGeom>
        </p:spPr>
      </p:pic>
      <p:sp>
        <p:nvSpPr>
          <p:cNvPr id="2" name="Date Placeholder 1"/>
          <p:cNvSpPr>
            <a:spLocks noGrp="1"/>
          </p:cNvSpPr>
          <p:nvPr>
            <p:ph type="dt" sz="half" idx="10"/>
          </p:nvPr>
        </p:nvSpPr>
        <p:spPr/>
        <p:txBody>
          <a:bodyPr/>
          <a:lstStyle/>
          <a:p>
            <a:fld id="{46C9CA60-A4AB-9842-B695-77A47FF922D8}"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CFF32-086D-4943-87CE-BD9725D5E698}" type="slidenum">
              <a:rPr lang="en-US" smtClean="0"/>
              <a:t>‹#›</a:t>
            </a:fld>
            <a:endParaRPr lang="en-US"/>
          </a:p>
        </p:txBody>
      </p:sp>
      <p:sp>
        <p:nvSpPr>
          <p:cNvPr id="9" name="Content Placeholder 19"/>
          <p:cNvSpPr>
            <a:spLocks noGrp="1"/>
          </p:cNvSpPr>
          <p:nvPr>
            <p:ph sz="quarter" idx="18"/>
          </p:nvPr>
        </p:nvSpPr>
        <p:spPr>
          <a:xfrm>
            <a:off x="426519" y="1208207"/>
            <a:ext cx="4462352" cy="4902881"/>
          </a:xfrm>
        </p:spPr>
        <p:txBody>
          <a:bodyPr>
            <a:noAutofit/>
          </a:bodyPr>
          <a:lstStyle>
            <a:lvl1pPr marL="285750" indent="-285750" algn="l">
              <a:buClr>
                <a:srgbClr val="4599D3"/>
              </a:buClr>
              <a:buFont typeface="Arial" charset="0"/>
              <a:buChar char="•"/>
              <a:defRPr sz="2400" b="0" i="0" baseline="0">
                <a:latin typeface="Calibri Light" charset="0"/>
                <a:ea typeface="Calibri Light" charset="0"/>
                <a:cs typeface="Calibri Light" charset="0"/>
              </a:defRPr>
            </a:lvl1pPr>
            <a:lvl2pPr>
              <a:defRPr sz="2200" b="0" i="0">
                <a:latin typeface="Calibri Light" charset="0"/>
                <a:ea typeface="Calibri Light" charset="0"/>
                <a:cs typeface="Calibri Light" charset="0"/>
              </a:defRPr>
            </a:lvl2pPr>
            <a:lvl3pPr>
              <a:defRPr sz="2200" b="0" i="0">
                <a:latin typeface="Calibri Light" charset="0"/>
                <a:ea typeface="Calibri Light" charset="0"/>
                <a:cs typeface="Calibri Light" charset="0"/>
              </a:defRPr>
            </a:lvl3pPr>
            <a:lvl4pPr>
              <a:defRPr sz="2000" b="0" i="0">
                <a:latin typeface="Calibri Light" charset="0"/>
                <a:ea typeface="Calibri Light" charset="0"/>
                <a:cs typeface="Calibri Light" charset="0"/>
              </a:defRPr>
            </a:lvl4pPr>
            <a:lvl5pPr>
              <a:defRPr sz="1800" b="0" i="0">
                <a:latin typeface="Calibri Light" charset="0"/>
                <a:ea typeface="Calibri Light" charset="0"/>
                <a:cs typeface="Calibri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22"/>
          </p:nvPr>
        </p:nvSpPr>
        <p:spPr>
          <a:xfrm>
            <a:off x="5092787" y="1434544"/>
            <a:ext cx="3646951" cy="4226086"/>
          </a:xfrm>
        </p:spPr>
        <p:txBody>
          <a:bodyPr/>
          <a:lstStyle/>
          <a:p>
            <a:endParaRPr lang="en-US" dirty="0"/>
          </a:p>
        </p:txBody>
      </p:sp>
      <p:sp>
        <p:nvSpPr>
          <p:cNvPr id="10" name="Content Placeholder 19"/>
          <p:cNvSpPr>
            <a:spLocks noGrp="1"/>
          </p:cNvSpPr>
          <p:nvPr>
            <p:ph sz="quarter" idx="17" hasCustomPrompt="1"/>
          </p:nvPr>
        </p:nvSpPr>
        <p:spPr>
          <a:xfrm>
            <a:off x="5615046" y="5660629"/>
            <a:ext cx="2602431" cy="288925"/>
          </a:xfrm>
        </p:spPr>
        <p:txBody>
          <a:bodyPr>
            <a:noAutofit/>
          </a:bodyPr>
          <a:lstStyle>
            <a:lvl1pPr marL="0" indent="0" algn="ctr">
              <a:buNone/>
              <a:defRPr sz="2000" b="0" i="0" baseline="0">
                <a:latin typeface="Calibri" charset="0"/>
                <a:ea typeface="Calibri" charset="0"/>
                <a:cs typeface="Calibri" charset="0"/>
              </a:defRPr>
            </a:lvl1pPr>
          </a:lstStyle>
          <a:p>
            <a:pPr lvl="0"/>
            <a:r>
              <a:rPr lang="en-US" dirty="0"/>
              <a:t>IN CASE OF 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7481" y="6367109"/>
            <a:ext cx="835600" cy="417800"/>
          </a:xfrm>
          <a:prstGeom prst="rect">
            <a:avLst/>
          </a:prstGeom>
        </p:spPr>
      </p:pic>
      <p:sp>
        <p:nvSpPr>
          <p:cNvPr id="14" name="Title 1"/>
          <p:cNvSpPr>
            <a:spLocks noGrp="1"/>
          </p:cNvSpPr>
          <p:nvPr>
            <p:ph type="title" hasCustomPrompt="1"/>
          </p:nvPr>
        </p:nvSpPr>
        <p:spPr>
          <a:xfrm>
            <a:off x="354095" y="279289"/>
            <a:ext cx="7158188" cy="603034"/>
          </a:xfrm>
        </p:spPr>
        <p:txBody>
          <a:bodyPr>
            <a:noAutofit/>
          </a:bodyPr>
          <a:lstStyle>
            <a:lvl1pPr>
              <a:defRPr sz="4000" b="0" i="0" baseline="0">
                <a:solidFill>
                  <a:srgbClr val="003366"/>
                </a:solidFill>
                <a:latin typeface="Calibri" charset="0"/>
                <a:ea typeface="Calibri" charset="0"/>
                <a:cs typeface="Calibri" charset="0"/>
              </a:defRPr>
            </a:lvl1pPr>
          </a:lstStyle>
          <a:p>
            <a:r>
              <a:rPr lang="en-US" dirty="0"/>
              <a:t>TITLE HERE</a:t>
            </a:r>
          </a:p>
        </p:txBody>
      </p:sp>
    </p:spTree>
    <p:extLst>
      <p:ext uri="{BB962C8B-B14F-4D97-AF65-F5344CB8AC3E}">
        <p14:creationId xmlns:p14="http://schemas.microsoft.com/office/powerpoint/2010/main" val="92532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CFF32-086D-4943-87CE-BD9725D5E698}" type="slidenum">
              <a:rPr lang="en-US" smtClean="0"/>
              <a:t>‹#›</a:t>
            </a:fld>
            <a:endParaRPr lang="en-US"/>
          </a:p>
        </p:txBody>
      </p:sp>
    </p:spTree>
    <p:extLst>
      <p:ext uri="{BB962C8B-B14F-4D97-AF65-F5344CB8AC3E}">
        <p14:creationId xmlns:p14="http://schemas.microsoft.com/office/powerpoint/2010/main" val="2064345677"/>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3" r:id="rId3"/>
    <p:sldLayoutId id="2147483674" r:id="rId4"/>
    <p:sldLayoutId id="2147483662" r:id="rId5"/>
    <p:sldLayoutId id="2147483665" r:id="rId6"/>
    <p:sldLayoutId id="2147483666" r:id="rId7"/>
    <p:sldLayoutId id="2147483667" r:id="rId8"/>
    <p:sldLayoutId id="2147483669" r:id="rId9"/>
    <p:sldLayoutId id="2147483670" r:id="rId10"/>
    <p:sldLayoutId id="2147483663" r:id="rId11"/>
    <p:sldLayoutId id="2147483668"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www.capturethefracture.org/" TargetMode="Externa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apturethefracture.org/map-of-best-practice-page"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iofbonehealth.org/compendium-of-osteoporosi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834" y="2069471"/>
            <a:ext cx="8067304" cy="911142"/>
          </a:xfrm>
        </p:spPr>
        <p:txBody>
          <a:bodyPr/>
          <a:lstStyle/>
          <a:p>
            <a:r>
              <a:rPr lang="en-GB" sz="4000" dirty="0"/>
              <a:t>IOF COMPENDIUM OF OSTEOPOROSIS</a:t>
            </a:r>
          </a:p>
        </p:txBody>
      </p:sp>
      <p:sp>
        <p:nvSpPr>
          <p:cNvPr id="3" name="Subtitle 2"/>
          <p:cNvSpPr>
            <a:spLocks noGrp="1"/>
          </p:cNvSpPr>
          <p:nvPr>
            <p:ph type="subTitle" idx="1"/>
          </p:nvPr>
        </p:nvSpPr>
        <p:spPr/>
        <p:txBody>
          <a:bodyPr/>
          <a:lstStyle/>
          <a:p>
            <a:r>
              <a:rPr lang="en-GB" dirty="0">
                <a:solidFill>
                  <a:srgbClr val="0070C0"/>
                </a:solidFill>
              </a:rPr>
              <a:t>2</a:t>
            </a:r>
            <a:r>
              <a:rPr lang="en-GB" baseline="30000" dirty="0">
                <a:solidFill>
                  <a:srgbClr val="0070C0"/>
                </a:solidFill>
              </a:rPr>
              <a:t>nd </a:t>
            </a:r>
            <a:r>
              <a:rPr lang="en-GB" dirty="0">
                <a:solidFill>
                  <a:srgbClr val="0070C0"/>
                </a:solidFill>
              </a:rPr>
              <a:t>EDITION - 2019</a:t>
            </a:r>
          </a:p>
        </p:txBody>
      </p:sp>
      <p:sp>
        <p:nvSpPr>
          <p:cNvPr id="5" name="Subtitle 2">
            <a:extLst>
              <a:ext uri="{FF2B5EF4-FFF2-40B4-BE49-F238E27FC236}">
                <a16:creationId xmlns:a16="http://schemas.microsoft.com/office/drawing/2014/main" id="{8919478D-0C19-46F5-BCD5-DB2C1988BF05}"/>
              </a:ext>
            </a:extLst>
          </p:cNvPr>
          <p:cNvSpPr txBox="1">
            <a:spLocks/>
          </p:cNvSpPr>
          <p:nvPr/>
        </p:nvSpPr>
        <p:spPr>
          <a:xfrm>
            <a:off x="415834" y="4198114"/>
            <a:ext cx="7134726" cy="6234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0" i="0" kern="1200" baseline="0">
                <a:solidFill>
                  <a:srgbClr val="4599D3"/>
                </a:solidFill>
                <a:latin typeface="Calibri" charset="0"/>
                <a:ea typeface="Calibri" charset="0"/>
                <a:cs typeface="Calibri"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Light" panose="020F0302020204030204" pitchFamily="34" charset="0"/>
                <a:ea typeface="+mn-ea"/>
                <a:cs typeface="Calibri Light" panose="020F03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Light" panose="020F0302020204030204" pitchFamily="34" charset="0"/>
                <a:ea typeface="+mn-ea"/>
                <a:cs typeface="Calibri Light" panose="020F03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Light" panose="020F0302020204030204" pitchFamily="34" charset="0"/>
                <a:ea typeface="+mn-ea"/>
                <a:cs typeface="Calibri Light" panose="020F03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dirty="0"/>
              <a:t>A review of key messages</a:t>
            </a:r>
          </a:p>
        </p:txBody>
      </p:sp>
    </p:spTree>
    <p:extLst>
      <p:ext uri="{BB962C8B-B14F-4D97-AF65-F5344CB8AC3E}">
        <p14:creationId xmlns:p14="http://schemas.microsoft.com/office/powerpoint/2010/main" val="283557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EB4C35-044C-4420-A119-1506A284F27D}"/>
              </a:ext>
            </a:extLst>
          </p:cNvPr>
          <p:cNvSpPr>
            <a:spLocks noGrp="1"/>
          </p:cNvSpPr>
          <p:nvPr>
            <p:ph type="title"/>
          </p:nvPr>
        </p:nvSpPr>
        <p:spPr>
          <a:xfrm>
            <a:off x="354095" y="279289"/>
            <a:ext cx="10693248" cy="603034"/>
          </a:xfrm>
        </p:spPr>
        <p:txBody>
          <a:bodyPr/>
          <a:lstStyle/>
          <a:p>
            <a:r>
              <a:rPr lang="pt-PT" sz="2800" dirty="0"/>
              <a:t>EPIDEMIOLOGY &amp; BURDEN: ASIA-PACIFIC</a:t>
            </a:r>
          </a:p>
        </p:txBody>
      </p:sp>
      <p:sp>
        <p:nvSpPr>
          <p:cNvPr id="4" name="Content Placeholder 1">
            <a:extLst>
              <a:ext uri="{FF2B5EF4-FFF2-40B4-BE49-F238E27FC236}">
                <a16:creationId xmlns:a16="http://schemas.microsoft.com/office/drawing/2014/main" id="{6AC9D137-DB03-447A-AFD5-4067D67136BE}"/>
              </a:ext>
            </a:extLst>
          </p:cNvPr>
          <p:cNvSpPr txBox="1">
            <a:spLocks/>
          </p:cNvSpPr>
          <p:nvPr/>
        </p:nvSpPr>
        <p:spPr>
          <a:xfrm>
            <a:off x="426519" y="959361"/>
            <a:ext cx="4570994" cy="1910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US" sz="1700" b="1" dirty="0">
                <a:latin typeface="+mj-lt"/>
              </a:rPr>
              <a:t>China</a:t>
            </a:r>
            <a:r>
              <a:rPr lang="en-US" sz="1700" dirty="0">
                <a:latin typeface="+mj-lt"/>
              </a:rPr>
              <a:t>: </a:t>
            </a:r>
            <a:r>
              <a:rPr lang="en-US" sz="1700" dirty="0"/>
              <a:t>411,000 cases of hip fracture in 2015</a:t>
            </a:r>
          </a:p>
          <a:p>
            <a:pPr marL="557213" lvl="1" indent="-214313">
              <a:buClr>
                <a:srgbClr val="4599D3"/>
              </a:buClr>
              <a:buFont typeface="Courier New" panose="02070309020205020404" pitchFamily="49" charset="0"/>
              <a:buChar char="o"/>
            </a:pPr>
            <a:r>
              <a:rPr lang="en-US" sz="1500" dirty="0"/>
              <a:t>Approx. 1 million cases by 2050 </a:t>
            </a:r>
          </a:p>
          <a:p>
            <a:pPr marL="557213" lvl="1" indent="-214313">
              <a:buClr>
                <a:srgbClr val="4599D3"/>
              </a:buClr>
              <a:buFont typeface="Courier New" panose="02070309020205020404" pitchFamily="49" charset="0"/>
              <a:buChar char="o"/>
            </a:pPr>
            <a:r>
              <a:rPr lang="en-US" sz="1500" dirty="0"/>
              <a:t>Societal cost of US$11 billion in 2015 </a:t>
            </a:r>
          </a:p>
          <a:p>
            <a:pPr marL="557213" lvl="1" indent="-214313">
              <a:buClr>
                <a:srgbClr val="4599D3"/>
              </a:buClr>
              <a:buFont typeface="Courier New" panose="02070309020205020404" pitchFamily="49" charset="0"/>
              <a:buChar char="o"/>
            </a:pPr>
            <a:r>
              <a:rPr lang="en-US" sz="1500" dirty="0"/>
              <a:t>Approximate societal cost of US$25 billion in 2050  </a:t>
            </a:r>
          </a:p>
          <a:p>
            <a:pPr>
              <a:buClr>
                <a:srgbClr val="4599D3"/>
              </a:buClr>
            </a:pPr>
            <a:r>
              <a:rPr lang="en-US" sz="1700" b="1" dirty="0">
                <a:latin typeface="+mj-lt"/>
              </a:rPr>
              <a:t>Japan: </a:t>
            </a:r>
            <a:r>
              <a:rPr lang="en-US" sz="1700" dirty="0"/>
              <a:t>176,000 hip fracture cases in 2012</a:t>
            </a:r>
          </a:p>
          <a:p>
            <a:pPr marL="536575" lvl="1" indent="-179388">
              <a:buClr>
                <a:srgbClr val="4599D3"/>
              </a:buClr>
              <a:buFont typeface="Courier New" panose="02070309020205020404" pitchFamily="49" charset="0"/>
              <a:buChar char="o"/>
            </a:pPr>
            <a:r>
              <a:rPr lang="en-US" sz="1500" dirty="0"/>
              <a:t>Approximate societal cost of US$25 billion in 2050  </a:t>
            </a:r>
          </a:p>
        </p:txBody>
      </p:sp>
      <p:sp>
        <p:nvSpPr>
          <p:cNvPr id="9" name="Rectangle 8">
            <a:extLst>
              <a:ext uri="{FF2B5EF4-FFF2-40B4-BE49-F238E27FC236}">
                <a16:creationId xmlns:a16="http://schemas.microsoft.com/office/drawing/2014/main" id="{0AC35AB9-7B56-4427-9841-A14051195AC7}"/>
              </a:ext>
            </a:extLst>
          </p:cNvPr>
          <p:cNvSpPr/>
          <p:nvPr/>
        </p:nvSpPr>
        <p:spPr>
          <a:xfrm>
            <a:off x="638759" y="5814457"/>
            <a:ext cx="6840633"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C2DA82DB-09B2-4830-BD1D-6D4C22F26595}"/>
              </a:ext>
            </a:extLst>
          </p:cNvPr>
          <p:cNvGrpSpPr/>
          <p:nvPr/>
        </p:nvGrpSpPr>
        <p:grpSpPr>
          <a:xfrm>
            <a:off x="756495" y="2258158"/>
            <a:ext cx="7703967" cy="3459466"/>
            <a:chOff x="756495" y="2139992"/>
            <a:chExt cx="7703967" cy="3459466"/>
          </a:xfrm>
        </p:grpSpPr>
        <p:pic>
          <p:nvPicPr>
            <p:cNvPr id="12" name="Picture 11">
              <a:extLst>
                <a:ext uri="{FF2B5EF4-FFF2-40B4-BE49-F238E27FC236}">
                  <a16:creationId xmlns:a16="http://schemas.microsoft.com/office/drawing/2014/main" id="{EF75B900-36E8-462A-A3E9-D1EFA2EA0698}"/>
                </a:ext>
              </a:extLst>
            </p:cNvPr>
            <p:cNvPicPr>
              <a:picLocks noChangeAspect="1"/>
            </p:cNvPicPr>
            <p:nvPr/>
          </p:nvPicPr>
          <p:blipFill>
            <a:blip r:embed="rId2"/>
            <a:stretch>
              <a:fillRect/>
            </a:stretch>
          </p:blipFill>
          <p:spPr>
            <a:xfrm>
              <a:off x="1099995" y="2824845"/>
              <a:ext cx="7360467" cy="2774613"/>
            </a:xfrm>
            <a:prstGeom prst="rect">
              <a:avLst/>
            </a:prstGeom>
          </p:spPr>
        </p:pic>
        <p:sp>
          <p:nvSpPr>
            <p:cNvPr id="13" name="TextBox 12">
              <a:extLst>
                <a:ext uri="{FF2B5EF4-FFF2-40B4-BE49-F238E27FC236}">
                  <a16:creationId xmlns:a16="http://schemas.microsoft.com/office/drawing/2014/main" id="{9AB04855-3B59-4304-98FC-40BEF2BCD0C7}"/>
                </a:ext>
              </a:extLst>
            </p:cNvPr>
            <p:cNvSpPr txBox="1"/>
            <p:nvPr/>
          </p:nvSpPr>
          <p:spPr>
            <a:xfrm rot="16200000">
              <a:off x="-641363" y="3537850"/>
              <a:ext cx="3103493"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grpSp>
      <p:sp>
        <p:nvSpPr>
          <p:cNvPr id="14" name="Content Placeholder 1">
            <a:extLst>
              <a:ext uri="{FF2B5EF4-FFF2-40B4-BE49-F238E27FC236}">
                <a16:creationId xmlns:a16="http://schemas.microsoft.com/office/drawing/2014/main" id="{B8413F81-2CF1-4A40-9099-D59B4880DBA6}"/>
              </a:ext>
            </a:extLst>
          </p:cNvPr>
          <p:cNvSpPr txBox="1">
            <a:spLocks/>
          </p:cNvSpPr>
          <p:nvPr/>
        </p:nvSpPr>
        <p:spPr>
          <a:xfrm>
            <a:off x="5059864" y="959361"/>
            <a:ext cx="3400598" cy="1910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700" b="1" dirty="0" err="1">
                <a:latin typeface="+mj-lt"/>
              </a:rPr>
              <a:t>Republic</a:t>
            </a:r>
            <a:r>
              <a:rPr lang="fr-CH" sz="1700" b="1" dirty="0">
                <a:latin typeface="+mj-lt"/>
              </a:rPr>
              <a:t> of </a:t>
            </a:r>
            <a:r>
              <a:rPr lang="fr-CH" sz="1700" b="1" dirty="0" err="1">
                <a:latin typeface="+mj-lt"/>
              </a:rPr>
              <a:t>Korea</a:t>
            </a:r>
            <a:r>
              <a:rPr lang="fr-CH" sz="1700" dirty="0">
                <a:latin typeface="+mj-lt"/>
              </a:rPr>
              <a:t>: </a:t>
            </a:r>
            <a:r>
              <a:rPr lang="fr-CH" sz="1700" dirty="0" err="1"/>
              <a:t>most</a:t>
            </a:r>
            <a:r>
              <a:rPr lang="fr-CH" sz="1700" dirty="0"/>
              <a:t> </a:t>
            </a:r>
            <a:r>
              <a:rPr lang="fr-CH" sz="1700" dirty="0" err="1"/>
              <a:t>stark</a:t>
            </a:r>
            <a:r>
              <a:rPr lang="fr-CH" sz="1700" dirty="0"/>
              <a:t> </a:t>
            </a:r>
            <a:r>
              <a:rPr lang="fr-CH" sz="1700" dirty="0" err="1"/>
              <a:t>demographic</a:t>
            </a:r>
            <a:r>
              <a:rPr lang="fr-CH" sz="1700" dirty="0"/>
              <a:t> shift </a:t>
            </a:r>
            <a:r>
              <a:rPr lang="fr-CH" sz="1700" dirty="0" err="1"/>
              <a:t>this</a:t>
            </a:r>
            <a:r>
              <a:rPr lang="fr-CH" sz="1700" dirty="0"/>
              <a:t> century. </a:t>
            </a:r>
          </a:p>
          <a:p>
            <a:pPr marL="536575" lvl="1" indent="-193675">
              <a:buClr>
                <a:srgbClr val="4599D3"/>
              </a:buClr>
              <a:buFont typeface="Courier New" panose="02070309020205020404" pitchFamily="49" charset="0"/>
              <a:buChar char="o"/>
              <a:tabLst>
                <a:tab pos="447675" algn="l"/>
              </a:tabLst>
            </a:pPr>
            <a:r>
              <a:rPr lang="fr-CH" sz="1500" dirty="0" err="1"/>
              <a:t>Estimated</a:t>
            </a:r>
            <a:r>
              <a:rPr lang="fr-CH" sz="1500" dirty="0"/>
              <a:t> at 66.3 seniors per 100 </a:t>
            </a:r>
            <a:r>
              <a:rPr lang="fr-CH" sz="1500" dirty="0" err="1"/>
              <a:t>workers</a:t>
            </a:r>
            <a:r>
              <a:rPr lang="fr-CH" sz="1500" dirty="0"/>
              <a:t> in 2050</a:t>
            </a:r>
          </a:p>
          <a:p>
            <a:pPr marL="557213" lvl="1" indent="-214313">
              <a:buClr>
                <a:srgbClr val="4599D3"/>
              </a:buClr>
              <a:buFont typeface="Courier New" panose="02070309020205020404" pitchFamily="49" charset="0"/>
              <a:buChar char="o"/>
            </a:pPr>
            <a:r>
              <a:rPr lang="fr-CH" sz="1500" dirty="0" err="1"/>
              <a:t>Societal</a:t>
            </a:r>
            <a:r>
              <a:rPr lang="fr-CH" sz="1500" dirty="0"/>
              <a:t> </a:t>
            </a:r>
            <a:r>
              <a:rPr lang="fr-CH" sz="1500" dirty="0" err="1"/>
              <a:t>cost</a:t>
            </a:r>
            <a:r>
              <a:rPr lang="fr-CH" sz="1500" dirty="0"/>
              <a:t> of US$149 million in 2011 </a:t>
            </a:r>
            <a:endParaRPr lang="en-US" sz="1500" dirty="0"/>
          </a:p>
          <a:p>
            <a:pPr>
              <a:buClr>
                <a:srgbClr val="4599D3"/>
              </a:buClr>
            </a:pPr>
            <a:endParaRPr lang="en-GB" sz="1600" dirty="0"/>
          </a:p>
        </p:txBody>
      </p:sp>
    </p:spTree>
    <p:extLst>
      <p:ext uri="{BB962C8B-B14F-4D97-AF65-F5344CB8AC3E}">
        <p14:creationId xmlns:p14="http://schemas.microsoft.com/office/powerpoint/2010/main" val="282259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AAA99D-05AC-4B72-B38D-2C54DDE3BE2E}"/>
              </a:ext>
            </a:extLst>
          </p:cNvPr>
          <p:cNvSpPr>
            <a:spLocks noGrp="1"/>
          </p:cNvSpPr>
          <p:nvPr>
            <p:ph type="title"/>
          </p:nvPr>
        </p:nvSpPr>
        <p:spPr>
          <a:xfrm>
            <a:off x="354095" y="279289"/>
            <a:ext cx="10693248" cy="603034"/>
          </a:xfrm>
        </p:spPr>
        <p:txBody>
          <a:bodyPr/>
          <a:lstStyle/>
          <a:p>
            <a:r>
              <a:rPr lang="pt-PT" sz="2800" dirty="0"/>
              <a:t>EPIDEMIOLOGY &amp; BURDEN: ASIA-PACIFIC</a:t>
            </a:r>
          </a:p>
        </p:txBody>
      </p:sp>
      <p:sp>
        <p:nvSpPr>
          <p:cNvPr id="4" name="Content Placeholder 1">
            <a:extLst>
              <a:ext uri="{FF2B5EF4-FFF2-40B4-BE49-F238E27FC236}">
                <a16:creationId xmlns:a16="http://schemas.microsoft.com/office/drawing/2014/main" id="{3F844F20-6C06-4FF3-B40D-D03462771362}"/>
              </a:ext>
            </a:extLst>
          </p:cNvPr>
          <p:cNvSpPr txBox="1">
            <a:spLocks/>
          </p:cNvSpPr>
          <p:nvPr/>
        </p:nvSpPr>
        <p:spPr>
          <a:xfrm>
            <a:off x="426519" y="880703"/>
            <a:ext cx="8284343" cy="1816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800" b="1" dirty="0">
                <a:latin typeface="+mj-lt"/>
              </a:rPr>
              <a:t>Australia</a:t>
            </a:r>
          </a:p>
          <a:p>
            <a:pPr marL="557213" lvl="1" indent="-214313">
              <a:buClr>
                <a:srgbClr val="4599D3"/>
              </a:buClr>
              <a:buFont typeface="Courier New" panose="02070309020205020404" pitchFamily="49" charset="0"/>
              <a:buChar char="o"/>
            </a:pPr>
            <a:r>
              <a:rPr lang="en-US" sz="1600" dirty="0"/>
              <a:t>Societal cost of AU$2.4 billion in 2019  </a:t>
            </a:r>
          </a:p>
          <a:p>
            <a:pPr marL="557213" lvl="1" indent="-214313">
              <a:buClr>
                <a:srgbClr val="4599D3"/>
              </a:buClr>
              <a:buFont typeface="Courier New" panose="02070309020205020404" pitchFamily="49" charset="0"/>
              <a:buChar char="o"/>
            </a:pPr>
            <a:r>
              <a:rPr lang="en-US" sz="1600" dirty="0"/>
              <a:t>Societal cost of AU$2.6 billion in 2022</a:t>
            </a:r>
            <a:endParaRPr lang="en-US" sz="1800" dirty="0"/>
          </a:p>
          <a:p>
            <a:pPr marL="179388" lvl="1" indent="-179388">
              <a:buClr>
                <a:srgbClr val="4599D3"/>
              </a:buClr>
            </a:pPr>
            <a:r>
              <a:rPr lang="en-US" sz="1800" dirty="0"/>
              <a:t> </a:t>
            </a:r>
            <a:r>
              <a:rPr lang="en-GB" sz="1800" b="1" dirty="0">
                <a:latin typeface="Calibri" panose="020F0502020204030204" pitchFamily="34" charset="0"/>
                <a:cs typeface="Calibri" panose="020F0502020204030204" pitchFamily="34" charset="0"/>
              </a:rPr>
              <a:t>Australia: </a:t>
            </a:r>
            <a:r>
              <a:rPr lang="en-US" sz="1800" dirty="0"/>
              <a:t>The National Health and Medical Research Council recommends the intake of 1,000 mg per day of calcium.</a:t>
            </a:r>
            <a:endParaRPr lang="en-GB" sz="1800" b="1" dirty="0">
              <a:latin typeface="Calibri" panose="020F0502020204030204" pitchFamily="34" charset="0"/>
              <a:cs typeface="Calibri" panose="020F0502020204030204" pitchFamily="34" charset="0"/>
            </a:endParaRPr>
          </a:p>
          <a:p>
            <a:pPr marL="342900" lvl="1" indent="0">
              <a:buClr>
                <a:srgbClr val="4599D3"/>
              </a:buClr>
              <a:buNone/>
            </a:pPr>
            <a:endParaRPr lang="en-US" sz="1600" dirty="0"/>
          </a:p>
          <a:p>
            <a:pPr>
              <a:buClr>
                <a:srgbClr val="4599D3"/>
              </a:buClr>
            </a:pPr>
            <a:endParaRPr lang="en-US" sz="1800" dirty="0"/>
          </a:p>
        </p:txBody>
      </p:sp>
      <p:grpSp>
        <p:nvGrpSpPr>
          <p:cNvPr id="2" name="Group 1">
            <a:extLst>
              <a:ext uri="{FF2B5EF4-FFF2-40B4-BE49-F238E27FC236}">
                <a16:creationId xmlns:a16="http://schemas.microsoft.com/office/drawing/2014/main" id="{0607A5A6-FBD1-4FEF-8F8C-9A6B9978FD67}"/>
              </a:ext>
            </a:extLst>
          </p:cNvPr>
          <p:cNvGrpSpPr/>
          <p:nvPr/>
        </p:nvGrpSpPr>
        <p:grpSpPr>
          <a:xfrm>
            <a:off x="554699" y="1895359"/>
            <a:ext cx="8156163" cy="3589816"/>
            <a:chOff x="554699" y="1895359"/>
            <a:chExt cx="8156163" cy="3589816"/>
          </a:xfrm>
        </p:grpSpPr>
        <p:pic>
          <p:nvPicPr>
            <p:cNvPr id="5" name="Picture 4">
              <a:extLst>
                <a:ext uri="{FF2B5EF4-FFF2-40B4-BE49-F238E27FC236}">
                  <a16:creationId xmlns:a16="http://schemas.microsoft.com/office/drawing/2014/main" id="{A64C1563-6E7C-44D9-9E70-91A37E6DD5DA}"/>
                </a:ext>
              </a:extLst>
            </p:cNvPr>
            <p:cNvPicPr>
              <a:picLocks noChangeAspect="1"/>
            </p:cNvPicPr>
            <p:nvPr/>
          </p:nvPicPr>
          <p:blipFill>
            <a:blip r:embed="rId2"/>
            <a:stretch>
              <a:fillRect/>
            </a:stretch>
          </p:blipFill>
          <p:spPr>
            <a:xfrm>
              <a:off x="877866" y="2583032"/>
              <a:ext cx="7832996" cy="2902143"/>
            </a:xfrm>
            <a:prstGeom prst="rect">
              <a:avLst/>
            </a:prstGeom>
          </p:spPr>
        </p:pic>
        <p:sp>
          <p:nvSpPr>
            <p:cNvPr id="6" name="TextBox 5">
              <a:extLst>
                <a:ext uri="{FF2B5EF4-FFF2-40B4-BE49-F238E27FC236}">
                  <a16:creationId xmlns:a16="http://schemas.microsoft.com/office/drawing/2014/main" id="{3CBCCFA5-F02D-4C19-858A-8039A1B8850D}"/>
                </a:ext>
              </a:extLst>
            </p:cNvPr>
            <p:cNvSpPr txBox="1"/>
            <p:nvPr/>
          </p:nvSpPr>
          <p:spPr>
            <a:xfrm rot="16200000">
              <a:off x="-852761" y="3302819"/>
              <a:ext cx="3122697"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grpSp>
      <p:sp>
        <p:nvSpPr>
          <p:cNvPr id="7" name="Rectangle 6">
            <a:extLst>
              <a:ext uri="{FF2B5EF4-FFF2-40B4-BE49-F238E27FC236}">
                <a16:creationId xmlns:a16="http://schemas.microsoft.com/office/drawing/2014/main" id="{44C6263B-AD64-4FEB-877B-6A6B05052D9F}"/>
              </a:ext>
            </a:extLst>
          </p:cNvPr>
          <p:cNvSpPr/>
          <p:nvPr/>
        </p:nvSpPr>
        <p:spPr>
          <a:xfrm>
            <a:off x="673132" y="5799464"/>
            <a:ext cx="6043110"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spTree>
    <p:extLst>
      <p:ext uri="{BB962C8B-B14F-4D97-AF65-F5344CB8AC3E}">
        <p14:creationId xmlns:p14="http://schemas.microsoft.com/office/powerpoint/2010/main" val="139350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BCC31E-C075-485C-B75C-844083C9D11E}"/>
              </a:ext>
            </a:extLst>
          </p:cNvPr>
          <p:cNvSpPr>
            <a:spLocks noGrp="1"/>
          </p:cNvSpPr>
          <p:nvPr>
            <p:ph type="title"/>
          </p:nvPr>
        </p:nvSpPr>
        <p:spPr>
          <a:xfrm>
            <a:off x="354095" y="279289"/>
            <a:ext cx="10693248" cy="603034"/>
          </a:xfrm>
        </p:spPr>
        <p:txBody>
          <a:bodyPr/>
          <a:lstStyle/>
          <a:p>
            <a:r>
              <a:rPr lang="pt-PT" sz="2800" dirty="0"/>
              <a:t>EPIDEMIOLOGY &amp; BURDEN: CENTRAL ASIA</a:t>
            </a:r>
          </a:p>
        </p:txBody>
      </p:sp>
      <p:sp>
        <p:nvSpPr>
          <p:cNvPr id="4" name="Content Placeholder 1">
            <a:extLst>
              <a:ext uri="{FF2B5EF4-FFF2-40B4-BE49-F238E27FC236}">
                <a16:creationId xmlns:a16="http://schemas.microsoft.com/office/drawing/2014/main" id="{A4F370C8-4094-4037-8134-8A4AA9DCDB29}"/>
              </a:ext>
            </a:extLst>
          </p:cNvPr>
          <p:cNvSpPr txBox="1">
            <a:spLocks/>
          </p:cNvSpPr>
          <p:nvPr/>
        </p:nvSpPr>
        <p:spPr>
          <a:xfrm>
            <a:off x="426519" y="1192389"/>
            <a:ext cx="2138629" cy="4749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700" b="1" dirty="0">
                <a:latin typeface="Calibri" panose="020F0502020204030204" pitchFamily="34" charset="0"/>
                <a:cs typeface="Calibri" panose="020F0502020204030204" pitchFamily="34" charset="0"/>
              </a:rPr>
              <a:t>Central Asia:</a:t>
            </a:r>
            <a:r>
              <a:rPr lang="fr-CH" sz="1700" dirty="0">
                <a:latin typeface="Calibri" panose="020F0502020204030204" pitchFamily="34" charset="0"/>
                <a:cs typeface="Calibri" panose="020F0502020204030204" pitchFamily="34" charset="0"/>
              </a:rPr>
              <a:t> </a:t>
            </a:r>
            <a:r>
              <a:rPr lang="fr-CH" sz="1700" dirty="0"/>
              <a:t>All four countries </a:t>
            </a:r>
            <a:r>
              <a:rPr lang="fr-CH" sz="1700" dirty="0" err="1"/>
              <a:t>will</a:t>
            </a:r>
            <a:r>
              <a:rPr lang="fr-CH" sz="1700" dirty="0"/>
              <a:t> </a:t>
            </a:r>
            <a:r>
              <a:rPr lang="fr-CH" sz="1700" dirty="0" err="1"/>
              <a:t>experience</a:t>
            </a:r>
            <a:r>
              <a:rPr lang="fr-CH" sz="1700" dirty="0"/>
              <a:t> major </a:t>
            </a:r>
            <a:r>
              <a:rPr lang="fr-CH" sz="1700" dirty="0" err="1"/>
              <a:t>demographic</a:t>
            </a:r>
            <a:r>
              <a:rPr lang="fr-CH" sz="1700" dirty="0"/>
              <a:t> shifts </a:t>
            </a:r>
            <a:r>
              <a:rPr lang="fr-CH" sz="1700" dirty="0" err="1"/>
              <a:t>during</a:t>
            </a:r>
            <a:r>
              <a:rPr lang="fr-CH" sz="1700" dirty="0"/>
              <a:t> the second </a:t>
            </a:r>
            <a:r>
              <a:rPr lang="fr-CH" sz="1700" dirty="0" err="1"/>
              <a:t>half</a:t>
            </a:r>
            <a:r>
              <a:rPr lang="fr-CH" sz="1700" dirty="0"/>
              <a:t> of the century.</a:t>
            </a:r>
          </a:p>
          <a:p>
            <a:pPr>
              <a:buClr>
                <a:srgbClr val="4599D3"/>
              </a:buClr>
            </a:pPr>
            <a:r>
              <a:rPr lang="fr-CH" sz="1700" b="1" dirty="0" err="1">
                <a:latin typeface="Calibri" panose="020F0502020204030204" pitchFamily="34" charset="0"/>
                <a:cs typeface="Calibri" panose="020F0502020204030204" pitchFamily="34" charset="0"/>
              </a:rPr>
              <a:t>Kyrgyzstan</a:t>
            </a:r>
            <a:r>
              <a:rPr lang="fr-CH" sz="1700" dirty="0">
                <a:latin typeface="Calibri" panose="020F0502020204030204" pitchFamily="34" charset="0"/>
                <a:cs typeface="Calibri" panose="020F0502020204030204" pitchFamily="34" charset="0"/>
              </a:rPr>
              <a:t>: </a:t>
            </a:r>
            <a:r>
              <a:rPr lang="fr-CH" sz="1700" dirty="0"/>
              <a:t>Future </a:t>
            </a:r>
            <a:r>
              <a:rPr lang="fr-CH" sz="1700" dirty="0" err="1"/>
              <a:t>estimates</a:t>
            </a:r>
            <a:r>
              <a:rPr lang="fr-CH" sz="1700" dirty="0"/>
              <a:t> of 2,300 hip fracture cases per </a:t>
            </a:r>
            <a:r>
              <a:rPr lang="fr-CH" sz="1700" dirty="0" err="1"/>
              <a:t>year</a:t>
            </a:r>
            <a:endParaRPr lang="fr-CH" sz="1700" dirty="0"/>
          </a:p>
          <a:p>
            <a:pPr>
              <a:buClr>
                <a:srgbClr val="4599D3"/>
              </a:buClr>
            </a:pPr>
            <a:r>
              <a:rPr lang="fr-CH" sz="1700" b="1" dirty="0" err="1">
                <a:latin typeface="Calibri" panose="020F0502020204030204" pitchFamily="34" charset="0"/>
                <a:cs typeface="Calibri" panose="020F0502020204030204" pitchFamily="34" charset="0"/>
              </a:rPr>
              <a:t>Uzbekistan</a:t>
            </a:r>
            <a:r>
              <a:rPr lang="fr-CH" sz="1700" b="1" dirty="0">
                <a:latin typeface="Calibri" panose="020F0502020204030204" pitchFamily="34" charset="0"/>
                <a:cs typeface="Calibri" panose="020F0502020204030204" pitchFamily="34" charset="0"/>
              </a:rPr>
              <a:t>: </a:t>
            </a:r>
            <a:r>
              <a:rPr lang="fr-CH" sz="1700" dirty="0"/>
              <a:t>In 2016, 36% of </a:t>
            </a:r>
            <a:r>
              <a:rPr lang="fr-CH" sz="1700" dirty="0" err="1"/>
              <a:t>women</a:t>
            </a:r>
            <a:r>
              <a:rPr lang="fr-CH" sz="1700" dirty="0"/>
              <a:t> 50 and over </a:t>
            </a:r>
            <a:r>
              <a:rPr lang="fr-CH" sz="1700" dirty="0" err="1"/>
              <a:t>had</a:t>
            </a:r>
            <a:r>
              <a:rPr lang="fr-CH" sz="1700" dirty="0"/>
              <a:t> </a:t>
            </a:r>
            <a:r>
              <a:rPr lang="fr-CH" sz="1700" dirty="0" err="1"/>
              <a:t>osteoporosis</a:t>
            </a:r>
            <a:endParaRPr lang="fr-CH" sz="1700" dirty="0"/>
          </a:p>
          <a:p>
            <a:pPr>
              <a:buClr>
                <a:srgbClr val="4599D3"/>
              </a:buClr>
            </a:pPr>
            <a:endParaRPr lang="fr-CH" sz="1800" dirty="0"/>
          </a:p>
          <a:p>
            <a:pPr>
              <a:buClr>
                <a:srgbClr val="4599D3"/>
              </a:buClr>
            </a:pPr>
            <a:endParaRPr lang="fr-CH" sz="1800" dirty="0"/>
          </a:p>
        </p:txBody>
      </p:sp>
      <p:sp>
        <p:nvSpPr>
          <p:cNvPr id="11" name="Rectangle 10">
            <a:extLst>
              <a:ext uri="{FF2B5EF4-FFF2-40B4-BE49-F238E27FC236}">
                <a16:creationId xmlns:a16="http://schemas.microsoft.com/office/drawing/2014/main" id="{0B44A6D4-2AB1-4E89-8A0B-CD6E09D94ACB}"/>
              </a:ext>
            </a:extLst>
          </p:cNvPr>
          <p:cNvSpPr/>
          <p:nvPr/>
        </p:nvSpPr>
        <p:spPr>
          <a:xfrm>
            <a:off x="664454" y="5736900"/>
            <a:ext cx="5663996"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F12453D3-6A5C-4331-B9A4-3161FE881756}"/>
              </a:ext>
            </a:extLst>
          </p:cNvPr>
          <p:cNvGrpSpPr/>
          <p:nvPr/>
        </p:nvGrpSpPr>
        <p:grpSpPr>
          <a:xfrm>
            <a:off x="2878543" y="882323"/>
            <a:ext cx="5944493" cy="4334542"/>
            <a:chOff x="2878543" y="882323"/>
            <a:chExt cx="5944493" cy="4334542"/>
          </a:xfrm>
        </p:grpSpPr>
        <p:sp>
          <p:nvSpPr>
            <p:cNvPr id="12" name="TextBox 11">
              <a:extLst>
                <a:ext uri="{FF2B5EF4-FFF2-40B4-BE49-F238E27FC236}">
                  <a16:creationId xmlns:a16="http://schemas.microsoft.com/office/drawing/2014/main" id="{238BBB7D-A55F-48E2-9BD1-5961346ED3BD}"/>
                </a:ext>
              </a:extLst>
            </p:cNvPr>
            <p:cNvSpPr txBox="1"/>
            <p:nvPr/>
          </p:nvSpPr>
          <p:spPr>
            <a:xfrm rot="16200000">
              <a:off x="1437258" y="2323608"/>
              <a:ext cx="3190347"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6" name="Picture 5">
              <a:extLst>
                <a:ext uri="{FF2B5EF4-FFF2-40B4-BE49-F238E27FC236}">
                  <a16:creationId xmlns:a16="http://schemas.microsoft.com/office/drawing/2014/main" id="{3E7B41C5-CDEB-46A6-BB6E-61AA63F22498}"/>
                </a:ext>
              </a:extLst>
            </p:cNvPr>
            <p:cNvPicPr>
              <a:picLocks noChangeAspect="1"/>
            </p:cNvPicPr>
            <p:nvPr/>
          </p:nvPicPr>
          <p:blipFill>
            <a:blip r:embed="rId2"/>
            <a:stretch>
              <a:fillRect/>
            </a:stretch>
          </p:blipFill>
          <p:spPr>
            <a:xfrm>
              <a:off x="3279133" y="882323"/>
              <a:ext cx="5543903" cy="4334542"/>
            </a:xfrm>
            <a:prstGeom prst="rect">
              <a:avLst/>
            </a:prstGeom>
          </p:spPr>
        </p:pic>
      </p:grpSp>
    </p:spTree>
    <p:extLst>
      <p:ext uri="{BB962C8B-B14F-4D97-AF65-F5344CB8AC3E}">
        <p14:creationId xmlns:p14="http://schemas.microsoft.com/office/powerpoint/2010/main" val="472872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929E12-00B2-4F44-8B40-01809DBE23CB}"/>
              </a:ext>
            </a:extLst>
          </p:cNvPr>
          <p:cNvSpPr>
            <a:spLocks noGrp="1"/>
          </p:cNvSpPr>
          <p:nvPr>
            <p:ph type="title"/>
          </p:nvPr>
        </p:nvSpPr>
        <p:spPr>
          <a:xfrm>
            <a:off x="354095" y="279289"/>
            <a:ext cx="10693248" cy="603034"/>
          </a:xfrm>
        </p:spPr>
        <p:txBody>
          <a:bodyPr/>
          <a:lstStyle/>
          <a:p>
            <a:r>
              <a:rPr lang="pt-PT" sz="2800" dirty="0"/>
              <a:t>EPIDEMIOLOGY &amp; BURDEN: EUROPE</a:t>
            </a:r>
          </a:p>
        </p:txBody>
      </p:sp>
      <p:sp>
        <p:nvSpPr>
          <p:cNvPr id="4" name="Content Placeholder 1">
            <a:extLst>
              <a:ext uri="{FF2B5EF4-FFF2-40B4-BE49-F238E27FC236}">
                <a16:creationId xmlns:a16="http://schemas.microsoft.com/office/drawing/2014/main" id="{A9E016C3-705B-43A7-A8AA-079281721A42}"/>
              </a:ext>
            </a:extLst>
          </p:cNvPr>
          <p:cNvSpPr txBox="1">
            <a:spLocks/>
          </p:cNvSpPr>
          <p:nvPr/>
        </p:nvSpPr>
        <p:spPr>
          <a:xfrm>
            <a:off x="354095" y="881040"/>
            <a:ext cx="2588284" cy="5546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600" b="1" dirty="0">
                <a:latin typeface="Calibri" panose="020F0502020204030204" pitchFamily="34" charset="0"/>
                <a:cs typeface="Calibri" panose="020F0502020204030204" pitchFamily="34" charset="0"/>
              </a:rPr>
              <a:t>Europe: </a:t>
            </a:r>
            <a:r>
              <a:rPr lang="en-GB" sz="1600" dirty="0"/>
              <a:t>remains the world’s oldest region</a:t>
            </a:r>
          </a:p>
          <a:p>
            <a:pPr lvl="1">
              <a:buClr>
                <a:srgbClr val="4599D3"/>
              </a:buClr>
              <a:buFont typeface="Courier New" panose="02070309020205020404" pitchFamily="49" charset="0"/>
              <a:buChar char="o"/>
            </a:pPr>
            <a:r>
              <a:rPr lang="en-GB" sz="1600" dirty="0"/>
              <a:t>In 2050, about 48.7 out of 100 people will be aged 65 and over</a:t>
            </a:r>
          </a:p>
          <a:p>
            <a:pPr>
              <a:buClr>
                <a:srgbClr val="4599D3"/>
              </a:buClr>
            </a:pPr>
            <a:r>
              <a:rPr lang="en-GB" sz="1600" b="1" dirty="0">
                <a:latin typeface="+mn-lt"/>
              </a:rPr>
              <a:t>Europe: </a:t>
            </a:r>
            <a:r>
              <a:rPr lang="en-GB" sz="1600" dirty="0"/>
              <a:t>In 2010, 3.5 million fragility fractures </a:t>
            </a:r>
          </a:p>
          <a:p>
            <a:pPr marL="715963" lvl="2" indent="-268288">
              <a:buClr>
                <a:srgbClr val="4599D3"/>
              </a:buClr>
              <a:buFont typeface="Courier New" panose="02070309020205020404" pitchFamily="49" charset="0"/>
              <a:buChar char="o"/>
            </a:pPr>
            <a:r>
              <a:rPr lang="en-GB" sz="1600" dirty="0"/>
              <a:t>A societal cost of € 37 billion</a:t>
            </a:r>
          </a:p>
          <a:p>
            <a:pPr marL="715963" lvl="2" indent="-268288">
              <a:buClr>
                <a:srgbClr val="4599D3"/>
              </a:buClr>
              <a:buFont typeface="Courier New" panose="02070309020205020404" pitchFamily="49" charset="0"/>
              <a:buChar char="o"/>
            </a:pPr>
            <a:r>
              <a:rPr lang="en-GB" sz="1600" dirty="0"/>
              <a:t>approx. 98 billion when accounting for quality adjusted life year (QALY</a:t>
            </a:r>
            <a:r>
              <a:rPr lang="en-GB" sz="1600" dirty="0">
                <a:solidFill>
                  <a:srgbClr val="002060"/>
                </a:solidFill>
              </a:rPr>
              <a:t>)</a:t>
            </a:r>
            <a:endParaRPr lang="en-GB" sz="1600" dirty="0"/>
          </a:p>
          <a:p>
            <a:pPr>
              <a:buClr>
                <a:srgbClr val="4599D3"/>
              </a:buClr>
            </a:pPr>
            <a:r>
              <a:rPr lang="en-GB" sz="1600" dirty="0"/>
              <a:t>In 2017, 19% were aged 65 years and over</a:t>
            </a:r>
          </a:p>
          <a:p>
            <a:pPr>
              <a:buClr>
                <a:srgbClr val="4599D3"/>
              </a:buClr>
            </a:pPr>
            <a:r>
              <a:rPr lang="en-GB" sz="1600" dirty="0"/>
              <a:t>By 2050, about 28.1% of the EU-28 population will be aged 65 years and over</a:t>
            </a:r>
          </a:p>
          <a:p>
            <a:pPr marL="0" indent="0">
              <a:buClr>
                <a:srgbClr val="4599D3"/>
              </a:buClr>
              <a:buNone/>
            </a:pPr>
            <a:endParaRPr lang="en-GB" sz="1600" dirty="0">
              <a:solidFill>
                <a:srgbClr val="002060"/>
              </a:solidFill>
            </a:endParaRPr>
          </a:p>
          <a:p>
            <a:pPr>
              <a:buClr>
                <a:srgbClr val="4599D3"/>
              </a:buClr>
            </a:pPr>
            <a:endParaRPr lang="en-US" sz="1600" dirty="0"/>
          </a:p>
        </p:txBody>
      </p:sp>
      <p:sp>
        <p:nvSpPr>
          <p:cNvPr id="8" name="Rectangle 7">
            <a:extLst>
              <a:ext uri="{FF2B5EF4-FFF2-40B4-BE49-F238E27FC236}">
                <a16:creationId xmlns:a16="http://schemas.microsoft.com/office/drawing/2014/main" id="{7362A6F5-D7FE-4FDF-BC30-8445801282CB}"/>
              </a:ext>
            </a:extLst>
          </p:cNvPr>
          <p:cNvSpPr/>
          <p:nvPr/>
        </p:nvSpPr>
        <p:spPr>
          <a:xfrm>
            <a:off x="493917" y="5878632"/>
            <a:ext cx="6130941"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10" name="Group 9">
            <a:extLst>
              <a:ext uri="{FF2B5EF4-FFF2-40B4-BE49-F238E27FC236}">
                <a16:creationId xmlns:a16="http://schemas.microsoft.com/office/drawing/2014/main" id="{6649CA73-58FD-4E08-A001-E45AB81F258F}"/>
              </a:ext>
            </a:extLst>
          </p:cNvPr>
          <p:cNvGrpSpPr/>
          <p:nvPr/>
        </p:nvGrpSpPr>
        <p:grpSpPr>
          <a:xfrm>
            <a:off x="2878543" y="882323"/>
            <a:ext cx="5944493" cy="4334542"/>
            <a:chOff x="2878543" y="882323"/>
            <a:chExt cx="5944493" cy="4334542"/>
          </a:xfrm>
        </p:grpSpPr>
        <p:sp>
          <p:nvSpPr>
            <p:cNvPr id="11" name="TextBox 10">
              <a:extLst>
                <a:ext uri="{FF2B5EF4-FFF2-40B4-BE49-F238E27FC236}">
                  <a16:creationId xmlns:a16="http://schemas.microsoft.com/office/drawing/2014/main" id="{40FCC72C-E143-43E0-B3A0-A3592711F41B}"/>
                </a:ext>
              </a:extLst>
            </p:cNvPr>
            <p:cNvSpPr txBox="1"/>
            <p:nvPr/>
          </p:nvSpPr>
          <p:spPr>
            <a:xfrm rot="16200000">
              <a:off x="1437258" y="2323608"/>
              <a:ext cx="3190347"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12" name="Picture 11">
              <a:extLst>
                <a:ext uri="{FF2B5EF4-FFF2-40B4-BE49-F238E27FC236}">
                  <a16:creationId xmlns:a16="http://schemas.microsoft.com/office/drawing/2014/main" id="{2197C634-2515-466F-902C-E44F6F4D88DB}"/>
                </a:ext>
              </a:extLst>
            </p:cNvPr>
            <p:cNvPicPr>
              <a:picLocks noChangeAspect="1"/>
            </p:cNvPicPr>
            <p:nvPr/>
          </p:nvPicPr>
          <p:blipFill>
            <a:blip r:embed="rId2"/>
            <a:stretch>
              <a:fillRect/>
            </a:stretch>
          </p:blipFill>
          <p:spPr>
            <a:xfrm>
              <a:off x="3279133" y="882323"/>
              <a:ext cx="5543903" cy="4334542"/>
            </a:xfrm>
            <a:prstGeom prst="rect">
              <a:avLst/>
            </a:prstGeom>
          </p:spPr>
        </p:pic>
      </p:grpSp>
    </p:spTree>
    <p:extLst>
      <p:ext uri="{BB962C8B-B14F-4D97-AF65-F5344CB8AC3E}">
        <p14:creationId xmlns:p14="http://schemas.microsoft.com/office/powerpoint/2010/main" val="250189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72EC31-0218-4B08-B3BF-E051B0E2684A}"/>
              </a:ext>
            </a:extLst>
          </p:cNvPr>
          <p:cNvGrpSpPr/>
          <p:nvPr/>
        </p:nvGrpSpPr>
        <p:grpSpPr>
          <a:xfrm>
            <a:off x="3187472" y="881040"/>
            <a:ext cx="5685516" cy="4908386"/>
            <a:chOff x="3187472" y="881040"/>
            <a:chExt cx="5685516" cy="4908386"/>
          </a:xfrm>
        </p:grpSpPr>
        <p:pic>
          <p:nvPicPr>
            <p:cNvPr id="9" name="Picture 8">
              <a:extLst>
                <a:ext uri="{FF2B5EF4-FFF2-40B4-BE49-F238E27FC236}">
                  <a16:creationId xmlns:a16="http://schemas.microsoft.com/office/drawing/2014/main" id="{4203DE4B-55F4-4BBE-A2E3-1AE13381D6FE}"/>
                </a:ext>
              </a:extLst>
            </p:cNvPr>
            <p:cNvPicPr>
              <a:picLocks noChangeAspect="1"/>
            </p:cNvPicPr>
            <p:nvPr/>
          </p:nvPicPr>
          <p:blipFill>
            <a:blip r:embed="rId2"/>
            <a:stretch>
              <a:fillRect/>
            </a:stretch>
          </p:blipFill>
          <p:spPr>
            <a:xfrm>
              <a:off x="3436097" y="881040"/>
              <a:ext cx="5436891" cy="4908386"/>
            </a:xfrm>
            <a:prstGeom prst="rect">
              <a:avLst/>
            </a:prstGeom>
          </p:spPr>
        </p:pic>
        <p:sp>
          <p:nvSpPr>
            <p:cNvPr id="10" name="TextBox 9">
              <a:extLst>
                <a:ext uri="{FF2B5EF4-FFF2-40B4-BE49-F238E27FC236}">
                  <a16:creationId xmlns:a16="http://schemas.microsoft.com/office/drawing/2014/main" id="{BC1E2155-5A09-499C-B6A0-B0F0501B8B2E}"/>
                </a:ext>
              </a:extLst>
            </p:cNvPr>
            <p:cNvSpPr txBox="1"/>
            <p:nvPr/>
          </p:nvSpPr>
          <p:spPr>
            <a:xfrm rot="16200000">
              <a:off x="1775617" y="2745261"/>
              <a:ext cx="3131488"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grpSp>
      <p:sp>
        <p:nvSpPr>
          <p:cNvPr id="3" name="Title 1">
            <a:extLst>
              <a:ext uri="{FF2B5EF4-FFF2-40B4-BE49-F238E27FC236}">
                <a16:creationId xmlns:a16="http://schemas.microsoft.com/office/drawing/2014/main" id="{AB700282-C716-4416-9C83-78EE5A37B40C}"/>
              </a:ext>
            </a:extLst>
          </p:cNvPr>
          <p:cNvSpPr>
            <a:spLocks noGrp="1"/>
          </p:cNvSpPr>
          <p:nvPr>
            <p:ph type="title"/>
          </p:nvPr>
        </p:nvSpPr>
        <p:spPr>
          <a:xfrm>
            <a:off x="354095" y="279289"/>
            <a:ext cx="10693248" cy="603034"/>
          </a:xfrm>
        </p:spPr>
        <p:txBody>
          <a:bodyPr/>
          <a:lstStyle/>
          <a:p>
            <a:r>
              <a:rPr lang="pt-PT" sz="2800" dirty="0"/>
              <a:t>EPIDEMIOLOGY &amp; BURDEN: EUROPE</a:t>
            </a:r>
          </a:p>
        </p:txBody>
      </p:sp>
      <p:sp>
        <p:nvSpPr>
          <p:cNvPr id="4" name="Content Placeholder 1">
            <a:extLst>
              <a:ext uri="{FF2B5EF4-FFF2-40B4-BE49-F238E27FC236}">
                <a16:creationId xmlns:a16="http://schemas.microsoft.com/office/drawing/2014/main" id="{E7A547B9-BAC4-4320-A53A-1234907FD760}"/>
              </a:ext>
            </a:extLst>
          </p:cNvPr>
          <p:cNvSpPr txBox="1">
            <a:spLocks/>
          </p:cNvSpPr>
          <p:nvPr/>
        </p:nvSpPr>
        <p:spPr>
          <a:xfrm>
            <a:off x="426519" y="1055090"/>
            <a:ext cx="2479643" cy="46507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700" b="1" dirty="0">
                <a:latin typeface="+mn-lt"/>
              </a:rPr>
              <a:t>Russian Federation: </a:t>
            </a:r>
            <a:r>
              <a:rPr lang="en-GB" sz="1700" dirty="0"/>
              <a:t>experienced 112,000 hip fractures in 2010, a figure expected to rise to 159,000 by 2035</a:t>
            </a:r>
          </a:p>
          <a:p>
            <a:pPr marL="715963" lvl="2" indent="-268288">
              <a:buClr>
                <a:srgbClr val="4599D3"/>
              </a:buClr>
              <a:buFont typeface="Courier New" panose="02070309020205020404" pitchFamily="49" charset="0"/>
              <a:buChar char="o"/>
            </a:pPr>
            <a:r>
              <a:rPr lang="en-GB" sz="1700" dirty="0"/>
              <a:t>By 2100, Russia is projected to reach a ratio of 40.7 seniors to 100 workers</a:t>
            </a:r>
            <a:r>
              <a:rPr lang="en-GB" sz="1700" b="1" dirty="0"/>
              <a:t> </a:t>
            </a:r>
          </a:p>
          <a:p>
            <a:pPr>
              <a:buClr>
                <a:srgbClr val="4599D3"/>
              </a:buClr>
            </a:pPr>
            <a:r>
              <a:rPr lang="en-US" sz="1700" b="1" dirty="0">
                <a:latin typeface="+mn-lt"/>
              </a:rPr>
              <a:t>Spain: </a:t>
            </a:r>
            <a:r>
              <a:rPr lang="en-US" sz="1700" dirty="0"/>
              <a:t>By 2050, significantly older population compared to the European average</a:t>
            </a:r>
            <a:endParaRPr lang="en-GB" sz="1700" dirty="0"/>
          </a:p>
          <a:p>
            <a:pPr marL="557213" lvl="1" indent="-214313">
              <a:buClr>
                <a:srgbClr val="4599D3"/>
              </a:buClr>
              <a:buFont typeface="Courier New" panose="02070309020205020404" pitchFamily="49" charset="0"/>
              <a:buChar char="o"/>
            </a:pPr>
            <a:r>
              <a:rPr lang="en-US" sz="1700" dirty="0"/>
              <a:t>By 2100,</a:t>
            </a:r>
            <a:r>
              <a:rPr lang="en-US" sz="1700" b="1" dirty="0"/>
              <a:t> </a:t>
            </a:r>
            <a:r>
              <a:rPr lang="en-US" sz="1700" dirty="0"/>
              <a:t>estimates of 66.5 seniors to 100 workers </a:t>
            </a:r>
            <a:endParaRPr lang="en-GB" sz="1700" dirty="0">
              <a:solidFill>
                <a:srgbClr val="002060"/>
              </a:solidFill>
            </a:endParaRPr>
          </a:p>
          <a:p>
            <a:pPr>
              <a:buClr>
                <a:srgbClr val="4599D3"/>
              </a:buClr>
            </a:pPr>
            <a:endParaRPr lang="en-US" sz="1800" dirty="0"/>
          </a:p>
        </p:txBody>
      </p:sp>
      <p:sp>
        <p:nvSpPr>
          <p:cNvPr id="14" name="Rectangle 13">
            <a:extLst>
              <a:ext uri="{FF2B5EF4-FFF2-40B4-BE49-F238E27FC236}">
                <a16:creationId xmlns:a16="http://schemas.microsoft.com/office/drawing/2014/main" id="{C79395D8-C118-4FC6-A2C1-6E0DA464418C}"/>
              </a:ext>
            </a:extLst>
          </p:cNvPr>
          <p:cNvSpPr/>
          <p:nvPr/>
        </p:nvSpPr>
        <p:spPr>
          <a:xfrm>
            <a:off x="493917" y="5878632"/>
            <a:ext cx="6276276"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spTree>
    <p:extLst>
      <p:ext uri="{BB962C8B-B14F-4D97-AF65-F5344CB8AC3E}">
        <p14:creationId xmlns:p14="http://schemas.microsoft.com/office/powerpoint/2010/main" val="60846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280C45-E0AD-4EAC-8AC5-0206FF53DD50}"/>
              </a:ext>
            </a:extLst>
          </p:cNvPr>
          <p:cNvSpPr>
            <a:spLocks noGrp="1"/>
          </p:cNvSpPr>
          <p:nvPr>
            <p:ph type="title"/>
          </p:nvPr>
        </p:nvSpPr>
        <p:spPr>
          <a:xfrm>
            <a:off x="354095" y="279289"/>
            <a:ext cx="10693248" cy="603034"/>
          </a:xfrm>
        </p:spPr>
        <p:txBody>
          <a:bodyPr/>
          <a:lstStyle/>
          <a:p>
            <a:r>
              <a:rPr lang="pt-PT" sz="2800" dirty="0"/>
              <a:t>EPIDEMIOLOGY &amp; BURDEN: EUROPE</a:t>
            </a:r>
          </a:p>
        </p:txBody>
      </p:sp>
      <p:pic>
        <p:nvPicPr>
          <p:cNvPr id="4" name="Picture 3">
            <a:extLst>
              <a:ext uri="{FF2B5EF4-FFF2-40B4-BE49-F238E27FC236}">
                <a16:creationId xmlns:a16="http://schemas.microsoft.com/office/drawing/2014/main" id="{E510CB07-FF66-429A-A9C8-2196F86CC45B}"/>
              </a:ext>
            </a:extLst>
          </p:cNvPr>
          <p:cNvPicPr>
            <a:picLocks noChangeAspect="1"/>
          </p:cNvPicPr>
          <p:nvPr/>
        </p:nvPicPr>
        <p:blipFill rotWithShape="1">
          <a:blip r:embed="rId2"/>
          <a:srcRect l="11249" t="39403" r="11222" b="50000"/>
          <a:stretch/>
        </p:blipFill>
        <p:spPr>
          <a:xfrm>
            <a:off x="904581" y="1192807"/>
            <a:ext cx="7089258" cy="545025"/>
          </a:xfrm>
          <a:prstGeom prst="rect">
            <a:avLst/>
          </a:prstGeom>
        </p:spPr>
      </p:pic>
      <p:sp>
        <p:nvSpPr>
          <p:cNvPr id="5" name="Content Placeholder 1">
            <a:extLst>
              <a:ext uri="{FF2B5EF4-FFF2-40B4-BE49-F238E27FC236}">
                <a16:creationId xmlns:a16="http://schemas.microsoft.com/office/drawing/2014/main" id="{378E2523-E686-44E5-97DB-9FF4037AE073}"/>
              </a:ext>
            </a:extLst>
          </p:cNvPr>
          <p:cNvSpPr txBox="1">
            <a:spLocks/>
          </p:cNvSpPr>
          <p:nvPr/>
        </p:nvSpPr>
        <p:spPr>
          <a:xfrm>
            <a:off x="426519" y="2072982"/>
            <a:ext cx="8284343" cy="943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en-US" sz="1800" b="1" dirty="0">
                <a:latin typeface="+mn-lt"/>
              </a:rPr>
              <a:t>EU6</a:t>
            </a:r>
            <a:r>
              <a:rPr lang="en-US" sz="1800" dirty="0">
                <a:latin typeface="+mn-lt"/>
              </a:rPr>
              <a:t>: </a:t>
            </a:r>
            <a:r>
              <a:rPr lang="en-US" sz="1800" dirty="0"/>
              <a:t>fracture-related costs will increase from 37.5 billion euros 2017 to 47.4 billion euros by 2030</a:t>
            </a:r>
          </a:p>
          <a:p>
            <a:pPr marL="179388" lvl="1" indent="-179388">
              <a:buClr>
                <a:srgbClr val="4599D3"/>
              </a:buClr>
            </a:pPr>
            <a:r>
              <a:rPr lang="en-US" sz="1800" b="1" dirty="0">
                <a:latin typeface="+mn-lt"/>
              </a:rPr>
              <a:t>EU6</a:t>
            </a:r>
            <a:r>
              <a:rPr lang="en-US" sz="1800" dirty="0">
                <a:latin typeface="+mn-lt"/>
              </a:rPr>
              <a:t>: </a:t>
            </a:r>
            <a:r>
              <a:rPr lang="en-US" sz="1800" dirty="0"/>
              <a:t>65 – 80% of women do not receive treatment following a fracture</a:t>
            </a:r>
          </a:p>
          <a:p>
            <a:pPr marL="179388" lvl="1" indent="-179388">
              <a:buClr>
                <a:srgbClr val="4599D3"/>
              </a:buClr>
            </a:pPr>
            <a:endParaRPr lang="en-US" sz="1800" dirty="0"/>
          </a:p>
          <a:p>
            <a:pPr marL="179388" lvl="1" indent="-179388">
              <a:buClr>
                <a:srgbClr val="4599D3"/>
              </a:buClr>
            </a:pPr>
            <a:endParaRPr lang="en-GB" sz="1800" b="1" dirty="0">
              <a:latin typeface="Calibri" panose="020F0502020204030204" pitchFamily="34" charset="0"/>
              <a:cs typeface="Calibri" panose="020F0502020204030204" pitchFamily="34" charset="0"/>
            </a:endParaRPr>
          </a:p>
          <a:p>
            <a:pPr marL="342900" lvl="1" indent="0">
              <a:buClr>
                <a:srgbClr val="4599D3"/>
              </a:buClr>
              <a:buNone/>
            </a:pPr>
            <a:endParaRPr lang="en-US" sz="1600" dirty="0"/>
          </a:p>
          <a:p>
            <a:pPr>
              <a:buClr>
                <a:srgbClr val="4599D3"/>
              </a:buClr>
            </a:pPr>
            <a:endParaRPr lang="en-US" sz="1800" dirty="0"/>
          </a:p>
        </p:txBody>
      </p:sp>
      <p:pic>
        <p:nvPicPr>
          <p:cNvPr id="6" name="Picture 5">
            <a:extLst>
              <a:ext uri="{FF2B5EF4-FFF2-40B4-BE49-F238E27FC236}">
                <a16:creationId xmlns:a16="http://schemas.microsoft.com/office/drawing/2014/main" id="{054FB65B-A045-4CE1-B747-9C36CA758C26}"/>
              </a:ext>
            </a:extLst>
          </p:cNvPr>
          <p:cNvPicPr>
            <a:picLocks noChangeAspect="1"/>
          </p:cNvPicPr>
          <p:nvPr/>
        </p:nvPicPr>
        <p:blipFill rotWithShape="1">
          <a:blip r:embed="rId3"/>
          <a:srcRect l="51539" t="52093" r="13097" b="18988"/>
          <a:stretch/>
        </p:blipFill>
        <p:spPr>
          <a:xfrm>
            <a:off x="4822983" y="3788007"/>
            <a:ext cx="3233627" cy="1487465"/>
          </a:xfrm>
          <a:prstGeom prst="rect">
            <a:avLst/>
          </a:prstGeom>
        </p:spPr>
      </p:pic>
      <p:pic>
        <p:nvPicPr>
          <p:cNvPr id="7" name="Picture 6">
            <a:extLst>
              <a:ext uri="{FF2B5EF4-FFF2-40B4-BE49-F238E27FC236}">
                <a16:creationId xmlns:a16="http://schemas.microsoft.com/office/drawing/2014/main" id="{19040720-09A0-407F-8413-9C62D7D8E38E}"/>
              </a:ext>
            </a:extLst>
          </p:cNvPr>
          <p:cNvPicPr>
            <a:picLocks noChangeAspect="1"/>
          </p:cNvPicPr>
          <p:nvPr/>
        </p:nvPicPr>
        <p:blipFill rotWithShape="1">
          <a:blip r:embed="rId4"/>
          <a:srcRect l="11439" t="40104" r="51323" b="22636"/>
          <a:stretch/>
        </p:blipFill>
        <p:spPr>
          <a:xfrm>
            <a:off x="904581" y="3373190"/>
            <a:ext cx="3405077" cy="1916491"/>
          </a:xfrm>
          <a:prstGeom prst="rect">
            <a:avLst/>
          </a:prstGeom>
        </p:spPr>
      </p:pic>
      <p:pic>
        <p:nvPicPr>
          <p:cNvPr id="8" name="Picture 7">
            <a:extLst>
              <a:ext uri="{FF2B5EF4-FFF2-40B4-BE49-F238E27FC236}">
                <a16:creationId xmlns:a16="http://schemas.microsoft.com/office/drawing/2014/main" id="{F8BD2A8A-A94A-49EB-9809-3C6104506492}"/>
              </a:ext>
            </a:extLst>
          </p:cNvPr>
          <p:cNvPicPr>
            <a:picLocks noChangeAspect="1"/>
          </p:cNvPicPr>
          <p:nvPr/>
        </p:nvPicPr>
        <p:blipFill rotWithShape="1">
          <a:blip r:embed="rId5"/>
          <a:srcRect l="50937" t="34000" r="11250" b="58362"/>
          <a:stretch/>
        </p:blipFill>
        <p:spPr>
          <a:xfrm>
            <a:off x="4834343" y="3373190"/>
            <a:ext cx="3457575" cy="392847"/>
          </a:xfrm>
          <a:prstGeom prst="rect">
            <a:avLst/>
          </a:prstGeom>
        </p:spPr>
      </p:pic>
      <p:sp>
        <p:nvSpPr>
          <p:cNvPr id="9" name="TextBox 8">
            <a:extLst>
              <a:ext uri="{FF2B5EF4-FFF2-40B4-BE49-F238E27FC236}">
                <a16:creationId xmlns:a16="http://schemas.microsoft.com/office/drawing/2014/main" id="{5998C879-886F-41BC-B83E-C4F86E2E925A}"/>
              </a:ext>
            </a:extLst>
          </p:cNvPr>
          <p:cNvSpPr txBox="1"/>
          <p:nvPr/>
        </p:nvSpPr>
        <p:spPr>
          <a:xfrm>
            <a:off x="6030057" y="5777004"/>
            <a:ext cx="2923220" cy="246221"/>
          </a:xfrm>
          <a:prstGeom prst="rect">
            <a:avLst/>
          </a:prstGeom>
          <a:noFill/>
        </p:spPr>
        <p:txBody>
          <a:bodyPr wrap="square" rtlCol="0">
            <a:spAutoFit/>
          </a:bodyPr>
          <a:lstStyle/>
          <a:p>
            <a:pPr algn="r"/>
            <a:r>
              <a:rPr lang="en-NZ" sz="1000" dirty="0"/>
              <a:t>Broken Bones, Broken lives: EU6 2018 infographic</a:t>
            </a:r>
            <a:endParaRPr lang="en-US" sz="1000" dirty="0"/>
          </a:p>
        </p:txBody>
      </p:sp>
    </p:spTree>
    <p:extLst>
      <p:ext uri="{BB962C8B-B14F-4D97-AF65-F5344CB8AC3E}">
        <p14:creationId xmlns:p14="http://schemas.microsoft.com/office/powerpoint/2010/main" val="2499511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A5D0E8-DD3B-4CA3-A77D-B5427B2BCBF6}"/>
              </a:ext>
            </a:extLst>
          </p:cNvPr>
          <p:cNvSpPr>
            <a:spLocks noGrp="1"/>
          </p:cNvSpPr>
          <p:nvPr>
            <p:ph type="title"/>
          </p:nvPr>
        </p:nvSpPr>
        <p:spPr>
          <a:xfrm>
            <a:off x="354095" y="279289"/>
            <a:ext cx="10693248" cy="603034"/>
          </a:xfrm>
        </p:spPr>
        <p:txBody>
          <a:bodyPr/>
          <a:lstStyle/>
          <a:p>
            <a:r>
              <a:rPr lang="pt-PT" sz="2800" dirty="0"/>
              <a:t>EPIDEMIOLOGY &amp; BURDEN: LATIN AMERICA </a:t>
            </a:r>
          </a:p>
        </p:txBody>
      </p:sp>
      <p:sp>
        <p:nvSpPr>
          <p:cNvPr id="4" name="Content Placeholder 1">
            <a:extLst>
              <a:ext uri="{FF2B5EF4-FFF2-40B4-BE49-F238E27FC236}">
                <a16:creationId xmlns:a16="http://schemas.microsoft.com/office/drawing/2014/main" id="{F2CF7A05-41D5-4F16-A205-5AD5DE7B1D6D}"/>
              </a:ext>
            </a:extLst>
          </p:cNvPr>
          <p:cNvSpPr txBox="1">
            <a:spLocks/>
          </p:cNvSpPr>
          <p:nvPr/>
        </p:nvSpPr>
        <p:spPr>
          <a:xfrm>
            <a:off x="426519" y="932899"/>
            <a:ext cx="8284343" cy="203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fr-CH" sz="1800" b="1" dirty="0">
                <a:latin typeface="+mj-lt"/>
              </a:rPr>
              <a:t>Latin America</a:t>
            </a:r>
            <a:r>
              <a:rPr lang="fr-CH" sz="1800" dirty="0">
                <a:latin typeface="+mj-lt"/>
              </a:rPr>
              <a:t>: </a:t>
            </a:r>
            <a:r>
              <a:rPr lang="fr-CH" sz="1800" dirty="0"/>
              <a:t>the second </a:t>
            </a:r>
            <a:r>
              <a:rPr lang="fr-CH" sz="1800" dirty="0" err="1"/>
              <a:t>youngest</a:t>
            </a:r>
            <a:r>
              <a:rPr lang="fr-CH" sz="1800" dirty="0"/>
              <a:t> world </a:t>
            </a:r>
            <a:r>
              <a:rPr lang="fr-CH" sz="1800" dirty="0" err="1"/>
              <a:t>region</a:t>
            </a:r>
            <a:r>
              <a:rPr lang="fr-CH" sz="1800" dirty="0"/>
              <a:t> in 2000 to the </a:t>
            </a:r>
            <a:r>
              <a:rPr lang="fr-CH" sz="1800" dirty="0" err="1"/>
              <a:t>oldest</a:t>
            </a:r>
            <a:r>
              <a:rPr lang="fr-CH" sz="1800" dirty="0"/>
              <a:t> world </a:t>
            </a:r>
            <a:r>
              <a:rPr lang="fr-CH" sz="1800" dirty="0" err="1"/>
              <a:t>region</a:t>
            </a:r>
            <a:r>
              <a:rPr lang="fr-CH" sz="1800" dirty="0"/>
              <a:t> by 2100</a:t>
            </a:r>
          </a:p>
          <a:p>
            <a:pPr marL="179388" lvl="1" indent="-179388">
              <a:buClr>
                <a:srgbClr val="4599D3"/>
              </a:buClr>
            </a:pPr>
            <a:r>
              <a:rPr lang="en-GB" sz="1800" b="1" dirty="0">
                <a:latin typeface="+mj-lt"/>
              </a:rPr>
              <a:t>Latin America:</a:t>
            </a:r>
            <a:r>
              <a:rPr lang="en-GB" sz="1800" dirty="0">
                <a:latin typeface="+mj-lt"/>
              </a:rPr>
              <a:t> </a:t>
            </a:r>
            <a:r>
              <a:rPr lang="en-GB" sz="1800" dirty="0"/>
              <a:t>The most rapidly ageing region of the world between 2015 and 2030.</a:t>
            </a:r>
          </a:p>
          <a:p>
            <a:pPr marL="742950" lvl="2" indent="-285750">
              <a:buClr>
                <a:srgbClr val="4599D3"/>
              </a:buClr>
              <a:buFont typeface="Courier New" panose="02070309020205020404" pitchFamily="49" charset="0"/>
              <a:buChar char="o"/>
            </a:pPr>
            <a:r>
              <a:rPr lang="en-GB" sz="1600" dirty="0"/>
              <a:t>A projected 71% increase in people 60 and over </a:t>
            </a:r>
          </a:p>
          <a:p>
            <a:pPr marL="179388" lvl="1" indent="-179388">
              <a:buClr>
                <a:srgbClr val="4599D3"/>
              </a:buClr>
            </a:pPr>
            <a:r>
              <a:rPr lang="en-GB" sz="1800" dirty="0"/>
              <a:t>By 2050, a projected 200 million people will be 60 years and over</a:t>
            </a:r>
            <a:endParaRPr lang="en-US" sz="1800" dirty="0"/>
          </a:p>
          <a:p>
            <a:pPr>
              <a:buClr>
                <a:srgbClr val="4599D3"/>
              </a:buClr>
            </a:pPr>
            <a:endParaRPr lang="en-US" sz="1800" dirty="0"/>
          </a:p>
        </p:txBody>
      </p:sp>
      <p:sp>
        <p:nvSpPr>
          <p:cNvPr id="10" name="Rectangle 9">
            <a:extLst>
              <a:ext uri="{FF2B5EF4-FFF2-40B4-BE49-F238E27FC236}">
                <a16:creationId xmlns:a16="http://schemas.microsoft.com/office/drawing/2014/main" id="{9F1BC21B-4E20-4DF2-B3AA-3BA8BA89FE56}"/>
              </a:ext>
            </a:extLst>
          </p:cNvPr>
          <p:cNvSpPr/>
          <p:nvPr/>
        </p:nvSpPr>
        <p:spPr>
          <a:xfrm>
            <a:off x="580098" y="5856271"/>
            <a:ext cx="5432449" cy="307777"/>
          </a:xfrm>
          <a:prstGeom prst="rect">
            <a:avLst/>
          </a:prstGeom>
        </p:spPr>
        <p:txBody>
          <a:bodyPr wrap="none">
            <a:spAutoFit/>
          </a:bodyPr>
          <a:lstStyle/>
          <a:p>
            <a:pPr lvl="0">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F69E72FA-0A60-4A98-A742-690E514794AB}"/>
              </a:ext>
            </a:extLst>
          </p:cNvPr>
          <p:cNvGrpSpPr/>
          <p:nvPr/>
        </p:nvGrpSpPr>
        <p:grpSpPr>
          <a:xfrm>
            <a:off x="669979" y="2250393"/>
            <a:ext cx="7758799" cy="3440479"/>
            <a:chOff x="669979" y="2250393"/>
            <a:chExt cx="7758799" cy="3440479"/>
          </a:xfrm>
        </p:grpSpPr>
        <p:sp>
          <p:nvSpPr>
            <p:cNvPr id="8" name="TextBox 7">
              <a:extLst>
                <a:ext uri="{FF2B5EF4-FFF2-40B4-BE49-F238E27FC236}">
                  <a16:creationId xmlns:a16="http://schemas.microsoft.com/office/drawing/2014/main" id="{9D08D85C-350C-41AC-AC4F-05091181E6DC}"/>
                </a:ext>
              </a:extLst>
            </p:cNvPr>
            <p:cNvSpPr txBox="1"/>
            <p:nvPr/>
          </p:nvSpPr>
          <p:spPr>
            <a:xfrm rot="16200000">
              <a:off x="-611071" y="3531443"/>
              <a:ext cx="2869878"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7" name="Picture 6">
              <a:extLst>
                <a:ext uri="{FF2B5EF4-FFF2-40B4-BE49-F238E27FC236}">
                  <a16:creationId xmlns:a16="http://schemas.microsoft.com/office/drawing/2014/main" id="{E81FE4E1-9DD5-4F16-974D-04A9F4C84538}"/>
                </a:ext>
              </a:extLst>
            </p:cNvPr>
            <p:cNvPicPr>
              <a:picLocks noChangeAspect="1"/>
            </p:cNvPicPr>
            <p:nvPr/>
          </p:nvPicPr>
          <p:blipFill>
            <a:blip r:embed="rId2"/>
            <a:stretch>
              <a:fillRect/>
            </a:stretch>
          </p:blipFill>
          <p:spPr>
            <a:xfrm>
              <a:off x="1041150" y="2452857"/>
              <a:ext cx="7387628" cy="3238015"/>
            </a:xfrm>
            <a:prstGeom prst="rect">
              <a:avLst/>
            </a:prstGeom>
          </p:spPr>
        </p:pic>
      </p:grpSp>
    </p:spTree>
    <p:extLst>
      <p:ext uri="{BB962C8B-B14F-4D97-AF65-F5344CB8AC3E}">
        <p14:creationId xmlns:p14="http://schemas.microsoft.com/office/powerpoint/2010/main" val="369670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AF76A-29AC-429D-9C75-B619DDADC7CE}"/>
              </a:ext>
            </a:extLst>
          </p:cNvPr>
          <p:cNvSpPr>
            <a:spLocks noGrp="1"/>
          </p:cNvSpPr>
          <p:nvPr>
            <p:ph type="title"/>
          </p:nvPr>
        </p:nvSpPr>
        <p:spPr>
          <a:xfrm>
            <a:off x="354095" y="279289"/>
            <a:ext cx="10693248" cy="603034"/>
          </a:xfrm>
        </p:spPr>
        <p:txBody>
          <a:bodyPr/>
          <a:lstStyle/>
          <a:p>
            <a:r>
              <a:rPr lang="pt-PT" sz="2800" dirty="0"/>
              <a:t>EPIDEMIOLOGY &amp; BURDEN: LATIN AMERICA </a:t>
            </a:r>
          </a:p>
        </p:txBody>
      </p:sp>
      <p:sp>
        <p:nvSpPr>
          <p:cNvPr id="4" name="Content Placeholder 1">
            <a:extLst>
              <a:ext uri="{FF2B5EF4-FFF2-40B4-BE49-F238E27FC236}">
                <a16:creationId xmlns:a16="http://schemas.microsoft.com/office/drawing/2014/main" id="{3D97686D-5F40-4E2C-B346-7F2F9455A7C4}"/>
              </a:ext>
            </a:extLst>
          </p:cNvPr>
          <p:cNvSpPr txBox="1">
            <a:spLocks/>
          </p:cNvSpPr>
          <p:nvPr/>
        </p:nvSpPr>
        <p:spPr>
          <a:xfrm>
            <a:off x="354095" y="940931"/>
            <a:ext cx="8681263" cy="203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en-GB" sz="1700" b="1" dirty="0">
                <a:latin typeface="+mj-lt"/>
              </a:rPr>
              <a:t>Brazil:</a:t>
            </a:r>
            <a:r>
              <a:rPr lang="en-GB" sz="1700" dirty="0">
                <a:latin typeface="+mj-lt"/>
              </a:rPr>
              <a:t> </a:t>
            </a:r>
            <a:r>
              <a:rPr lang="en-GB" sz="1700" dirty="0"/>
              <a:t>hip fractures will more than double from 80,640 cases in 2015 to 198,000 cases by 2040</a:t>
            </a:r>
          </a:p>
          <a:p>
            <a:pPr marL="800100" lvl="2" indent="-342900">
              <a:buClr>
                <a:srgbClr val="4599D3"/>
              </a:buClr>
              <a:buFont typeface="Courier New" panose="02070309020205020404" pitchFamily="49" charset="0"/>
              <a:buChar char="o"/>
            </a:pPr>
            <a:r>
              <a:rPr lang="fr-CH" sz="1500" dirty="0"/>
              <a:t>By 2050, a ratio of 36.7 seniors to 100 </a:t>
            </a:r>
            <a:r>
              <a:rPr lang="fr-CH" sz="1500" dirty="0" err="1"/>
              <a:t>workers</a:t>
            </a:r>
            <a:r>
              <a:rPr lang="fr-CH" sz="1500" dirty="0"/>
              <a:t> </a:t>
            </a:r>
            <a:endParaRPr lang="en-GB" sz="1500" dirty="0"/>
          </a:p>
          <a:p>
            <a:pPr marL="179388" lvl="1" indent="-179388">
              <a:buClr>
                <a:srgbClr val="4599D3"/>
              </a:buClr>
            </a:pPr>
            <a:r>
              <a:rPr lang="fr-CH" sz="1700" b="1" dirty="0">
                <a:latin typeface="+mj-lt"/>
              </a:rPr>
              <a:t>Argentina: </a:t>
            </a:r>
            <a:r>
              <a:rPr lang="fr-CH" sz="1700" dirty="0"/>
              <a:t>the 34,000 cases of hip fracture in 2009 </a:t>
            </a:r>
            <a:r>
              <a:rPr lang="fr-CH" sz="1700" dirty="0" err="1"/>
              <a:t>is</a:t>
            </a:r>
            <a:r>
              <a:rPr lang="fr-CH" sz="1700" dirty="0"/>
              <a:t> </a:t>
            </a:r>
            <a:r>
              <a:rPr lang="fr-CH" sz="1700" dirty="0" err="1"/>
              <a:t>projected</a:t>
            </a:r>
            <a:r>
              <a:rPr lang="fr-CH" sz="1700" dirty="0"/>
              <a:t> to </a:t>
            </a:r>
            <a:r>
              <a:rPr lang="fr-CH" sz="1700" dirty="0" err="1"/>
              <a:t>increase</a:t>
            </a:r>
            <a:r>
              <a:rPr lang="fr-CH" sz="1700" dirty="0"/>
              <a:t> to 76,000 cases by 2050</a:t>
            </a:r>
          </a:p>
          <a:p>
            <a:pPr marL="800100" lvl="2" indent="-342900">
              <a:buClr>
                <a:srgbClr val="4599D3"/>
              </a:buClr>
              <a:buFont typeface="Courier New" panose="02070309020205020404" pitchFamily="49" charset="0"/>
              <a:buChar char="o"/>
            </a:pPr>
            <a:r>
              <a:rPr lang="fr-CH" sz="1500" dirty="0"/>
              <a:t>In 2009, </a:t>
            </a:r>
            <a:r>
              <a:rPr lang="en-GB" sz="1500" dirty="0"/>
              <a:t>hospitalization costs of hip and vertebral fractures exceeded US$</a:t>
            </a:r>
            <a:r>
              <a:rPr lang="fr-CH" sz="1500" dirty="0"/>
              <a:t>190 million per </a:t>
            </a:r>
            <a:r>
              <a:rPr lang="fr-CH" sz="1500" dirty="0" err="1"/>
              <a:t>year</a:t>
            </a:r>
            <a:endParaRPr lang="fr-CH" sz="1500" dirty="0"/>
          </a:p>
        </p:txBody>
      </p:sp>
      <p:sp>
        <p:nvSpPr>
          <p:cNvPr id="9" name="Rectangle 8">
            <a:extLst>
              <a:ext uri="{FF2B5EF4-FFF2-40B4-BE49-F238E27FC236}">
                <a16:creationId xmlns:a16="http://schemas.microsoft.com/office/drawing/2014/main" id="{D6FAE19D-D622-4974-8394-F020CB4D1C43}"/>
              </a:ext>
            </a:extLst>
          </p:cNvPr>
          <p:cNvSpPr/>
          <p:nvPr/>
        </p:nvSpPr>
        <p:spPr>
          <a:xfrm>
            <a:off x="580098" y="5856271"/>
            <a:ext cx="5432449" cy="307777"/>
          </a:xfrm>
          <a:prstGeom prst="rect">
            <a:avLst/>
          </a:prstGeom>
        </p:spPr>
        <p:txBody>
          <a:bodyPr wrap="none">
            <a:spAutoFit/>
          </a:bodyPr>
          <a:lstStyle/>
          <a:p>
            <a:pPr lvl="0">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7" name="Group 6">
            <a:extLst>
              <a:ext uri="{FF2B5EF4-FFF2-40B4-BE49-F238E27FC236}">
                <a16:creationId xmlns:a16="http://schemas.microsoft.com/office/drawing/2014/main" id="{4517D381-081B-430B-8B09-E72BF858290F}"/>
              </a:ext>
            </a:extLst>
          </p:cNvPr>
          <p:cNvGrpSpPr/>
          <p:nvPr/>
        </p:nvGrpSpPr>
        <p:grpSpPr>
          <a:xfrm>
            <a:off x="669979" y="2250393"/>
            <a:ext cx="7758799" cy="3440479"/>
            <a:chOff x="669979" y="2250393"/>
            <a:chExt cx="7758799" cy="3440479"/>
          </a:xfrm>
        </p:grpSpPr>
        <p:sp>
          <p:nvSpPr>
            <p:cNvPr id="8" name="TextBox 7">
              <a:extLst>
                <a:ext uri="{FF2B5EF4-FFF2-40B4-BE49-F238E27FC236}">
                  <a16:creationId xmlns:a16="http://schemas.microsoft.com/office/drawing/2014/main" id="{8DC5AE4C-8CA3-4F5D-BE3C-44329885472A}"/>
                </a:ext>
              </a:extLst>
            </p:cNvPr>
            <p:cNvSpPr txBox="1"/>
            <p:nvPr/>
          </p:nvSpPr>
          <p:spPr>
            <a:xfrm rot="16200000">
              <a:off x="-611071" y="3531443"/>
              <a:ext cx="2869878"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10" name="Picture 9">
              <a:extLst>
                <a:ext uri="{FF2B5EF4-FFF2-40B4-BE49-F238E27FC236}">
                  <a16:creationId xmlns:a16="http://schemas.microsoft.com/office/drawing/2014/main" id="{815EB5A7-B0CF-480B-870D-22C9A1782938}"/>
                </a:ext>
              </a:extLst>
            </p:cNvPr>
            <p:cNvPicPr>
              <a:picLocks noChangeAspect="1"/>
            </p:cNvPicPr>
            <p:nvPr/>
          </p:nvPicPr>
          <p:blipFill>
            <a:blip r:embed="rId2"/>
            <a:stretch>
              <a:fillRect/>
            </a:stretch>
          </p:blipFill>
          <p:spPr>
            <a:xfrm>
              <a:off x="1041150" y="2452857"/>
              <a:ext cx="7387628" cy="3238015"/>
            </a:xfrm>
            <a:prstGeom prst="rect">
              <a:avLst/>
            </a:prstGeom>
          </p:spPr>
        </p:pic>
      </p:grpSp>
    </p:spTree>
    <p:extLst>
      <p:ext uri="{BB962C8B-B14F-4D97-AF65-F5344CB8AC3E}">
        <p14:creationId xmlns:p14="http://schemas.microsoft.com/office/powerpoint/2010/main" val="92766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1D88E37-AEFC-4CF9-BA37-BC49E3127ACD}"/>
              </a:ext>
            </a:extLst>
          </p:cNvPr>
          <p:cNvGrpSpPr/>
          <p:nvPr/>
        </p:nvGrpSpPr>
        <p:grpSpPr>
          <a:xfrm>
            <a:off x="669979" y="2378848"/>
            <a:ext cx="7758799" cy="3440479"/>
            <a:chOff x="669979" y="2250393"/>
            <a:chExt cx="7758799" cy="3440479"/>
          </a:xfrm>
        </p:grpSpPr>
        <p:sp>
          <p:nvSpPr>
            <p:cNvPr id="11" name="TextBox 10">
              <a:extLst>
                <a:ext uri="{FF2B5EF4-FFF2-40B4-BE49-F238E27FC236}">
                  <a16:creationId xmlns:a16="http://schemas.microsoft.com/office/drawing/2014/main" id="{EC2988BB-9CC3-43D6-B71D-BEDD99147882}"/>
                </a:ext>
              </a:extLst>
            </p:cNvPr>
            <p:cNvSpPr txBox="1"/>
            <p:nvPr/>
          </p:nvSpPr>
          <p:spPr>
            <a:xfrm rot="16200000">
              <a:off x="-611071" y="3531443"/>
              <a:ext cx="2869878"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12" name="Picture 11">
              <a:extLst>
                <a:ext uri="{FF2B5EF4-FFF2-40B4-BE49-F238E27FC236}">
                  <a16:creationId xmlns:a16="http://schemas.microsoft.com/office/drawing/2014/main" id="{EAF88CB4-3BD1-479B-8DAD-6417D98093D1}"/>
                </a:ext>
              </a:extLst>
            </p:cNvPr>
            <p:cNvPicPr>
              <a:picLocks noChangeAspect="1"/>
            </p:cNvPicPr>
            <p:nvPr/>
          </p:nvPicPr>
          <p:blipFill>
            <a:blip r:embed="rId2"/>
            <a:stretch>
              <a:fillRect/>
            </a:stretch>
          </p:blipFill>
          <p:spPr>
            <a:xfrm>
              <a:off x="1041150" y="2452857"/>
              <a:ext cx="7387628" cy="3238015"/>
            </a:xfrm>
            <a:prstGeom prst="rect">
              <a:avLst/>
            </a:prstGeom>
          </p:spPr>
        </p:pic>
      </p:grpSp>
      <p:sp>
        <p:nvSpPr>
          <p:cNvPr id="7" name="Title 1">
            <a:extLst>
              <a:ext uri="{FF2B5EF4-FFF2-40B4-BE49-F238E27FC236}">
                <a16:creationId xmlns:a16="http://schemas.microsoft.com/office/drawing/2014/main" id="{5B9BA7C5-7A95-4891-8B02-9EC2DF878B38}"/>
              </a:ext>
            </a:extLst>
          </p:cNvPr>
          <p:cNvSpPr>
            <a:spLocks noGrp="1"/>
          </p:cNvSpPr>
          <p:nvPr>
            <p:ph type="title"/>
          </p:nvPr>
        </p:nvSpPr>
        <p:spPr>
          <a:xfrm>
            <a:off x="354095" y="279289"/>
            <a:ext cx="10693248" cy="603034"/>
          </a:xfrm>
        </p:spPr>
        <p:txBody>
          <a:bodyPr/>
          <a:lstStyle/>
          <a:p>
            <a:r>
              <a:rPr lang="pt-PT" sz="2800" dirty="0"/>
              <a:t>EPIDEMIOLOGY &amp; BURDEN: LATIN AMERICA </a:t>
            </a:r>
          </a:p>
        </p:txBody>
      </p:sp>
      <p:sp>
        <p:nvSpPr>
          <p:cNvPr id="8" name="Content Placeholder 1">
            <a:extLst>
              <a:ext uri="{FF2B5EF4-FFF2-40B4-BE49-F238E27FC236}">
                <a16:creationId xmlns:a16="http://schemas.microsoft.com/office/drawing/2014/main" id="{3420F780-4692-4E3A-8095-1D4BF2B2E1DC}"/>
              </a:ext>
            </a:extLst>
          </p:cNvPr>
          <p:cNvSpPr txBox="1">
            <a:spLocks/>
          </p:cNvSpPr>
          <p:nvPr/>
        </p:nvSpPr>
        <p:spPr>
          <a:xfrm>
            <a:off x="426519" y="831061"/>
            <a:ext cx="8473262" cy="203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fr-CH" sz="1700" b="1" dirty="0">
                <a:latin typeface="+mn-lt"/>
              </a:rPr>
              <a:t>Mexico: </a:t>
            </a:r>
            <a:r>
              <a:rPr lang="en-US" sz="1700" dirty="0"/>
              <a:t>more than 29,700 hip fractures occurred in 2005</a:t>
            </a:r>
          </a:p>
          <a:p>
            <a:pPr marL="557213" lvl="1" indent="-214313">
              <a:buClr>
                <a:srgbClr val="4599D3"/>
              </a:buClr>
              <a:buFont typeface="Courier New" panose="02070309020205020404" pitchFamily="49" charset="0"/>
              <a:buChar char="o"/>
            </a:pPr>
            <a:r>
              <a:rPr lang="en-US" sz="1500" dirty="0"/>
              <a:t>By 2050, about 156,000-227,000 cases</a:t>
            </a:r>
          </a:p>
          <a:p>
            <a:pPr marL="557213" lvl="1" indent="-214313">
              <a:buClr>
                <a:srgbClr val="4599D3"/>
              </a:buClr>
              <a:buFont typeface="Courier New" panose="02070309020205020404" pitchFamily="49" charset="0"/>
              <a:buChar char="o"/>
            </a:pPr>
            <a:r>
              <a:rPr lang="en-US" sz="1500" dirty="0"/>
              <a:t>Fracture cost 2010: US$256 mil. </a:t>
            </a:r>
          </a:p>
          <a:p>
            <a:pPr marL="557213" lvl="1" indent="-214313">
              <a:buClr>
                <a:srgbClr val="4599D3"/>
              </a:buClr>
              <a:buFont typeface="Courier New" panose="02070309020205020404" pitchFamily="49" charset="0"/>
              <a:buChar char="o"/>
            </a:pPr>
            <a:r>
              <a:rPr lang="en-US" sz="1500" dirty="0"/>
              <a:t>Fracture cost 2020: US$364 mil.  </a:t>
            </a:r>
          </a:p>
          <a:p>
            <a:pPr>
              <a:buClr>
                <a:srgbClr val="4599D3"/>
              </a:buClr>
            </a:pPr>
            <a:r>
              <a:rPr lang="fr-CH" sz="1700" b="1" dirty="0">
                <a:latin typeface="+mj-lt"/>
              </a:rPr>
              <a:t>Colombia: </a:t>
            </a:r>
            <a:r>
              <a:rPr lang="fr-CH" sz="1700" dirty="0"/>
              <a:t>US$51 million </a:t>
            </a:r>
            <a:r>
              <a:rPr lang="fr-CH" sz="1700" dirty="0" err="1"/>
              <a:t>was</a:t>
            </a:r>
            <a:r>
              <a:rPr lang="fr-CH" sz="1700" dirty="0"/>
              <a:t> </a:t>
            </a:r>
            <a:r>
              <a:rPr lang="fr-CH" sz="1700" dirty="0" err="1"/>
              <a:t>spent</a:t>
            </a:r>
            <a:r>
              <a:rPr lang="fr-CH" sz="1700" dirty="0"/>
              <a:t> on hip fracture care in 2010</a:t>
            </a:r>
          </a:p>
          <a:p>
            <a:pPr marL="557213" lvl="1" indent="-214313">
              <a:buClr>
                <a:srgbClr val="4599D3"/>
              </a:buClr>
              <a:buFont typeface="Courier New" panose="02070309020205020404" pitchFamily="49" charset="0"/>
              <a:buChar char="o"/>
            </a:pPr>
            <a:r>
              <a:rPr lang="fr-CH" sz="1500" dirty="0"/>
              <a:t>By 2035, </a:t>
            </a:r>
            <a:r>
              <a:rPr lang="fr-CH" sz="1500" dirty="0" err="1"/>
              <a:t>there</a:t>
            </a:r>
            <a:r>
              <a:rPr lang="fr-CH" sz="1500" dirty="0"/>
              <a:t> </a:t>
            </a:r>
            <a:r>
              <a:rPr lang="fr-CH" sz="1500" dirty="0" err="1"/>
              <a:t>will</a:t>
            </a:r>
            <a:r>
              <a:rPr lang="fr-CH" sz="1500" dirty="0"/>
              <a:t> </a:t>
            </a:r>
            <a:r>
              <a:rPr lang="fr-CH" sz="1500" dirty="0" err="1"/>
              <a:t>be</a:t>
            </a:r>
            <a:r>
              <a:rPr lang="fr-CH" sz="1500" dirty="0"/>
              <a:t> about 22,700 cases per </a:t>
            </a:r>
            <a:r>
              <a:rPr lang="fr-CH" sz="1500" dirty="0" err="1"/>
              <a:t>year</a:t>
            </a:r>
            <a:r>
              <a:rPr lang="fr-CH" sz="1500" dirty="0"/>
              <a:t>. Triple </a:t>
            </a:r>
            <a:r>
              <a:rPr lang="fr-CH" sz="1500" dirty="0" err="1"/>
              <a:t>compared</a:t>
            </a:r>
            <a:r>
              <a:rPr lang="fr-CH" sz="1500" dirty="0"/>
              <a:t> to 2010</a:t>
            </a:r>
          </a:p>
        </p:txBody>
      </p:sp>
      <p:sp>
        <p:nvSpPr>
          <p:cNvPr id="9" name="Rectangle 8">
            <a:extLst>
              <a:ext uri="{FF2B5EF4-FFF2-40B4-BE49-F238E27FC236}">
                <a16:creationId xmlns:a16="http://schemas.microsoft.com/office/drawing/2014/main" id="{F60B9E29-D863-41C6-8F74-DC4B976FA8CC}"/>
              </a:ext>
            </a:extLst>
          </p:cNvPr>
          <p:cNvSpPr/>
          <p:nvPr/>
        </p:nvSpPr>
        <p:spPr>
          <a:xfrm>
            <a:off x="580098" y="5856271"/>
            <a:ext cx="5432449" cy="307777"/>
          </a:xfrm>
          <a:prstGeom prst="rect">
            <a:avLst/>
          </a:prstGeom>
        </p:spPr>
        <p:txBody>
          <a:bodyPr wrap="none">
            <a:spAutoFit/>
          </a:bodyPr>
          <a:lstStyle/>
          <a:p>
            <a:pPr lvl="0">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spTree>
    <p:extLst>
      <p:ext uri="{BB962C8B-B14F-4D97-AF65-F5344CB8AC3E}">
        <p14:creationId xmlns:p14="http://schemas.microsoft.com/office/powerpoint/2010/main" val="116059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54760F-28E2-4FEB-B78C-EF835C78C35A}"/>
              </a:ext>
            </a:extLst>
          </p:cNvPr>
          <p:cNvSpPr>
            <a:spLocks noGrp="1"/>
          </p:cNvSpPr>
          <p:nvPr>
            <p:ph type="title"/>
          </p:nvPr>
        </p:nvSpPr>
        <p:spPr>
          <a:xfrm>
            <a:off x="354095" y="279289"/>
            <a:ext cx="10693248" cy="603034"/>
          </a:xfrm>
        </p:spPr>
        <p:txBody>
          <a:bodyPr/>
          <a:lstStyle/>
          <a:p>
            <a:r>
              <a:rPr lang="pt-PT" sz="2300" dirty="0"/>
              <a:t>EPIDEMIOLOGY &amp; BURDEN: MIDDLE EAST AND AFRICA</a:t>
            </a:r>
          </a:p>
        </p:txBody>
      </p:sp>
      <p:sp>
        <p:nvSpPr>
          <p:cNvPr id="7" name="Rectangle 6">
            <a:extLst>
              <a:ext uri="{FF2B5EF4-FFF2-40B4-BE49-F238E27FC236}">
                <a16:creationId xmlns:a16="http://schemas.microsoft.com/office/drawing/2014/main" id="{82F824B7-F06B-4082-A057-C23D7535E5B0}"/>
              </a:ext>
            </a:extLst>
          </p:cNvPr>
          <p:cNvSpPr/>
          <p:nvPr/>
        </p:nvSpPr>
        <p:spPr>
          <a:xfrm>
            <a:off x="649629" y="5890060"/>
            <a:ext cx="6118862"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C0E99022-23C9-4872-8D40-C51E965634B3}"/>
              </a:ext>
            </a:extLst>
          </p:cNvPr>
          <p:cNvGrpSpPr/>
          <p:nvPr/>
        </p:nvGrpSpPr>
        <p:grpSpPr>
          <a:xfrm>
            <a:off x="1221768" y="2520621"/>
            <a:ext cx="6700465" cy="3351897"/>
            <a:chOff x="1221768" y="2446731"/>
            <a:chExt cx="6700465" cy="3351897"/>
          </a:xfrm>
        </p:grpSpPr>
        <p:pic>
          <p:nvPicPr>
            <p:cNvPr id="12" name="Picture 11">
              <a:extLst>
                <a:ext uri="{FF2B5EF4-FFF2-40B4-BE49-F238E27FC236}">
                  <a16:creationId xmlns:a16="http://schemas.microsoft.com/office/drawing/2014/main" id="{2AE8A827-0E3E-421B-B0AD-E6FA89D13C2D}"/>
                </a:ext>
              </a:extLst>
            </p:cNvPr>
            <p:cNvPicPr>
              <a:picLocks noChangeAspect="1"/>
            </p:cNvPicPr>
            <p:nvPr/>
          </p:nvPicPr>
          <p:blipFill>
            <a:blip r:embed="rId2"/>
            <a:stretch>
              <a:fillRect/>
            </a:stretch>
          </p:blipFill>
          <p:spPr>
            <a:xfrm>
              <a:off x="1564739" y="2746725"/>
              <a:ext cx="6357494" cy="2891222"/>
            </a:xfrm>
            <a:prstGeom prst="rect">
              <a:avLst/>
            </a:prstGeom>
          </p:spPr>
        </p:pic>
        <p:sp>
          <p:nvSpPr>
            <p:cNvPr id="6" name="TextBox 5">
              <a:extLst>
                <a:ext uri="{FF2B5EF4-FFF2-40B4-BE49-F238E27FC236}">
                  <a16:creationId xmlns:a16="http://schemas.microsoft.com/office/drawing/2014/main" id="{439614E3-C195-4A02-BAC9-0FD55755265B}"/>
                </a:ext>
              </a:extLst>
            </p:cNvPr>
            <p:cNvSpPr txBox="1"/>
            <p:nvPr/>
          </p:nvSpPr>
          <p:spPr>
            <a:xfrm rot="16200000">
              <a:off x="-46908" y="3715407"/>
              <a:ext cx="2845130"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sp>
          <p:nvSpPr>
            <p:cNvPr id="8" name="TextBox 7">
              <a:extLst>
                <a:ext uri="{FF2B5EF4-FFF2-40B4-BE49-F238E27FC236}">
                  <a16:creationId xmlns:a16="http://schemas.microsoft.com/office/drawing/2014/main" id="{FC3F6909-27A7-401D-9E57-F3D4B0A80026}"/>
                </a:ext>
              </a:extLst>
            </p:cNvPr>
            <p:cNvSpPr txBox="1"/>
            <p:nvPr/>
          </p:nvSpPr>
          <p:spPr>
            <a:xfrm>
              <a:off x="1696493" y="5567796"/>
              <a:ext cx="4434227" cy="230832"/>
            </a:xfrm>
            <a:prstGeom prst="rect">
              <a:avLst/>
            </a:prstGeom>
            <a:noFill/>
          </p:spPr>
          <p:txBody>
            <a:bodyPr wrap="none" rtlCol="0">
              <a:spAutoFit/>
            </a:bodyPr>
            <a:lstStyle/>
            <a:p>
              <a:r>
                <a:rPr lang="fr-CH" sz="900" dirty="0"/>
                <a:t>* The Middle-East and </a:t>
              </a:r>
              <a:r>
                <a:rPr lang="fr-CH" sz="900" dirty="0" err="1"/>
                <a:t>Africa</a:t>
              </a:r>
              <a:r>
                <a:rPr lang="fr-CH" sz="900" dirty="0"/>
                <a:t> </a:t>
              </a:r>
              <a:r>
                <a:rPr lang="fr-CH" sz="900" dirty="0" err="1"/>
                <a:t>region</a:t>
              </a:r>
              <a:r>
                <a:rPr lang="fr-CH" sz="900" dirty="0"/>
                <a:t> </a:t>
              </a:r>
              <a:r>
                <a:rPr lang="fr-CH" sz="900" dirty="0" err="1"/>
                <a:t>includes</a:t>
              </a:r>
              <a:r>
                <a:rPr lang="fr-CH" sz="900" dirty="0"/>
                <a:t> </a:t>
              </a:r>
              <a:r>
                <a:rPr lang="fr-CH" sz="900" dirty="0" err="1"/>
                <a:t>most</a:t>
              </a:r>
              <a:r>
                <a:rPr lang="fr-CH" sz="900" dirty="0"/>
                <a:t> of the UN-</a:t>
              </a:r>
              <a:r>
                <a:rPr lang="fr-CH" sz="900" dirty="0" err="1"/>
                <a:t>defined</a:t>
              </a:r>
              <a:r>
                <a:rPr lang="fr-CH" sz="900" dirty="0"/>
                <a:t> Western Asia </a:t>
              </a:r>
              <a:r>
                <a:rPr lang="fr-CH" sz="900" dirty="0" err="1"/>
                <a:t>region</a:t>
              </a:r>
              <a:r>
                <a:rPr lang="fr-CH" sz="900" dirty="0"/>
                <a:t>  </a:t>
              </a:r>
            </a:p>
          </p:txBody>
        </p:sp>
      </p:grpSp>
      <p:sp>
        <p:nvSpPr>
          <p:cNvPr id="9" name="Content Placeholder 1">
            <a:extLst>
              <a:ext uri="{FF2B5EF4-FFF2-40B4-BE49-F238E27FC236}">
                <a16:creationId xmlns:a16="http://schemas.microsoft.com/office/drawing/2014/main" id="{7748BE03-64C8-465E-A6AE-DF32163F3DDC}"/>
              </a:ext>
            </a:extLst>
          </p:cNvPr>
          <p:cNvSpPr txBox="1">
            <a:spLocks/>
          </p:cNvSpPr>
          <p:nvPr/>
        </p:nvSpPr>
        <p:spPr>
          <a:xfrm>
            <a:off x="426519" y="766067"/>
            <a:ext cx="8473262" cy="203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fr-CH" sz="1600" b="1" dirty="0">
                <a:latin typeface="+mj-lt"/>
              </a:rPr>
              <a:t>Middle East and </a:t>
            </a:r>
            <a:r>
              <a:rPr lang="fr-CH" sz="1600" b="1" dirty="0" err="1">
                <a:latin typeface="+mj-lt"/>
              </a:rPr>
              <a:t>Africa</a:t>
            </a:r>
            <a:r>
              <a:rPr lang="fr-CH" sz="1600" b="1" dirty="0">
                <a:latin typeface="+mj-lt"/>
              </a:rPr>
              <a:t>:</a:t>
            </a:r>
            <a:r>
              <a:rPr lang="fr-CH" sz="1600" dirty="0">
                <a:latin typeface="+mj-lt"/>
              </a:rPr>
              <a:t> </a:t>
            </a:r>
            <a:r>
              <a:rPr lang="fr-CH" sz="1600" dirty="0"/>
              <a:t>8-20% of the population </a:t>
            </a:r>
            <a:r>
              <a:rPr lang="fr-CH" sz="1600" dirty="0" err="1"/>
              <a:t>is</a:t>
            </a:r>
            <a:r>
              <a:rPr lang="fr-CH" sz="1600" dirty="0"/>
              <a:t> </a:t>
            </a:r>
            <a:r>
              <a:rPr lang="fr-CH" sz="1600" dirty="0" err="1"/>
              <a:t>aged</a:t>
            </a:r>
            <a:r>
              <a:rPr lang="fr-CH" sz="1600" dirty="0"/>
              <a:t> over 50 </a:t>
            </a:r>
            <a:r>
              <a:rPr lang="fr-CH" sz="1600" dirty="0" err="1"/>
              <a:t>years</a:t>
            </a:r>
            <a:endParaRPr lang="en-US" sz="1600" dirty="0"/>
          </a:p>
          <a:p>
            <a:pPr marL="557213" lvl="1" indent="-214313">
              <a:buClr>
                <a:srgbClr val="4599D3"/>
              </a:buClr>
              <a:buFont typeface="Courier New" panose="02070309020205020404" pitchFamily="49" charset="0"/>
              <a:buChar char="o"/>
            </a:pPr>
            <a:r>
              <a:rPr lang="fr-CH" sz="1400" dirty="0"/>
              <a:t>A 40% </a:t>
            </a:r>
            <a:r>
              <a:rPr lang="fr-CH" sz="1400" dirty="0" err="1"/>
              <a:t>increase</a:t>
            </a:r>
            <a:r>
              <a:rPr lang="fr-CH" sz="1400" dirty="0"/>
              <a:t> by 2050</a:t>
            </a:r>
          </a:p>
          <a:p>
            <a:pPr>
              <a:buClr>
                <a:srgbClr val="4599D3"/>
              </a:buClr>
            </a:pPr>
            <a:r>
              <a:rPr lang="fr-CH" sz="1600" b="1" dirty="0">
                <a:latin typeface="+mj-lt"/>
              </a:rPr>
              <a:t>Middle East:</a:t>
            </a:r>
            <a:r>
              <a:rPr lang="fr-CH" sz="1600" dirty="0">
                <a:latin typeface="+mj-lt"/>
              </a:rPr>
              <a:t> </a:t>
            </a:r>
            <a:r>
              <a:rPr lang="fr-CH" sz="1600" dirty="0"/>
              <a:t>Rapid </a:t>
            </a:r>
            <a:r>
              <a:rPr lang="fr-CH" sz="1600" dirty="0" err="1"/>
              <a:t>increase</a:t>
            </a:r>
            <a:r>
              <a:rPr lang="fr-CH" sz="1600" dirty="0"/>
              <a:t> in ratios </a:t>
            </a:r>
            <a:r>
              <a:rPr lang="fr-CH" sz="1600" dirty="0" err="1"/>
              <a:t>after</a:t>
            </a:r>
            <a:r>
              <a:rPr lang="fr-CH" sz="1600" dirty="0"/>
              <a:t> 2030</a:t>
            </a:r>
          </a:p>
          <a:p>
            <a:pPr>
              <a:buClr>
                <a:srgbClr val="4599D3"/>
              </a:buClr>
            </a:pPr>
            <a:r>
              <a:rPr lang="fr-CH" sz="1600" dirty="0" err="1"/>
              <a:t>Mortality</a:t>
            </a:r>
            <a:r>
              <a:rPr lang="fr-CH" sz="1600" dirty="0"/>
              <a:t> rates post-hip fracture </a:t>
            </a:r>
            <a:r>
              <a:rPr lang="fr-CH" sz="1600" dirty="0" err="1"/>
              <a:t>may</a:t>
            </a:r>
            <a:r>
              <a:rPr lang="fr-CH" sz="1600" dirty="0"/>
              <a:t> </a:t>
            </a:r>
            <a:r>
              <a:rPr lang="fr-CH" sz="1600" dirty="0" err="1"/>
              <a:t>be</a:t>
            </a:r>
            <a:r>
              <a:rPr lang="fr-CH" sz="1600" dirty="0"/>
              <a:t> </a:t>
            </a:r>
            <a:r>
              <a:rPr lang="fr-CH" sz="1600" dirty="0" err="1"/>
              <a:t>higher</a:t>
            </a:r>
            <a:r>
              <a:rPr lang="fr-CH" sz="1600" dirty="0"/>
              <a:t> </a:t>
            </a:r>
            <a:r>
              <a:rPr lang="fr-CH" sz="1600" dirty="0" err="1"/>
              <a:t>than</a:t>
            </a:r>
            <a:r>
              <a:rPr lang="fr-CH" sz="1600" dirty="0"/>
              <a:t> western populations</a:t>
            </a:r>
          </a:p>
          <a:p>
            <a:pPr marL="557213" lvl="1" indent="-214313">
              <a:buClr>
                <a:srgbClr val="4599D3"/>
              </a:buClr>
              <a:buFont typeface="Courier New" panose="02070309020205020404" pitchFamily="49" charset="0"/>
              <a:buChar char="o"/>
            </a:pPr>
            <a:r>
              <a:rPr lang="fr-CH" sz="1400" b="1" dirty="0">
                <a:latin typeface="+mn-lt"/>
              </a:rPr>
              <a:t>Lebanon: </a:t>
            </a:r>
            <a:r>
              <a:rPr lang="fr-CH" sz="1400" dirty="0"/>
              <a:t>1-year </a:t>
            </a:r>
            <a:r>
              <a:rPr lang="fr-CH" sz="1400" dirty="0" err="1"/>
              <a:t>mortality</a:t>
            </a:r>
            <a:r>
              <a:rPr lang="fr-CH" sz="1400" dirty="0"/>
              <a:t> rate of 33% in 2004</a:t>
            </a:r>
          </a:p>
          <a:p>
            <a:pPr marL="557213" lvl="1" indent="-214313">
              <a:buClr>
                <a:srgbClr val="4599D3"/>
              </a:buClr>
              <a:buFont typeface="Courier New" panose="02070309020205020404" pitchFamily="49" charset="0"/>
              <a:buChar char="o"/>
            </a:pPr>
            <a:r>
              <a:rPr lang="fr-CH" sz="1400" b="1" dirty="0" err="1">
                <a:latin typeface="+mn-lt"/>
              </a:rPr>
              <a:t>Saudi</a:t>
            </a:r>
            <a:r>
              <a:rPr lang="fr-CH" sz="1400" b="1" dirty="0">
                <a:latin typeface="+mn-lt"/>
              </a:rPr>
              <a:t> Arabia: </a:t>
            </a:r>
            <a:r>
              <a:rPr lang="fr-CH" sz="1400" dirty="0"/>
              <a:t>2-year </a:t>
            </a:r>
            <a:r>
              <a:rPr lang="fr-CH" sz="1400" dirty="0" err="1"/>
              <a:t>mortality</a:t>
            </a:r>
            <a:r>
              <a:rPr lang="fr-CH" sz="1400" dirty="0"/>
              <a:t> rate of 27% in 2006 </a:t>
            </a:r>
          </a:p>
          <a:p>
            <a:pPr marL="557213" lvl="1" indent="-214313">
              <a:buClr>
                <a:srgbClr val="4599D3"/>
              </a:buClr>
              <a:buFont typeface="Courier New" panose="02070309020205020404" pitchFamily="49" charset="0"/>
              <a:buChar char="o"/>
            </a:pPr>
            <a:r>
              <a:rPr lang="fr-CH" sz="1400" b="1" dirty="0" err="1">
                <a:latin typeface="+mj-lt"/>
              </a:rPr>
              <a:t>Turkey</a:t>
            </a:r>
            <a:r>
              <a:rPr lang="fr-CH" sz="1400" b="1" dirty="0">
                <a:latin typeface="+mj-lt"/>
              </a:rPr>
              <a:t>: </a:t>
            </a:r>
            <a:r>
              <a:rPr lang="fr-CH" sz="1400" dirty="0"/>
              <a:t>3-year </a:t>
            </a:r>
            <a:r>
              <a:rPr lang="fr-CH" sz="1400" dirty="0" err="1"/>
              <a:t>mortality</a:t>
            </a:r>
            <a:r>
              <a:rPr lang="fr-CH" sz="1400" dirty="0"/>
              <a:t> rate of 61% in </a:t>
            </a:r>
            <a:r>
              <a:rPr lang="fr-CH" sz="1400" dirty="0" err="1"/>
              <a:t>females</a:t>
            </a:r>
            <a:r>
              <a:rPr lang="fr-CH" sz="1400" dirty="0"/>
              <a:t> and 50% males in 2008</a:t>
            </a:r>
          </a:p>
        </p:txBody>
      </p:sp>
    </p:spTree>
    <p:extLst>
      <p:ext uri="{BB962C8B-B14F-4D97-AF65-F5344CB8AC3E}">
        <p14:creationId xmlns:p14="http://schemas.microsoft.com/office/powerpoint/2010/main" val="2766168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969907-3A45-4916-BC8E-E406E38F4D43}"/>
              </a:ext>
            </a:extLst>
          </p:cNvPr>
          <p:cNvSpPr>
            <a:spLocks noGrp="1"/>
          </p:cNvSpPr>
          <p:nvPr>
            <p:ph idx="1"/>
          </p:nvPr>
        </p:nvSpPr>
        <p:spPr>
          <a:xfrm>
            <a:off x="426519" y="1200204"/>
            <a:ext cx="8284343" cy="3956786"/>
          </a:xfrm>
        </p:spPr>
        <p:txBody>
          <a:bodyPr/>
          <a:lstStyle/>
          <a:p>
            <a:r>
              <a:rPr lang="en-US" sz="2000" dirty="0">
                <a:latin typeface="Calibri Light" panose="020F0302020204030204" pitchFamily="34" charset="0"/>
                <a:cs typeface="Calibri Light" panose="020F0302020204030204" pitchFamily="34" charset="0"/>
              </a:rPr>
              <a:t>It is a condition where bones become porous and lose their strength.</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a:t>Osteoporosis is also known as the </a:t>
            </a:r>
            <a:r>
              <a:rPr lang="en-US" sz="2000" i="1" dirty="0"/>
              <a:t>‘silent disease’ </a:t>
            </a:r>
            <a:r>
              <a:rPr lang="en-US" sz="2000" dirty="0"/>
              <a:t>because bone loss occurs without symptoms.</a:t>
            </a:r>
          </a:p>
          <a:p>
            <a:pPr lvl="1">
              <a:buFont typeface="Courier New" panose="02070309020205020404" pitchFamily="49" charset="0"/>
              <a:buChar char="o"/>
            </a:pPr>
            <a:r>
              <a:rPr lang="en-US" sz="2000" dirty="0"/>
              <a:t>In fact, even after breaking a bone, around 80% of patients are still not diagnosed and treated for osteoporosis</a:t>
            </a:r>
            <a:endParaRPr lang="fr-CH" sz="2000" dirty="0"/>
          </a:p>
          <a:p>
            <a:pPr marL="0" indent="0">
              <a:buNone/>
            </a:pPr>
            <a:endParaRPr lang="en-US" sz="2800" dirty="0">
              <a:solidFill>
                <a:schemeClr val="accent5">
                  <a:lumMod val="50000"/>
                </a:schemeClr>
              </a:solidFill>
            </a:endParaRPr>
          </a:p>
          <a:p>
            <a:endParaRPr lang="en-US" sz="2800" dirty="0">
              <a:latin typeface="Calibri Light" panose="020F0302020204030204" pitchFamily="34" charset="0"/>
              <a:cs typeface="Calibri Light" panose="020F0302020204030204" pitchFamily="34" charset="0"/>
            </a:endParaRPr>
          </a:p>
          <a:p>
            <a:endParaRPr lang="pt-PT" dirty="0"/>
          </a:p>
        </p:txBody>
      </p:sp>
      <p:sp>
        <p:nvSpPr>
          <p:cNvPr id="3" name="Title 2">
            <a:extLst>
              <a:ext uri="{FF2B5EF4-FFF2-40B4-BE49-F238E27FC236}">
                <a16:creationId xmlns:a16="http://schemas.microsoft.com/office/drawing/2014/main" id="{6EDD920C-F0C1-4B77-BEE6-76EBC23744C3}"/>
              </a:ext>
            </a:extLst>
          </p:cNvPr>
          <p:cNvSpPr>
            <a:spLocks noGrp="1"/>
          </p:cNvSpPr>
          <p:nvPr>
            <p:ph type="title"/>
          </p:nvPr>
        </p:nvSpPr>
        <p:spPr/>
        <p:txBody>
          <a:bodyPr/>
          <a:lstStyle/>
          <a:p>
            <a:r>
              <a:rPr lang="pt-PT" sz="2800" dirty="0"/>
              <a:t>WHAT IS OSTEOPOROSIS?</a:t>
            </a:r>
          </a:p>
        </p:txBody>
      </p:sp>
      <p:pic>
        <p:nvPicPr>
          <p:cNvPr id="4" name="Picture 3">
            <a:extLst>
              <a:ext uri="{FF2B5EF4-FFF2-40B4-BE49-F238E27FC236}">
                <a16:creationId xmlns:a16="http://schemas.microsoft.com/office/drawing/2014/main" id="{0B08E144-4EC5-46DF-B002-337ADB54C2AC}"/>
              </a:ext>
            </a:extLst>
          </p:cNvPr>
          <p:cNvPicPr/>
          <p:nvPr/>
        </p:nvPicPr>
        <p:blipFill rotWithShape="1">
          <a:blip r:embed="rId2"/>
          <a:srcRect l="51115" t="25033" r="2519" b="11605"/>
          <a:stretch/>
        </p:blipFill>
        <p:spPr bwMode="auto">
          <a:xfrm>
            <a:off x="2493978" y="1769003"/>
            <a:ext cx="4149423" cy="1595146"/>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5" name="TextBox 4">
            <a:extLst>
              <a:ext uri="{FF2B5EF4-FFF2-40B4-BE49-F238E27FC236}">
                <a16:creationId xmlns:a16="http://schemas.microsoft.com/office/drawing/2014/main" id="{AF3250DC-D2E5-4C42-88B1-DAA877D3D930}"/>
              </a:ext>
            </a:extLst>
          </p:cNvPr>
          <p:cNvSpPr txBox="1"/>
          <p:nvPr/>
        </p:nvSpPr>
        <p:spPr>
          <a:xfrm>
            <a:off x="4871980" y="5439063"/>
            <a:ext cx="4070827" cy="246221"/>
          </a:xfrm>
          <a:prstGeom prst="rect">
            <a:avLst/>
          </a:prstGeom>
          <a:noFill/>
        </p:spPr>
        <p:txBody>
          <a:bodyPr wrap="square" rtlCol="0">
            <a:spAutoFit/>
          </a:bodyPr>
          <a:lstStyle/>
          <a:p>
            <a:pPr algn="r"/>
            <a:r>
              <a:rPr lang="en-GB" sz="1000" dirty="0"/>
              <a:t>Harvey NCW, McCloskey EV et al.</a:t>
            </a:r>
            <a:r>
              <a:rPr lang="de-DE" sz="1000" dirty="0"/>
              <a:t> </a:t>
            </a:r>
            <a:r>
              <a:rPr lang="en-GB" sz="1000" dirty="0"/>
              <a:t>2016 IOF World Osteoporosis Day Report </a:t>
            </a:r>
          </a:p>
        </p:txBody>
      </p:sp>
    </p:spTree>
    <p:extLst>
      <p:ext uri="{BB962C8B-B14F-4D97-AF65-F5344CB8AC3E}">
        <p14:creationId xmlns:p14="http://schemas.microsoft.com/office/powerpoint/2010/main" val="167183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4FD5E3-A6D0-438C-8E1A-C252E20EEF78}"/>
              </a:ext>
            </a:extLst>
          </p:cNvPr>
          <p:cNvSpPr>
            <a:spLocks noGrp="1"/>
          </p:cNvSpPr>
          <p:nvPr>
            <p:ph type="title"/>
          </p:nvPr>
        </p:nvSpPr>
        <p:spPr>
          <a:xfrm>
            <a:off x="354095" y="279289"/>
            <a:ext cx="10693248" cy="603034"/>
          </a:xfrm>
        </p:spPr>
        <p:txBody>
          <a:bodyPr/>
          <a:lstStyle/>
          <a:p>
            <a:r>
              <a:rPr lang="pt-PT" sz="2300" dirty="0"/>
              <a:t>EPIDEMIOLOGY &amp; BURDEN: MIDDLE EAST AND AFRICA</a:t>
            </a:r>
          </a:p>
        </p:txBody>
      </p:sp>
      <p:sp>
        <p:nvSpPr>
          <p:cNvPr id="4" name="Content Placeholder 1">
            <a:extLst>
              <a:ext uri="{FF2B5EF4-FFF2-40B4-BE49-F238E27FC236}">
                <a16:creationId xmlns:a16="http://schemas.microsoft.com/office/drawing/2014/main" id="{CB226C8B-7BFD-42D6-9890-9AAEA8B27A8E}"/>
              </a:ext>
            </a:extLst>
          </p:cNvPr>
          <p:cNvSpPr txBox="1">
            <a:spLocks/>
          </p:cNvSpPr>
          <p:nvPr/>
        </p:nvSpPr>
        <p:spPr>
          <a:xfrm>
            <a:off x="426519" y="830489"/>
            <a:ext cx="4073053" cy="1755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600" b="1" dirty="0" err="1">
                <a:latin typeface="+mj-lt"/>
              </a:rPr>
              <a:t>Saudi</a:t>
            </a:r>
            <a:r>
              <a:rPr lang="fr-CH" sz="1600" b="1" dirty="0">
                <a:latin typeface="+mj-lt"/>
              </a:rPr>
              <a:t> Arabia</a:t>
            </a:r>
            <a:r>
              <a:rPr lang="fr-CH" sz="1600" dirty="0">
                <a:latin typeface="+mj-lt"/>
              </a:rPr>
              <a:t>: </a:t>
            </a:r>
            <a:r>
              <a:rPr lang="fr-CH" sz="1600" dirty="0"/>
              <a:t>more </a:t>
            </a:r>
            <a:r>
              <a:rPr lang="fr-CH" sz="1600" dirty="0" err="1"/>
              <a:t>than</a:t>
            </a:r>
            <a:r>
              <a:rPr lang="fr-CH" sz="1600" dirty="0"/>
              <a:t> 7,500 cases of hip fracture in 2013</a:t>
            </a:r>
          </a:p>
          <a:p>
            <a:pPr marL="557213" lvl="1" indent="-214313">
              <a:buClr>
                <a:srgbClr val="4599D3"/>
              </a:buClr>
              <a:buFont typeface="Courier New" panose="02070309020205020404" pitchFamily="49" charset="0"/>
              <a:buChar char="o"/>
            </a:pPr>
            <a:r>
              <a:rPr lang="fr-CH" sz="1400" dirty="0"/>
              <a:t>By 2025, </a:t>
            </a:r>
            <a:r>
              <a:rPr lang="fr-CH" sz="1400" dirty="0" err="1"/>
              <a:t>estimates</a:t>
            </a:r>
            <a:r>
              <a:rPr lang="fr-CH" sz="1400" dirty="0"/>
              <a:t> of more </a:t>
            </a:r>
            <a:r>
              <a:rPr lang="fr-CH" sz="1400" dirty="0" err="1"/>
              <a:t>than</a:t>
            </a:r>
            <a:r>
              <a:rPr lang="fr-CH" sz="1400" dirty="0"/>
              <a:t> 9,700 cases </a:t>
            </a:r>
          </a:p>
          <a:p>
            <a:pPr marL="557213" lvl="1" indent="-214313">
              <a:buClr>
                <a:srgbClr val="4599D3"/>
              </a:buClr>
              <a:buFont typeface="Courier New" panose="02070309020205020404" pitchFamily="49" charset="0"/>
              <a:buChar char="o"/>
            </a:pPr>
            <a:r>
              <a:rPr lang="fr-CH" sz="1400" dirty="0" err="1"/>
              <a:t>Overall</a:t>
            </a:r>
            <a:r>
              <a:rPr lang="fr-CH" sz="1400" dirty="0"/>
              <a:t> hip fracture </a:t>
            </a:r>
            <a:r>
              <a:rPr lang="fr-CH" sz="1400" dirty="0" err="1"/>
              <a:t>cost</a:t>
            </a:r>
            <a:r>
              <a:rPr lang="fr-CH" sz="1400" dirty="0"/>
              <a:t>: SR2.4 billion</a:t>
            </a:r>
          </a:p>
          <a:p>
            <a:pPr>
              <a:buClr>
                <a:srgbClr val="4599D3"/>
              </a:buClr>
            </a:pPr>
            <a:r>
              <a:rPr lang="fr-CH" sz="1600" b="1" dirty="0">
                <a:latin typeface="+mn-lt"/>
              </a:rPr>
              <a:t>Iran: </a:t>
            </a:r>
            <a:r>
              <a:rPr lang="fr-CH" sz="1600" dirty="0"/>
              <a:t>Direct </a:t>
            </a:r>
            <a:r>
              <a:rPr lang="fr-CH" sz="1600" dirty="0" err="1"/>
              <a:t>cost</a:t>
            </a:r>
            <a:r>
              <a:rPr lang="fr-CH" sz="1600" dirty="0"/>
              <a:t> </a:t>
            </a:r>
            <a:r>
              <a:rPr lang="fr-CH" sz="1600" dirty="0" err="1"/>
              <a:t>from</a:t>
            </a:r>
            <a:r>
              <a:rPr lang="fr-CH" sz="1600" dirty="0"/>
              <a:t> hip fractures </a:t>
            </a:r>
            <a:r>
              <a:rPr lang="fr-CH" sz="1600" dirty="0" err="1"/>
              <a:t>was</a:t>
            </a:r>
            <a:r>
              <a:rPr lang="fr-CH" sz="1600" dirty="0"/>
              <a:t> US$28 million in 2010</a:t>
            </a:r>
          </a:p>
          <a:p>
            <a:pPr marL="539750" lvl="1" indent="-182563">
              <a:buClr>
                <a:srgbClr val="4599D3"/>
              </a:buClr>
              <a:buFont typeface="Courier New" panose="02070309020205020404" pitchFamily="49" charset="0"/>
              <a:buChar char="o"/>
            </a:pPr>
            <a:r>
              <a:rPr lang="fr-CH" sz="1400" dirty="0"/>
              <a:t>By 2050, approx. US$250 million</a:t>
            </a:r>
          </a:p>
        </p:txBody>
      </p:sp>
      <p:sp>
        <p:nvSpPr>
          <p:cNvPr id="14" name="Rectangle 13">
            <a:extLst>
              <a:ext uri="{FF2B5EF4-FFF2-40B4-BE49-F238E27FC236}">
                <a16:creationId xmlns:a16="http://schemas.microsoft.com/office/drawing/2014/main" id="{9C9CF296-45BC-4BC0-9DD9-ADDDC4F0E826}"/>
              </a:ext>
            </a:extLst>
          </p:cNvPr>
          <p:cNvSpPr/>
          <p:nvPr/>
        </p:nvSpPr>
        <p:spPr>
          <a:xfrm>
            <a:off x="649629" y="5890060"/>
            <a:ext cx="6118862"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sp>
        <p:nvSpPr>
          <p:cNvPr id="18" name="Content Placeholder 1">
            <a:extLst>
              <a:ext uri="{FF2B5EF4-FFF2-40B4-BE49-F238E27FC236}">
                <a16:creationId xmlns:a16="http://schemas.microsoft.com/office/drawing/2014/main" id="{8E4B1B10-24FC-4C7A-883A-60A9DE4CC2A1}"/>
              </a:ext>
            </a:extLst>
          </p:cNvPr>
          <p:cNvSpPr txBox="1">
            <a:spLocks/>
          </p:cNvSpPr>
          <p:nvPr/>
        </p:nvSpPr>
        <p:spPr>
          <a:xfrm>
            <a:off x="4644430" y="830489"/>
            <a:ext cx="3458424" cy="2980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600" b="1" dirty="0" err="1">
                <a:latin typeface="+mj-lt"/>
              </a:rPr>
              <a:t>Turkey</a:t>
            </a:r>
            <a:r>
              <a:rPr lang="fr-CH" sz="1600" b="1" dirty="0">
                <a:latin typeface="+mj-lt"/>
              </a:rPr>
              <a:t>: </a:t>
            </a:r>
            <a:r>
              <a:rPr lang="fr-CH" sz="1600" dirty="0"/>
              <a:t>In 2009, 24,000 cases of hip fracture </a:t>
            </a:r>
          </a:p>
          <a:p>
            <a:pPr marL="557213" lvl="1" indent="-214313">
              <a:buClr>
                <a:srgbClr val="4599D3"/>
              </a:buClr>
              <a:buFont typeface="Courier New" panose="02070309020205020404" pitchFamily="49" charset="0"/>
              <a:buChar char="o"/>
            </a:pPr>
            <a:r>
              <a:rPr lang="fr-CH" sz="1400" dirty="0" err="1"/>
              <a:t>Expected</a:t>
            </a:r>
            <a:r>
              <a:rPr lang="fr-CH" sz="1400" dirty="0"/>
              <a:t> to </a:t>
            </a:r>
            <a:r>
              <a:rPr lang="fr-CH" sz="1400" dirty="0" err="1"/>
              <a:t>increase</a:t>
            </a:r>
            <a:r>
              <a:rPr lang="fr-CH" sz="1400" dirty="0"/>
              <a:t> to </a:t>
            </a:r>
            <a:r>
              <a:rPr lang="fr-CH" sz="1400" dirty="0" err="1"/>
              <a:t>nearly</a:t>
            </a:r>
            <a:r>
              <a:rPr lang="fr-CH" sz="1400" dirty="0"/>
              <a:t> 64,000 by 2035</a:t>
            </a:r>
          </a:p>
          <a:p>
            <a:pPr marL="557213" lvl="1" indent="-214313">
              <a:buClr>
                <a:srgbClr val="4599D3"/>
              </a:buClr>
              <a:buFont typeface="Courier New" panose="02070309020205020404" pitchFamily="49" charset="0"/>
              <a:buChar char="o"/>
            </a:pPr>
            <a:r>
              <a:rPr lang="fr-CH" sz="1400" dirty="0"/>
              <a:t>Direct </a:t>
            </a:r>
            <a:r>
              <a:rPr lang="fr-CH" sz="1400" dirty="0" err="1"/>
              <a:t>cost</a:t>
            </a:r>
            <a:r>
              <a:rPr lang="fr-CH" sz="1400" dirty="0"/>
              <a:t> </a:t>
            </a:r>
            <a:r>
              <a:rPr lang="fr-CH" sz="1400" dirty="0" err="1"/>
              <a:t>from</a:t>
            </a:r>
            <a:r>
              <a:rPr lang="fr-CH" sz="1400" dirty="0"/>
              <a:t> hip fractures US$ 72 million in 2010 to US$205 million in 2050</a:t>
            </a:r>
          </a:p>
        </p:txBody>
      </p:sp>
      <p:grpSp>
        <p:nvGrpSpPr>
          <p:cNvPr id="9" name="Group 8">
            <a:extLst>
              <a:ext uri="{FF2B5EF4-FFF2-40B4-BE49-F238E27FC236}">
                <a16:creationId xmlns:a16="http://schemas.microsoft.com/office/drawing/2014/main" id="{1F1EA26A-7732-4C2E-9321-D32B0FF148A8}"/>
              </a:ext>
            </a:extLst>
          </p:cNvPr>
          <p:cNvGrpSpPr/>
          <p:nvPr/>
        </p:nvGrpSpPr>
        <p:grpSpPr>
          <a:xfrm>
            <a:off x="1221768" y="2520621"/>
            <a:ext cx="6700465" cy="3351897"/>
            <a:chOff x="1221768" y="2446731"/>
            <a:chExt cx="6700465" cy="3351897"/>
          </a:xfrm>
        </p:grpSpPr>
        <p:pic>
          <p:nvPicPr>
            <p:cNvPr id="10" name="Picture 9">
              <a:extLst>
                <a:ext uri="{FF2B5EF4-FFF2-40B4-BE49-F238E27FC236}">
                  <a16:creationId xmlns:a16="http://schemas.microsoft.com/office/drawing/2014/main" id="{C4C9D894-194C-4A47-92A5-396375E7FCD4}"/>
                </a:ext>
              </a:extLst>
            </p:cNvPr>
            <p:cNvPicPr>
              <a:picLocks noChangeAspect="1"/>
            </p:cNvPicPr>
            <p:nvPr/>
          </p:nvPicPr>
          <p:blipFill>
            <a:blip r:embed="rId2"/>
            <a:stretch>
              <a:fillRect/>
            </a:stretch>
          </p:blipFill>
          <p:spPr>
            <a:xfrm>
              <a:off x="1564739" y="2746725"/>
              <a:ext cx="6357494" cy="2891222"/>
            </a:xfrm>
            <a:prstGeom prst="rect">
              <a:avLst/>
            </a:prstGeom>
          </p:spPr>
        </p:pic>
        <p:sp>
          <p:nvSpPr>
            <p:cNvPr id="12" name="TextBox 11">
              <a:extLst>
                <a:ext uri="{FF2B5EF4-FFF2-40B4-BE49-F238E27FC236}">
                  <a16:creationId xmlns:a16="http://schemas.microsoft.com/office/drawing/2014/main" id="{9F0D030A-C2DA-480A-A8FB-E237F5E74A03}"/>
                </a:ext>
              </a:extLst>
            </p:cNvPr>
            <p:cNvSpPr txBox="1"/>
            <p:nvPr/>
          </p:nvSpPr>
          <p:spPr>
            <a:xfrm rot="16200000">
              <a:off x="-46908" y="3715407"/>
              <a:ext cx="2845130"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sp>
          <p:nvSpPr>
            <p:cNvPr id="16" name="TextBox 15">
              <a:extLst>
                <a:ext uri="{FF2B5EF4-FFF2-40B4-BE49-F238E27FC236}">
                  <a16:creationId xmlns:a16="http://schemas.microsoft.com/office/drawing/2014/main" id="{D54016B6-40FC-4D98-A28D-DDD279210255}"/>
                </a:ext>
              </a:extLst>
            </p:cNvPr>
            <p:cNvSpPr txBox="1"/>
            <p:nvPr/>
          </p:nvSpPr>
          <p:spPr>
            <a:xfrm>
              <a:off x="1696493" y="5567796"/>
              <a:ext cx="4434227" cy="230832"/>
            </a:xfrm>
            <a:prstGeom prst="rect">
              <a:avLst/>
            </a:prstGeom>
            <a:noFill/>
          </p:spPr>
          <p:txBody>
            <a:bodyPr wrap="none" rtlCol="0">
              <a:spAutoFit/>
            </a:bodyPr>
            <a:lstStyle/>
            <a:p>
              <a:r>
                <a:rPr lang="fr-CH" sz="900" dirty="0"/>
                <a:t>* The Middle-East and </a:t>
              </a:r>
              <a:r>
                <a:rPr lang="fr-CH" sz="900" dirty="0" err="1"/>
                <a:t>Africa</a:t>
              </a:r>
              <a:r>
                <a:rPr lang="fr-CH" sz="900" dirty="0"/>
                <a:t> </a:t>
              </a:r>
              <a:r>
                <a:rPr lang="fr-CH" sz="900" dirty="0" err="1"/>
                <a:t>region</a:t>
              </a:r>
              <a:r>
                <a:rPr lang="fr-CH" sz="900" dirty="0"/>
                <a:t> </a:t>
              </a:r>
              <a:r>
                <a:rPr lang="fr-CH" sz="900" dirty="0" err="1"/>
                <a:t>includes</a:t>
              </a:r>
              <a:r>
                <a:rPr lang="fr-CH" sz="900" dirty="0"/>
                <a:t> </a:t>
              </a:r>
              <a:r>
                <a:rPr lang="fr-CH" sz="900" dirty="0" err="1"/>
                <a:t>most</a:t>
              </a:r>
              <a:r>
                <a:rPr lang="fr-CH" sz="900" dirty="0"/>
                <a:t> of the UN-</a:t>
              </a:r>
              <a:r>
                <a:rPr lang="fr-CH" sz="900" dirty="0" err="1"/>
                <a:t>defined</a:t>
              </a:r>
              <a:r>
                <a:rPr lang="fr-CH" sz="900" dirty="0"/>
                <a:t> Western Asia </a:t>
              </a:r>
              <a:r>
                <a:rPr lang="fr-CH" sz="900" dirty="0" err="1"/>
                <a:t>region</a:t>
              </a:r>
              <a:r>
                <a:rPr lang="fr-CH" sz="900" dirty="0"/>
                <a:t>  </a:t>
              </a:r>
            </a:p>
          </p:txBody>
        </p:sp>
      </p:grpSp>
    </p:spTree>
    <p:extLst>
      <p:ext uri="{BB962C8B-B14F-4D97-AF65-F5344CB8AC3E}">
        <p14:creationId xmlns:p14="http://schemas.microsoft.com/office/powerpoint/2010/main" val="1000963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384AF7-7340-4EF7-AE83-BE07C38E98C2}"/>
              </a:ext>
            </a:extLst>
          </p:cNvPr>
          <p:cNvSpPr>
            <a:spLocks noGrp="1"/>
          </p:cNvSpPr>
          <p:nvPr>
            <p:ph type="title"/>
          </p:nvPr>
        </p:nvSpPr>
        <p:spPr>
          <a:xfrm>
            <a:off x="354095" y="279289"/>
            <a:ext cx="10693248" cy="603034"/>
          </a:xfrm>
        </p:spPr>
        <p:txBody>
          <a:bodyPr/>
          <a:lstStyle/>
          <a:p>
            <a:r>
              <a:rPr lang="pt-PT" sz="2800" dirty="0"/>
              <a:t>EPIDEMIOLOGY &amp; BURDEN: AFRICA</a:t>
            </a:r>
          </a:p>
        </p:txBody>
      </p:sp>
      <p:sp>
        <p:nvSpPr>
          <p:cNvPr id="4" name="Content Placeholder 1">
            <a:extLst>
              <a:ext uri="{FF2B5EF4-FFF2-40B4-BE49-F238E27FC236}">
                <a16:creationId xmlns:a16="http://schemas.microsoft.com/office/drawing/2014/main" id="{05560D0E-35D4-4C5B-B6AF-B6F0B84E1E23}"/>
              </a:ext>
            </a:extLst>
          </p:cNvPr>
          <p:cNvSpPr txBox="1">
            <a:spLocks/>
          </p:cNvSpPr>
          <p:nvPr/>
        </p:nvSpPr>
        <p:spPr>
          <a:xfrm>
            <a:off x="426519" y="1154474"/>
            <a:ext cx="8473262" cy="761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800" b="1" dirty="0" err="1">
                <a:latin typeface="+mj-lt"/>
              </a:rPr>
              <a:t>Africa</a:t>
            </a:r>
            <a:r>
              <a:rPr lang="fr-CH" sz="1800" dirty="0">
                <a:latin typeface="+mj-lt"/>
              </a:rPr>
              <a:t>: </a:t>
            </a:r>
            <a:r>
              <a:rPr lang="fr-CH" sz="1800" dirty="0" err="1"/>
              <a:t>World’s</a:t>
            </a:r>
            <a:r>
              <a:rPr lang="fr-CH" sz="1800" dirty="0"/>
              <a:t> </a:t>
            </a:r>
            <a:r>
              <a:rPr lang="fr-CH" sz="1800" dirty="0" err="1"/>
              <a:t>youngest</a:t>
            </a:r>
            <a:r>
              <a:rPr lang="fr-CH" sz="1800" dirty="0"/>
              <a:t> </a:t>
            </a:r>
            <a:r>
              <a:rPr lang="fr-CH" sz="1800" dirty="0" err="1"/>
              <a:t>region</a:t>
            </a:r>
            <a:endParaRPr lang="fr-CH" sz="1800" dirty="0"/>
          </a:p>
          <a:p>
            <a:pPr marL="742950" lvl="1" indent="-285750">
              <a:buClr>
                <a:srgbClr val="4599D3"/>
              </a:buClr>
              <a:buFont typeface="Courier New" panose="02070309020205020404" pitchFamily="49" charset="0"/>
              <a:buChar char="o"/>
            </a:pPr>
            <a:r>
              <a:rPr lang="fr-CH" sz="1600" dirty="0" err="1"/>
              <a:t>With</a:t>
            </a:r>
            <a:r>
              <a:rPr lang="fr-CH" sz="1600" dirty="0"/>
              <a:t> the exception of the </a:t>
            </a:r>
            <a:r>
              <a:rPr lang="fr-CH" sz="1600" b="1" dirty="0"/>
              <a:t>Seychelles</a:t>
            </a:r>
            <a:r>
              <a:rPr lang="fr-CH" sz="1600" dirty="0"/>
              <a:t>, </a:t>
            </a:r>
            <a:r>
              <a:rPr lang="fr-CH" sz="1600" dirty="0" err="1"/>
              <a:t>Africa</a:t>
            </a:r>
            <a:r>
              <a:rPr lang="fr-CH" sz="1600" dirty="0"/>
              <a:t> </a:t>
            </a:r>
            <a:r>
              <a:rPr lang="fr-CH" sz="1600" dirty="0" err="1"/>
              <a:t>remains</a:t>
            </a:r>
            <a:r>
              <a:rPr lang="fr-CH" sz="1600" dirty="0"/>
              <a:t> a </a:t>
            </a:r>
            <a:r>
              <a:rPr lang="fr-CH" sz="1600" dirty="0" err="1"/>
              <a:t>young</a:t>
            </a:r>
            <a:r>
              <a:rPr lang="fr-CH" sz="1600" dirty="0"/>
              <a:t> </a:t>
            </a:r>
            <a:r>
              <a:rPr lang="fr-CH" sz="1600" dirty="0" err="1"/>
              <a:t>region</a:t>
            </a:r>
            <a:r>
              <a:rPr lang="fr-CH" sz="1600" dirty="0"/>
              <a:t> for </a:t>
            </a:r>
            <a:r>
              <a:rPr lang="fr-CH" sz="1600" dirty="0" err="1"/>
              <a:t>most</a:t>
            </a:r>
            <a:r>
              <a:rPr lang="fr-CH" sz="1600" dirty="0"/>
              <a:t> of the 21st century</a:t>
            </a:r>
          </a:p>
        </p:txBody>
      </p:sp>
      <p:sp>
        <p:nvSpPr>
          <p:cNvPr id="8" name="Rectangle 7">
            <a:extLst>
              <a:ext uri="{FF2B5EF4-FFF2-40B4-BE49-F238E27FC236}">
                <a16:creationId xmlns:a16="http://schemas.microsoft.com/office/drawing/2014/main" id="{63D62F67-C7E4-47C3-87F4-80C432387059}"/>
              </a:ext>
            </a:extLst>
          </p:cNvPr>
          <p:cNvSpPr/>
          <p:nvPr/>
        </p:nvSpPr>
        <p:spPr>
          <a:xfrm>
            <a:off x="583408" y="5808255"/>
            <a:ext cx="5432449" cy="307777"/>
          </a:xfrm>
          <a:prstGeom prst="rect">
            <a:avLst/>
          </a:prstGeom>
        </p:spPr>
        <p:txBody>
          <a:bodyPr wrap="none">
            <a:spAutoFit/>
          </a:bodyPr>
          <a:lstStyle/>
          <a:p>
            <a:pPr lvl="0">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70382F80-79BA-44A6-A837-8ACF7EFF779B}"/>
              </a:ext>
            </a:extLst>
          </p:cNvPr>
          <p:cNvGrpSpPr/>
          <p:nvPr/>
        </p:nvGrpSpPr>
        <p:grpSpPr>
          <a:xfrm>
            <a:off x="691511" y="2188024"/>
            <a:ext cx="7764650" cy="3254094"/>
            <a:chOff x="691511" y="2188024"/>
            <a:chExt cx="7764650" cy="3254094"/>
          </a:xfrm>
        </p:grpSpPr>
        <p:sp>
          <p:nvSpPr>
            <p:cNvPr id="7" name="TextBox 6">
              <a:extLst>
                <a:ext uri="{FF2B5EF4-FFF2-40B4-BE49-F238E27FC236}">
                  <a16:creationId xmlns:a16="http://schemas.microsoft.com/office/drawing/2014/main" id="{699351F4-1ECD-4C8E-9BF8-28DB7737C731}"/>
                </a:ext>
              </a:extLst>
            </p:cNvPr>
            <p:cNvSpPr txBox="1"/>
            <p:nvPr/>
          </p:nvSpPr>
          <p:spPr>
            <a:xfrm rot="16200000">
              <a:off x="-492811" y="3372348"/>
              <a:ext cx="2676422"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pic>
          <p:nvPicPr>
            <p:cNvPr id="6" name="Picture 5">
              <a:extLst>
                <a:ext uri="{FF2B5EF4-FFF2-40B4-BE49-F238E27FC236}">
                  <a16:creationId xmlns:a16="http://schemas.microsoft.com/office/drawing/2014/main" id="{30C5D00A-A764-48F0-8686-9BAA8D54A1AC}"/>
                </a:ext>
              </a:extLst>
            </p:cNvPr>
            <p:cNvPicPr>
              <a:picLocks noChangeAspect="1"/>
            </p:cNvPicPr>
            <p:nvPr/>
          </p:nvPicPr>
          <p:blipFill>
            <a:blip r:embed="rId2"/>
            <a:stretch>
              <a:fillRect/>
            </a:stretch>
          </p:blipFill>
          <p:spPr>
            <a:xfrm>
              <a:off x="1065776" y="2188024"/>
              <a:ext cx="7390385" cy="3254094"/>
            </a:xfrm>
            <a:prstGeom prst="rect">
              <a:avLst/>
            </a:prstGeom>
          </p:spPr>
        </p:pic>
      </p:grpSp>
    </p:spTree>
    <p:extLst>
      <p:ext uri="{BB962C8B-B14F-4D97-AF65-F5344CB8AC3E}">
        <p14:creationId xmlns:p14="http://schemas.microsoft.com/office/powerpoint/2010/main" val="345055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331F5F0-AE9D-43E3-A22B-5269BFDA024D}"/>
              </a:ext>
            </a:extLst>
          </p:cNvPr>
          <p:cNvSpPr txBox="1">
            <a:spLocks/>
          </p:cNvSpPr>
          <p:nvPr/>
        </p:nvSpPr>
        <p:spPr>
          <a:xfrm>
            <a:off x="426520" y="1480601"/>
            <a:ext cx="2561124" cy="3503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700" b="1" dirty="0">
                <a:latin typeface="+mj-lt"/>
              </a:rPr>
              <a:t>North America: </a:t>
            </a:r>
            <a:r>
              <a:rPr lang="en-GB" sz="1700" dirty="0"/>
              <a:t>By 2025, the annual incidence of fragility fractures in the United States is projected to exceed 3 million cases, at a cost of US$25 billion</a:t>
            </a:r>
          </a:p>
          <a:p>
            <a:pPr>
              <a:buClr>
                <a:srgbClr val="4599D3"/>
              </a:buClr>
            </a:pPr>
            <a:r>
              <a:rPr lang="en-US" sz="1700" dirty="0"/>
              <a:t>In 2015, the United Nations report stated that the population aged 60 years and over will increase by 41% by </a:t>
            </a:r>
            <a:r>
              <a:rPr lang="fr-CH" sz="1700" dirty="0"/>
              <a:t>2030</a:t>
            </a:r>
          </a:p>
          <a:p>
            <a:pPr>
              <a:buClr>
                <a:srgbClr val="4599D3"/>
              </a:buClr>
            </a:pPr>
            <a:endParaRPr lang="en-GB" sz="1800" b="1" dirty="0"/>
          </a:p>
          <a:p>
            <a:pPr lvl="1">
              <a:buClr>
                <a:srgbClr val="4599D3"/>
              </a:buClr>
              <a:buFont typeface="Courier New" panose="02070309020205020404" pitchFamily="49" charset="0"/>
              <a:buChar char="o"/>
            </a:pPr>
            <a:endParaRPr lang="fr-CH" sz="1800" dirty="0"/>
          </a:p>
          <a:p>
            <a:pPr marL="285750" indent="-285750">
              <a:buFont typeface="Wingdings" panose="05000000000000000000" pitchFamily="2" charset="2"/>
              <a:buChar char="q"/>
            </a:pPr>
            <a:endParaRPr lang="fr-CH" sz="1800" dirty="0">
              <a:solidFill>
                <a:srgbClr val="002060"/>
              </a:solidFill>
            </a:endParaRPr>
          </a:p>
        </p:txBody>
      </p:sp>
      <p:sp>
        <p:nvSpPr>
          <p:cNvPr id="4" name="Title 1">
            <a:extLst>
              <a:ext uri="{FF2B5EF4-FFF2-40B4-BE49-F238E27FC236}">
                <a16:creationId xmlns:a16="http://schemas.microsoft.com/office/drawing/2014/main" id="{93A41EFD-1959-4379-BBDD-27D829D3FD21}"/>
              </a:ext>
            </a:extLst>
          </p:cNvPr>
          <p:cNvSpPr>
            <a:spLocks noGrp="1"/>
          </p:cNvSpPr>
          <p:nvPr>
            <p:ph type="title"/>
          </p:nvPr>
        </p:nvSpPr>
        <p:spPr>
          <a:xfrm>
            <a:off x="354095" y="279289"/>
            <a:ext cx="10693248" cy="603034"/>
          </a:xfrm>
        </p:spPr>
        <p:txBody>
          <a:bodyPr/>
          <a:lstStyle/>
          <a:p>
            <a:r>
              <a:rPr lang="pt-PT" sz="2800" dirty="0"/>
              <a:t>EPIDEMIOLOGY &amp; BURDEN: NORTH AMERICA</a:t>
            </a:r>
          </a:p>
        </p:txBody>
      </p:sp>
      <p:sp>
        <p:nvSpPr>
          <p:cNvPr id="7" name="Rectangle 6">
            <a:extLst>
              <a:ext uri="{FF2B5EF4-FFF2-40B4-BE49-F238E27FC236}">
                <a16:creationId xmlns:a16="http://schemas.microsoft.com/office/drawing/2014/main" id="{A5731429-8A8D-49AD-8FBC-4BC7BF56C4A7}"/>
              </a:ext>
            </a:extLst>
          </p:cNvPr>
          <p:cNvSpPr/>
          <p:nvPr/>
        </p:nvSpPr>
        <p:spPr>
          <a:xfrm>
            <a:off x="571707" y="5797618"/>
            <a:ext cx="5550533" cy="307777"/>
          </a:xfrm>
          <a:prstGeom prst="rect">
            <a:avLst/>
          </a:prstGeom>
        </p:spPr>
        <p:txBody>
          <a:bodyPr wrap="square">
            <a:spAutoFit/>
          </a:bodyPr>
          <a:lstStyle/>
          <a:p>
            <a:pPr lvl="0">
              <a:buClr>
                <a:srgbClr val="002060"/>
              </a:buClr>
            </a:pPr>
            <a:r>
              <a:rPr lang="en-US" sz="1400" dirty="0">
                <a:solidFill>
                  <a:prstClr val="black"/>
                </a:solidFill>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ECD2415F-DBEB-4858-A1B3-D71FF3ABF427}"/>
              </a:ext>
            </a:extLst>
          </p:cNvPr>
          <p:cNvGrpSpPr/>
          <p:nvPr/>
        </p:nvGrpSpPr>
        <p:grpSpPr>
          <a:xfrm>
            <a:off x="3254137" y="1201163"/>
            <a:ext cx="5808381" cy="4277615"/>
            <a:chOff x="3254137" y="1201163"/>
            <a:chExt cx="5808381" cy="4277615"/>
          </a:xfrm>
        </p:grpSpPr>
        <p:sp>
          <p:nvSpPr>
            <p:cNvPr id="10" name="TextBox 9">
              <a:extLst>
                <a:ext uri="{FF2B5EF4-FFF2-40B4-BE49-F238E27FC236}">
                  <a16:creationId xmlns:a16="http://schemas.microsoft.com/office/drawing/2014/main" id="{ACD2C087-B7FA-4FEE-AAAC-DE98A008E4F5}"/>
                </a:ext>
              </a:extLst>
            </p:cNvPr>
            <p:cNvSpPr txBox="1"/>
            <p:nvPr/>
          </p:nvSpPr>
          <p:spPr>
            <a:xfrm rot="16200000">
              <a:off x="2021741" y="2778598"/>
              <a:ext cx="2772570" cy="307777"/>
            </a:xfrm>
            <a:prstGeom prst="rect">
              <a:avLst/>
            </a:prstGeom>
            <a:noFill/>
          </p:spPr>
          <p:txBody>
            <a:bodyPr wrap="square" rtlCol="0">
              <a:spAutoFit/>
            </a:bodyPr>
            <a:lstStyle/>
            <a:p>
              <a:r>
                <a:rPr lang="fr-CH" sz="1400" dirty="0" err="1">
                  <a:cs typeface="Calibri Light" panose="020F0302020204030204" pitchFamily="34" charset="0"/>
                </a:rPr>
                <a:t>Dependency</a:t>
              </a:r>
              <a:r>
                <a:rPr lang="fr-CH" sz="1400" dirty="0">
                  <a:cs typeface="Calibri Light" panose="020F0302020204030204" pitchFamily="34" charset="0"/>
                </a:rPr>
                <a:t> ratio of </a:t>
              </a:r>
              <a:r>
                <a:rPr lang="fr-CH" sz="1400" dirty="0" err="1">
                  <a:cs typeface="Calibri Light" panose="020F0302020204030204" pitchFamily="34" charset="0"/>
                </a:rPr>
                <a:t>older</a:t>
              </a:r>
              <a:r>
                <a:rPr lang="fr-CH" sz="1400" dirty="0">
                  <a:cs typeface="Calibri Light" panose="020F0302020204030204" pitchFamily="34" charset="0"/>
                </a:rPr>
                <a:t> </a:t>
              </a:r>
              <a:r>
                <a:rPr lang="fr-CH" sz="1400" dirty="0" err="1">
                  <a:cs typeface="Calibri Light" panose="020F0302020204030204" pitchFamily="34" charset="0"/>
                </a:rPr>
                <a:t>adults</a:t>
              </a:r>
              <a:endParaRPr lang="fr-CH" sz="1400" dirty="0">
                <a:cs typeface="Calibri Light" panose="020F0302020204030204" pitchFamily="34" charset="0"/>
              </a:endParaRPr>
            </a:p>
          </p:txBody>
        </p:sp>
        <p:pic>
          <p:nvPicPr>
            <p:cNvPr id="5" name="Picture 4">
              <a:extLst>
                <a:ext uri="{FF2B5EF4-FFF2-40B4-BE49-F238E27FC236}">
                  <a16:creationId xmlns:a16="http://schemas.microsoft.com/office/drawing/2014/main" id="{F5B39B80-2781-432F-93EA-A78E84E80BF1}"/>
                </a:ext>
              </a:extLst>
            </p:cNvPr>
            <p:cNvPicPr>
              <a:picLocks noChangeAspect="1"/>
            </p:cNvPicPr>
            <p:nvPr/>
          </p:nvPicPr>
          <p:blipFill>
            <a:blip r:embed="rId2"/>
            <a:stretch>
              <a:fillRect/>
            </a:stretch>
          </p:blipFill>
          <p:spPr>
            <a:xfrm>
              <a:off x="3587053" y="1201163"/>
              <a:ext cx="5475465" cy="4277615"/>
            </a:xfrm>
            <a:prstGeom prst="rect">
              <a:avLst/>
            </a:prstGeom>
          </p:spPr>
        </p:pic>
      </p:grpSp>
    </p:spTree>
    <p:extLst>
      <p:ext uri="{BB962C8B-B14F-4D97-AF65-F5344CB8AC3E}">
        <p14:creationId xmlns:p14="http://schemas.microsoft.com/office/powerpoint/2010/main" val="129049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B674ED3F-50CA-4728-93E0-DA24CAB54C4E}"/>
              </a:ext>
            </a:extLst>
          </p:cNvPr>
          <p:cNvSpPr txBox="1">
            <a:spLocks/>
          </p:cNvSpPr>
          <p:nvPr/>
        </p:nvSpPr>
        <p:spPr>
          <a:xfrm>
            <a:off x="426520" y="1025608"/>
            <a:ext cx="2715032" cy="3958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700" b="1" dirty="0">
                <a:latin typeface="+mj-lt"/>
              </a:rPr>
              <a:t>Canada</a:t>
            </a:r>
            <a:r>
              <a:rPr lang="fr-CH" sz="1700" dirty="0"/>
              <a:t> and </a:t>
            </a:r>
            <a:r>
              <a:rPr lang="fr-CH" sz="1700" b="1" dirty="0">
                <a:latin typeface="+mj-lt"/>
              </a:rPr>
              <a:t>USA</a:t>
            </a:r>
            <a:r>
              <a:rPr lang="fr-CH" sz="1700" dirty="0"/>
              <a:t>: </a:t>
            </a:r>
            <a:r>
              <a:rPr lang="fr-CH" sz="1700" dirty="0" err="1"/>
              <a:t>rapid</a:t>
            </a:r>
            <a:r>
              <a:rPr lang="fr-CH" sz="1700" dirty="0"/>
              <a:t> </a:t>
            </a:r>
            <a:r>
              <a:rPr lang="fr-CH" sz="1700" dirty="0" err="1"/>
              <a:t>increases</a:t>
            </a:r>
            <a:r>
              <a:rPr lang="fr-CH" sz="1700" dirty="0"/>
              <a:t> in ratios </a:t>
            </a:r>
            <a:r>
              <a:rPr lang="fr-CH" sz="1700" dirty="0" err="1"/>
              <a:t>between</a:t>
            </a:r>
            <a:r>
              <a:rPr lang="fr-CH" sz="1700" dirty="0"/>
              <a:t> 2010 to 2030, </a:t>
            </a:r>
            <a:r>
              <a:rPr lang="fr-CH" sz="1700" dirty="0" err="1"/>
              <a:t>followed</a:t>
            </a:r>
            <a:r>
              <a:rPr lang="fr-CH" sz="1700" dirty="0"/>
              <a:t> by </a:t>
            </a:r>
            <a:r>
              <a:rPr lang="fr-CH" sz="1700" dirty="0" err="1"/>
              <a:t>steady</a:t>
            </a:r>
            <a:r>
              <a:rPr lang="fr-CH" sz="1700" dirty="0"/>
              <a:t> </a:t>
            </a:r>
            <a:r>
              <a:rPr lang="fr-CH" sz="1700" dirty="0" err="1"/>
              <a:t>ongoing</a:t>
            </a:r>
            <a:r>
              <a:rPr lang="fr-CH" sz="1700" dirty="0"/>
              <a:t> </a:t>
            </a:r>
            <a:r>
              <a:rPr lang="fr-CH" sz="1700" dirty="0" err="1"/>
              <a:t>increases</a:t>
            </a:r>
            <a:r>
              <a:rPr lang="fr-CH" sz="1700" dirty="0"/>
              <a:t> for the </a:t>
            </a:r>
            <a:r>
              <a:rPr lang="fr-CH" sz="1700" dirty="0" err="1"/>
              <a:t>remainder</a:t>
            </a:r>
            <a:r>
              <a:rPr lang="fr-CH" sz="1700" dirty="0"/>
              <a:t> of the century</a:t>
            </a:r>
          </a:p>
          <a:p>
            <a:pPr>
              <a:buClr>
                <a:srgbClr val="4599D3"/>
              </a:buClr>
            </a:pPr>
            <a:r>
              <a:rPr lang="fr-CH" sz="1700" b="1" dirty="0">
                <a:latin typeface="+mj-lt"/>
              </a:rPr>
              <a:t>Canada</a:t>
            </a:r>
            <a:r>
              <a:rPr lang="fr-CH" sz="1700" b="1" dirty="0"/>
              <a:t>:</a:t>
            </a:r>
            <a:r>
              <a:rPr lang="fr-CH" sz="1700" dirty="0"/>
              <a:t> 131,443 fractures </a:t>
            </a:r>
            <a:r>
              <a:rPr lang="fr-CH" sz="1700" dirty="0" err="1"/>
              <a:t>between</a:t>
            </a:r>
            <a:r>
              <a:rPr lang="fr-CH" sz="1700" dirty="0"/>
              <a:t> 2010-11 </a:t>
            </a:r>
            <a:r>
              <a:rPr lang="fr-CH" sz="1700" dirty="0" err="1"/>
              <a:t>resulted</a:t>
            </a:r>
            <a:r>
              <a:rPr lang="fr-CH" sz="1700" dirty="0"/>
              <a:t> in 64,884 acute care admissions and 983,074 acute </a:t>
            </a:r>
            <a:r>
              <a:rPr lang="fr-CH" sz="1700" dirty="0" err="1"/>
              <a:t>hospital</a:t>
            </a:r>
            <a:r>
              <a:rPr lang="fr-CH" sz="1700" dirty="0"/>
              <a:t> </a:t>
            </a:r>
            <a:r>
              <a:rPr lang="fr-CH" sz="1700" dirty="0" err="1"/>
              <a:t>days</a:t>
            </a:r>
            <a:endParaRPr lang="fr-CH" sz="1700" dirty="0"/>
          </a:p>
          <a:p>
            <a:pPr lvl="1">
              <a:buClr>
                <a:srgbClr val="4599D3"/>
              </a:buClr>
              <a:buFont typeface="Courier New" panose="02070309020205020404" pitchFamily="49" charset="0"/>
              <a:buChar char="o"/>
            </a:pPr>
            <a:r>
              <a:rPr lang="fr-CH" sz="1600" dirty="0"/>
              <a:t>Total </a:t>
            </a:r>
            <a:r>
              <a:rPr lang="fr-CH" sz="1600" dirty="0" err="1"/>
              <a:t>cost</a:t>
            </a:r>
            <a:r>
              <a:rPr lang="fr-CH" sz="1600" dirty="0"/>
              <a:t>: CN$4.6 billion </a:t>
            </a:r>
          </a:p>
          <a:p>
            <a:pPr>
              <a:buClr>
                <a:srgbClr val="4599D3"/>
              </a:buClr>
            </a:pPr>
            <a:r>
              <a:rPr lang="fr-CH" sz="1700" b="1" dirty="0">
                <a:latin typeface="+mj-lt"/>
              </a:rPr>
              <a:t>USA: </a:t>
            </a:r>
            <a:r>
              <a:rPr lang="fr-CH" sz="1700" dirty="0"/>
              <a:t>258,000 hip fracture cases in 2010</a:t>
            </a:r>
          </a:p>
          <a:p>
            <a:pPr lvl="1">
              <a:buClr>
                <a:srgbClr val="4599D3"/>
              </a:buClr>
              <a:buFont typeface="Courier New" panose="02070309020205020404" pitchFamily="49" charset="0"/>
              <a:buChar char="o"/>
            </a:pPr>
            <a:r>
              <a:rPr lang="fr-CH" sz="1600" dirty="0"/>
              <a:t>289,000 </a:t>
            </a:r>
            <a:r>
              <a:rPr lang="fr-CH" sz="1600" dirty="0" err="1"/>
              <a:t>projected</a:t>
            </a:r>
            <a:r>
              <a:rPr lang="fr-CH" sz="1600" dirty="0"/>
              <a:t> cases by 2030</a:t>
            </a:r>
          </a:p>
          <a:p>
            <a:pPr lvl="1">
              <a:buClr>
                <a:srgbClr val="4599D3"/>
              </a:buClr>
              <a:buFont typeface="Courier New" panose="02070309020205020404" pitchFamily="49" charset="0"/>
              <a:buChar char="o"/>
            </a:pPr>
            <a:endParaRPr lang="fr-CH" sz="1800" dirty="0"/>
          </a:p>
          <a:p>
            <a:pPr marL="285750" indent="-285750">
              <a:buFont typeface="Wingdings" panose="05000000000000000000" pitchFamily="2" charset="2"/>
              <a:buChar char="q"/>
            </a:pPr>
            <a:endParaRPr lang="fr-CH" sz="1800" dirty="0">
              <a:solidFill>
                <a:srgbClr val="002060"/>
              </a:solidFill>
            </a:endParaRPr>
          </a:p>
        </p:txBody>
      </p:sp>
      <p:sp>
        <p:nvSpPr>
          <p:cNvPr id="3" name="Title 1">
            <a:extLst>
              <a:ext uri="{FF2B5EF4-FFF2-40B4-BE49-F238E27FC236}">
                <a16:creationId xmlns:a16="http://schemas.microsoft.com/office/drawing/2014/main" id="{FEBC4A2A-BA8A-464A-B85A-277E95E7E9C5}"/>
              </a:ext>
            </a:extLst>
          </p:cNvPr>
          <p:cNvSpPr>
            <a:spLocks noGrp="1"/>
          </p:cNvSpPr>
          <p:nvPr>
            <p:ph type="title"/>
          </p:nvPr>
        </p:nvSpPr>
        <p:spPr>
          <a:xfrm>
            <a:off x="354095" y="279289"/>
            <a:ext cx="10693248" cy="603034"/>
          </a:xfrm>
        </p:spPr>
        <p:txBody>
          <a:bodyPr/>
          <a:lstStyle/>
          <a:p>
            <a:r>
              <a:rPr lang="pt-PT" sz="2800" dirty="0"/>
              <a:t>EPIDEMIOLOGY &amp; BURDEN: NORTH AMERICA</a:t>
            </a:r>
          </a:p>
        </p:txBody>
      </p:sp>
      <p:sp>
        <p:nvSpPr>
          <p:cNvPr id="9" name="Rectangle 8">
            <a:extLst>
              <a:ext uri="{FF2B5EF4-FFF2-40B4-BE49-F238E27FC236}">
                <a16:creationId xmlns:a16="http://schemas.microsoft.com/office/drawing/2014/main" id="{3830AA06-44AE-41E8-A665-832304C149FD}"/>
              </a:ext>
            </a:extLst>
          </p:cNvPr>
          <p:cNvSpPr/>
          <p:nvPr/>
        </p:nvSpPr>
        <p:spPr>
          <a:xfrm>
            <a:off x="571707" y="5797618"/>
            <a:ext cx="5475465" cy="307777"/>
          </a:xfrm>
          <a:prstGeom prst="rect">
            <a:avLst/>
          </a:prstGeom>
        </p:spPr>
        <p:txBody>
          <a:bodyPr wrap="square">
            <a:spAutoFit/>
          </a:bodyPr>
          <a:lstStyle/>
          <a:p>
            <a:pPr lvl="0">
              <a:buClr>
                <a:srgbClr val="002060"/>
              </a:buClr>
            </a:pPr>
            <a:r>
              <a:rPr lang="en-US" sz="1400" dirty="0">
                <a:solidFill>
                  <a:prstClr val="black"/>
                </a:solidFill>
                <a:latin typeface="Calibri Light" panose="020F0302020204030204" pitchFamily="34" charset="0"/>
                <a:cs typeface="Calibri Light" panose="020F0302020204030204" pitchFamily="34" charset="0"/>
              </a:rPr>
              <a:t>Dependency ratio: number of dependents per 100 people of working age</a:t>
            </a:r>
          </a:p>
        </p:txBody>
      </p:sp>
      <p:grpSp>
        <p:nvGrpSpPr>
          <p:cNvPr id="2" name="Group 1">
            <a:extLst>
              <a:ext uri="{FF2B5EF4-FFF2-40B4-BE49-F238E27FC236}">
                <a16:creationId xmlns:a16="http://schemas.microsoft.com/office/drawing/2014/main" id="{D55DCA3A-8B64-4126-9B13-E46DBAE40B47}"/>
              </a:ext>
            </a:extLst>
          </p:cNvPr>
          <p:cNvGrpSpPr/>
          <p:nvPr/>
        </p:nvGrpSpPr>
        <p:grpSpPr>
          <a:xfrm>
            <a:off x="3254137" y="1201163"/>
            <a:ext cx="5808381" cy="4277615"/>
            <a:chOff x="3254137" y="1201163"/>
            <a:chExt cx="5808381" cy="4277615"/>
          </a:xfrm>
        </p:grpSpPr>
        <p:sp>
          <p:nvSpPr>
            <p:cNvPr id="10" name="TextBox 9">
              <a:extLst>
                <a:ext uri="{FF2B5EF4-FFF2-40B4-BE49-F238E27FC236}">
                  <a16:creationId xmlns:a16="http://schemas.microsoft.com/office/drawing/2014/main" id="{BD44A124-DEF3-41F8-927B-06389DAB561C}"/>
                </a:ext>
              </a:extLst>
            </p:cNvPr>
            <p:cNvSpPr txBox="1"/>
            <p:nvPr/>
          </p:nvSpPr>
          <p:spPr>
            <a:xfrm rot="16200000">
              <a:off x="2021741" y="2778598"/>
              <a:ext cx="2772570" cy="307777"/>
            </a:xfrm>
            <a:prstGeom prst="rect">
              <a:avLst/>
            </a:prstGeom>
            <a:noFill/>
          </p:spPr>
          <p:txBody>
            <a:bodyPr wrap="square" rtlCol="0">
              <a:spAutoFit/>
            </a:bodyPr>
            <a:lstStyle/>
            <a:p>
              <a:r>
                <a:rPr lang="fr-CH" sz="1400" dirty="0" err="1">
                  <a:cs typeface="Calibri Light" panose="020F0302020204030204" pitchFamily="34" charset="0"/>
                </a:rPr>
                <a:t>Dependency</a:t>
              </a:r>
              <a:r>
                <a:rPr lang="fr-CH" sz="1400" dirty="0">
                  <a:cs typeface="Calibri Light" panose="020F0302020204030204" pitchFamily="34" charset="0"/>
                </a:rPr>
                <a:t> ratio of </a:t>
              </a:r>
              <a:r>
                <a:rPr lang="fr-CH" sz="1400" dirty="0" err="1">
                  <a:cs typeface="Calibri Light" panose="020F0302020204030204" pitchFamily="34" charset="0"/>
                </a:rPr>
                <a:t>older</a:t>
              </a:r>
              <a:r>
                <a:rPr lang="fr-CH" sz="1400" dirty="0">
                  <a:cs typeface="Calibri Light" panose="020F0302020204030204" pitchFamily="34" charset="0"/>
                </a:rPr>
                <a:t> </a:t>
              </a:r>
              <a:r>
                <a:rPr lang="fr-CH" sz="1400" dirty="0" err="1">
                  <a:cs typeface="Calibri Light" panose="020F0302020204030204" pitchFamily="34" charset="0"/>
                </a:rPr>
                <a:t>adults</a:t>
              </a:r>
              <a:endParaRPr lang="fr-CH" sz="1400" dirty="0">
                <a:cs typeface="Calibri Light" panose="020F0302020204030204" pitchFamily="34" charset="0"/>
              </a:endParaRPr>
            </a:p>
          </p:txBody>
        </p:sp>
        <p:pic>
          <p:nvPicPr>
            <p:cNvPr id="11" name="Picture 10">
              <a:extLst>
                <a:ext uri="{FF2B5EF4-FFF2-40B4-BE49-F238E27FC236}">
                  <a16:creationId xmlns:a16="http://schemas.microsoft.com/office/drawing/2014/main" id="{D5593162-F166-4BEC-BDC6-8F889216DB92}"/>
                </a:ext>
              </a:extLst>
            </p:cNvPr>
            <p:cNvPicPr>
              <a:picLocks noChangeAspect="1"/>
            </p:cNvPicPr>
            <p:nvPr/>
          </p:nvPicPr>
          <p:blipFill>
            <a:blip r:embed="rId2"/>
            <a:stretch>
              <a:fillRect/>
            </a:stretch>
          </p:blipFill>
          <p:spPr>
            <a:xfrm>
              <a:off x="3587053" y="1201163"/>
              <a:ext cx="5475465" cy="4277615"/>
            </a:xfrm>
            <a:prstGeom prst="rect">
              <a:avLst/>
            </a:prstGeom>
          </p:spPr>
        </p:pic>
      </p:grpSp>
    </p:spTree>
    <p:extLst>
      <p:ext uri="{BB962C8B-B14F-4D97-AF65-F5344CB8AC3E}">
        <p14:creationId xmlns:p14="http://schemas.microsoft.com/office/powerpoint/2010/main" val="269495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7D9EE007-55C6-4510-B859-CBB6C570E836}"/>
              </a:ext>
            </a:extLst>
          </p:cNvPr>
          <p:cNvSpPr txBox="1">
            <a:spLocks/>
          </p:cNvSpPr>
          <p:nvPr/>
        </p:nvSpPr>
        <p:spPr>
          <a:xfrm>
            <a:off x="220762" y="857622"/>
            <a:ext cx="8702476" cy="1569660"/>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a:solidFill>
                  <a:srgbClr val="0070C0"/>
                </a:solidFill>
              </a:rPr>
              <a:t>Osteoporosis can be treated</a:t>
            </a:r>
          </a:p>
          <a:p>
            <a:r>
              <a:rPr lang="en-GB" sz="4800" b="1" dirty="0">
                <a:solidFill>
                  <a:srgbClr val="0070C0"/>
                </a:solidFill>
              </a:rPr>
              <a:t>and fractures prevented</a:t>
            </a:r>
            <a:endParaRPr lang="en-GB" sz="3600" b="1" dirty="0">
              <a:solidFill>
                <a:srgbClr val="0070C0"/>
              </a:solidFill>
            </a:endParaRPr>
          </a:p>
        </p:txBody>
      </p:sp>
      <p:pic>
        <p:nvPicPr>
          <p:cNvPr id="8" name="Picture 7">
            <a:extLst>
              <a:ext uri="{FF2B5EF4-FFF2-40B4-BE49-F238E27FC236}">
                <a16:creationId xmlns:a16="http://schemas.microsoft.com/office/drawing/2014/main" id="{642741B3-305B-4EC0-BAB2-1C2A4DE4C367}"/>
              </a:ext>
            </a:extLst>
          </p:cNvPr>
          <p:cNvPicPr>
            <a:picLocks noChangeAspect="1"/>
          </p:cNvPicPr>
          <p:nvPr/>
        </p:nvPicPr>
        <p:blipFill rotWithShape="1">
          <a:blip r:embed="rId2"/>
          <a:srcRect l="18933" t="26525" r="53106" b="54045"/>
          <a:stretch/>
        </p:blipFill>
        <p:spPr>
          <a:xfrm>
            <a:off x="840829" y="2743454"/>
            <a:ext cx="7462342" cy="2916836"/>
          </a:xfrm>
          <a:prstGeom prst="rect">
            <a:avLst/>
          </a:prstGeom>
        </p:spPr>
      </p:pic>
      <p:sp>
        <p:nvSpPr>
          <p:cNvPr id="10" name="Rectangle 9">
            <a:extLst>
              <a:ext uri="{FF2B5EF4-FFF2-40B4-BE49-F238E27FC236}">
                <a16:creationId xmlns:a16="http://schemas.microsoft.com/office/drawing/2014/main" id="{2DC1F774-4AC4-4B33-8677-B92DC512578D}"/>
              </a:ext>
            </a:extLst>
          </p:cNvPr>
          <p:cNvSpPr/>
          <p:nvPr/>
        </p:nvSpPr>
        <p:spPr>
          <a:xfrm>
            <a:off x="1065212" y="3573185"/>
            <a:ext cx="7013576" cy="738664"/>
          </a:xfrm>
          <a:prstGeom prst="rect">
            <a:avLst/>
          </a:prstGeom>
          <a:solidFill>
            <a:schemeClr val="bg1"/>
          </a:solidFill>
        </p:spPr>
        <p:txBody>
          <a:bodyPr wrap="square">
            <a:spAutoFit/>
          </a:bodyPr>
          <a:lstStyle/>
          <a:p>
            <a:pPr algn="ctr"/>
            <a:r>
              <a:rPr lang="en-GB" sz="1400" dirty="0">
                <a:solidFill>
                  <a:schemeClr val="accent5">
                    <a:lumMod val="50000"/>
                  </a:schemeClr>
                </a:solidFill>
                <a:latin typeface="Arial" panose="020B0604020202020204" pitchFamily="34" charset="0"/>
              </a:rPr>
              <a:t>“There is a significant gap in osteoporosis care, and our hospitals are becoming revolving doors for fracture patients being sent home, and returning with new fractures, rather than being properly assessed and treated for osteoporosis”</a:t>
            </a:r>
          </a:p>
        </p:txBody>
      </p:sp>
      <p:sp>
        <p:nvSpPr>
          <p:cNvPr id="11" name="Rectangle 10">
            <a:extLst>
              <a:ext uri="{FF2B5EF4-FFF2-40B4-BE49-F238E27FC236}">
                <a16:creationId xmlns:a16="http://schemas.microsoft.com/office/drawing/2014/main" id="{5D1C4030-B3E6-4EAE-8C5F-87244E5DDC69}"/>
              </a:ext>
            </a:extLst>
          </p:cNvPr>
          <p:cNvSpPr/>
          <p:nvPr/>
        </p:nvSpPr>
        <p:spPr>
          <a:xfrm>
            <a:off x="984250" y="4462849"/>
            <a:ext cx="6997700" cy="523220"/>
          </a:xfrm>
          <a:prstGeom prst="rect">
            <a:avLst/>
          </a:prstGeom>
          <a:solidFill>
            <a:schemeClr val="bg1"/>
          </a:solidFill>
        </p:spPr>
        <p:txBody>
          <a:bodyPr wrap="square">
            <a:spAutoFit/>
          </a:bodyPr>
          <a:lstStyle/>
          <a:p>
            <a:pPr algn="r"/>
            <a:r>
              <a:rPr lang="en-GB" sz="1400" dirty="0">
                <a:solidFill>
                  <a:srgbClr val="0070C0"/>
                </a:solidFill>
                <a:latin typeface="Arial" panose="020B0604020202020204" pitchFamily="34" charset="0"/>
              </a:rPr>
              <a:t>Professor Peter Ebeling </a:t>
            </a:r>
          </a:p>
          <a:p>
            <a:pPr algn="r"/>
            <a:r>
              <a:rPr lang="en-GB" sz="1400" dirty="0">
                <a:solidFill>
                  <a:srgbClr val="0070C0"/>
                </a:solidFill>
                <a:latin typeface="Arial" panose="020B0604020202020204" pitchFamily="34" charset="0"/>
              </a:rPr>
              <a:t>Launch of Australian National SOS Fracture Alliance to “make the first break the last”</a:t>
            </a:r>
          </a:p>
        </p:txBody>
      </p:sp>
    </p:spTree>
    <p:extLst>
      <p:ext uri="{BB962C8B-B14F-4D97-AF65-F5344CB8AC3E}">
        <p14:creationId xmlns:p14="http://schemas.microsoft.com/office/powerpoint/2010/main" val="100022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1601-011F-46A5-912B-885D8E612B31}"/>
              </a:ext>
            </a:extLst>
          </p:cNvPr>
          <p:cNvSpPr>
            <a:spLocks noGrp="1"/>
          </p:cNvSpPr>
          <p:nvPr>
            <p:ph type="title"/>
          </p:nvPr>
        </p:nvSpPr>
        <p:spPr>
          <a:xfrm>
            <a:off x="354094" y="279289"/>
            <a:ext cx="9393155" cy="603034"/>
          </a:xfrm>
        </p:spPr>
        <p:txBody>
          <a:bodyPr/>
          <a:lstStyle/>
          <a:p>
            <a:r>
              <a:rPr lang="pt-PT" sz="2800" dirty="0"/>
              <a:t>THE FRACTURE TSUNAMI CAN BE AVERTED</a:t>
            </a:r>
          </a:p>
        </p:txBody>
      </p:sp>
      <p:sp>
        <p:nvSpPr>
          <p:cNvPr id="3" name="Content Placeholder 1">
            <a:extLst>
              <a:ext uri="{FF2B5EF4-FFF2-40B4-BE49-F238E27FC236}">
                <a16:creationId xmlns:a16="http://schemas.microsoft.com/office/drawing/2014/main" id="{C2935C2F-EC14-4636-9D34-0C68F58E49B1}"/>
              </a:ext>
            </a:extLst>
          </p:cNvPr>
          <p:cNvSpPr txBox="1">
            <a:spLocks/>
          </p:cNvSpPr>
          <p:nvPr/>
        </p:nvSpPr>
        <p:spPr>
          <a:xfrm>
            <a:off x="426519" y="1295772"/>
            <a:ext cx="8473262" cy="3250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US" sz="2000" dirty="0"/>
              <a:t>Clinically proven osteoporosis treatments have been shown </a:t>
            </a:r>
            <a:r>
              <a:rPr lang="en-GB" sz="2000" dirty="0"/>
              <a:t>to significantly reduce the risk of hip fractures, vertebral fractures and other clinically apparent fractures.</a:t>
            </a:r>
          </a:p>
          <a:p>
            <a:pPr>
              <a:buClr>
                <a:srgbClr val="4599D3"/>
              </a:buClr>
            </a:pPr>
            <a:r>
              <a:rPr lang="en-GB" sz="2000" dirty="0"/>
              <a:t>Prioritizing osteoporosis assessments and guidelines-based treatment for high fracture risk patients</a:t>
            </a:r>
          </a:p>
          <a:p>
            <a:pPr>
              <a:buClr>
                <a:srgbClr val="4599D3"/>
              </a:buClr>
            </a:pPr>
            <a:r>
              <a:rPr lang="en-GB" sz="2000" dirty="0"/>
              <a:t>Globally, current adherence with guidelines is poor, including treatment of individuals who have sustained fragility fractures.</a:t>
            </a:r>
            <a:endParaRPr lang="fr-CH" sz="1600" dirty="0"/>
          </a:p>
        </p:txBody>
      </p:sp>
      <p:pic>
        <p:nvPicPr>
          <p:cNvPr id="4" name="Picture 3">
            <a:extLst>
              <a:ext uri="{FF2B5EF4-FFF2-40B4-BE49-F238E27FC236}">
                <a16:creationId xmlns:a16="http://schemas.microsoft.com/office/drawing/2014/main" id="{56581160-9C35-42C4-B326-93B6949F2C0B}"/>
              </a:ext>
            </a:extLst>
          </p:cNvPr>
          <p:cNvPicPr>
            <a:picLocks noChangeAspect="1"/>
          </p:cNvPicPr>
          <p:nvPr/>
        </p:nvPicPr>
        <p:blipFill rotWithShape="1">
          <a:blip r:embed="rId2"/>
          <a:srcRect l="15218" t="17305" r="49415" b="4207"/>
          <a:stretch/>
        </p:blipFill>
        <p:spPr>
          <a:xfrm>
            <a:off x="5440042" y="4125817"/>
            <a:ext cx="1274439" cy="1325563"/>
          </a:xfrm>
          <a:prstGeom prst="ellipse">
            <a:avLst/>
          </a:prstGeom>
        </p:spPr>
      </p:pic>
      <p:pic>
        <p:nvPicPr>
          <p:cNvPr id="5" name="Picture 4">
            <a:extLst>
              <a:ext uri="{FF2B5EF4-FFF2-40B4-BE49-F238E27FC236}">
                <a16:creationId xmlns:a16="http://schemas.microsoft.com/office/drawing/2014/main" id="{9F84CBC3-41E5-47C4-A2E2-A3BD3399B6F2}"/>
              </a:ext>
            </a:extLst>
          </p:cNvPr>
          <p:cNvPicPr>
            <a:picLocks noChangeAspect="1"/>
          </p:cNvPicPr>
          <p:nvPr/>
        </p:nvPicPr>
        <p:blipFill rotWithShape="1">
          <a:blip r:embed="rId3"/>
          <a:srcRect l="18349" t="27092" r="52686" b="17023"/>
          <a:stretch/>
        </p:blipFill>
        <p:spPr>
          <a:xfrm>
            <a:off x="2198698" y="4125818"/>
            <a:ext cx="1274439" cy="1325563"/>
          </a:xfrm>
          <a:prstGeom prst="ellipse">
            <a:avLst/>
          </a:prstGeom>
        </p:spPr>
      </p:pic>
      <p:pic>
        <p:nvPicPr>
          <p:cNvPr id="6" name="Picture 5">
            <a:extLst>
              <a:ext uri="{FF2B5EF4-FFF2-40B4-BE49-F238E27FC236}">
                <a16:creationId xmlns:a16="http://schemas.microsoft.com/office/drawing/2014/main" id="{E1983D62-82DE-4219-A301-43BAFB9F97B9}"/>
              </a:ext>
            </a:extLst>
          </p:cNvPr>
          <p:cNvPicPr>
            <a:picLocks noChangeAspect="1"/>
          </p:cNvPicPr>
          <p:nvPr/>
        </p:nvPicPr>
        <p:blipFill rotWithShape="1">
          <a:blip r:embed="rId4"/>
          <a:srcRect l="15510" t="20425" r="67606" b="43126"/>
          <a:stretch/>
        </p:blipFill>
        <p:spPr>
          <a:xfrm>
            <a:off x="3819370" y="4125818"/>
            <a:ext cx="1274439" cy="1325563"/>
          </a:xfrm>
          <a:prstGeom prst="ellipse">
            <a:avLst/>
          </a:prstGeom>
        </p:spPr>
      </p:pic>
    </p:spTree>
    <p:extLst>
      <p:ext uri="{BB962C8B-B14F-4D97-AF65-F5344CB8AC3E}">
        <p14:creationId xmlns:p14="http://schemas.microsoft.com/office/powerpoint/2010/main" val="37183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A6B7-16B7-482D-8A38-234956734241}"/>
              </a:ext>
            </a:extLst>
          </p:cNvPr>
          <p:cNvSpPr>
            <a:spLocks noGrp="1"/>
          </p:cNvSpPr>
          <p:nvPr>
            <p:ph type="title"/>
          </p:nvPr>
        </p:nvSpPr>
        <p:spPr/>
        <p:txBody>
          <a:bodyPr/>
          <a:lstStyle/>
          <a:p>
            <a:r>
              <a:rPr lang="pt-PT" sz="2800" dirty="0"/>
              <a:t>A GLOBAL ISSUE</a:t>
            </a:r>
          </a:p>
        </p:txBody>
      </p:sp>
      <p:sp>
        <p:nvSpPr>
          <p:cNvPr id="3" name="Title 1">
            <a:extLst>
              <a:ext uri="{FF2B5EF4-FFF2-40B4-BE49-F238E27FC236}">
                <a16:creationId xmlns:a16="http://schemas.microsoft.com/office/drawing/2014/main" id="{53AA6B90-4085-4770-AC5D-719DB86272B0}"/>
              </a:ext>
            </a:extLst>
          </p:cNvPr>
          <p:cNvSpPr txBox="1">
            <a:spLocks/>
          </p:cNvSpPr>
          <p:nvPr/>
        </p:nvSpPr>
        <p:spPr>
          <a:xfrm>
            <a:off x="332961" y="732473"/>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THE SECONDARY FRACTURE PREVENTION CARE GAP</a:t>
            </a:r>
          </a:p>
        </p:txBody>
      </p:sp>
      <p:sp>
        <p:nvSpPr>
          <p:cNvPr id="4" name="Content Placeholder 1">
            <a:extLst>
              <a:ext uri="{FF2B5EF4-FFF2-40B4-BE49-F238E27FC236}">
                <a16:creationId xmlns:a16="http://schemas.microsoft.com/office/drawing/2014/main" id="{CA18B8B0-AB09-474E-8B4E-5E6F9E5BF439}"/>
              </a:ext>
            </a:extLst>
          </p:cNvPr>
          <p:cNvSpPr txBox="1">
            <a:spLocks/>
          </p:cNvSpPr>
          <p:nvPr/>
        </p:nvSpPr>
        <p:spPr>
          <a:xfrm>
            <a:off x="426519" y="1775579"/>
            <a:ext cx="8473262" cy="1156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00" indent="-324000">
              <a:buClr>
                <a:srgbClr val="4599D3"/>
              </a:buClr>
              <a:buFont typeface="Courier New" panose="02070309020205020404" pitchFamily="49" charset="0"/>
              <a:buChar char="o"/>
            </a:pPr>
            <a:r>
              <a:rPr lang="en-US" sz="2000" dirty="0"/>
              <a:t>International, national, regional and local studies report that most individuals who sustain fragility fractures </a:t>
            </a:r>
            <a:r>
              <a:rPr lang="en-US" sz="2000" b="1" dirty="0">
                <a:latin typeface="+mn-lt"/>
              </a:rPr>
              <a:t>do not </a:t>
            </a:r>
            <a:r>
              <a:rPr lang="en-US" sz="2000" dirty="0"/>
              <a:t>receive guidelines-based care.</a:t>
            </a:r>
          </a:p>
        </p:txBody>
      </p:sp>
      <p:sp>
        <p:nvSpPr>
          <p:cNvPr id="5" name="TextBox 4">
            <a:extLst>
              <a:ext uri="{FF2B5EF4-FFF2-40B4-BE49-F238E27FC236}">
                <a16:creationId xmlns:a16="http://schemas.microsoft.com/office/drawing/2014/main" id="{CBDA9508-C0ED-4F2B-93C8-4047AE7EFFA8}"/>
              </a:ext>
            </a:extLst>
          </p:cNvPr>
          <p:cNvSpPr txBox="1"/>
          <p:nvPr/>
        </p:nvSpPr>
        <p:spPr>
          <a:xfrm>
            <a:off x="4434148" y="5548691"/>
            <a:ext cx="4514804" cy="553998"/>
          </a:xfrm>
          <a:prstGeom prst="rect">
            <a:avLst/>
          </a:prstGeom>
          <a:noFill/>
        </p:spPr>
        <p:txBody>
          <a:bodyPr wrap="square" rtlCol="0">
            <a:spAutoFit/>
          </a:bodyPr>
          <a:lstStyle/>
          <a:p>
            <a:pPr algn="r"/>
            <a:r>
              <a:rPr lang="en-GB" sz="1000" dirty="0"/>
              <a:t>2016 IOF World Osteoporosis Day Report. Harvey NCW, McCloskey EV et al.</a:t>
            </a:r>
            <a:endParaRPr lang="de-DE" sz="1000" dirty="0"/>
          </a:p>
          <a:p>
            <a:pPr algn="r"/>
            <a:r>
              <a:rPr lang="de-DE" sz="1000" dirty="0"/>
              <a:t>Lem, W.F. and Raterman, H. G. 2017. Critical issues and current challenges in osteoporosis and fracture prevention. An overview of unmet needs. </a:t>
            </a:r>
            <a:endParaRPr lang="en-GB" sz="1000" dirty="0"/>
          </a:p>
        </p:txBody>
      </p:sp>
      <p:sp>
        <p:nvSpPr>
          <p:cNvPr id="6" name="Oval 5">
            <a:extLst>
              <a:ext uri="{FF2B5EF4-FFF2-40B4-BE49-F238E27FC236}">
                <a16:creationId xmlns:a16="http://schemas.microsoft.com/office/drawing/2014/main" id="{A496D524-D5F9-46A9-8068-FABD6BCB22FD}"/>
              </a:ext>
            </a:extLst>
          </p:cNvPr>
          <p:cNvSpPr/>
          <p:nvPr/>
        </p:nvSpPr>
        <p:spPr>
          <a:xfrm>
            <a:off x="1164472" y="3104005"/>
            <a:ext cx="1535643" cy="15356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a:extLst>
              <a:ext uri="{FF2B5EF4-FFF2-40B4-BE49-F238E27FC236}">
                <a16:creationId xmlns:a16="http://schemas.microsoft.com/office/drawing/2014/main" id="{5AE6B797-7361-47FB-8246-F4144D2288EB}"/>
              </a:ext>
            </a:extLst>
          </p:cNvPr>
          <p:cNvSpPr/>
          <p:nvPr/>
        </p:nvSpPr>
        <p:spPr>
          <a:xfrm>
            <a:off x="3234541" y="2892967"/>
            <a:ext cx="1953754" cy="1953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Oval 7">
            <a:extLst>
              <a:ext uri="{FF2B5EF4-FFF2-40B4-BE49-F238E27FC236}">
                <a16:creationId xmlns:a16="http://schemas.microsoft.com/office/drawing/2014/main" id="{9B7D305C-6592-440A-9B32-953C20E8B4C2}"/>
              </a:ext>
            </a:extLst>
          </p:cNvPr>
          <p:cNvSpPr/>
          <p:nvPr/>
        </p:nvSpPr>
        <p:spPr>
          <a:xfrm>
            <a:off x="5759490" y="2713075"/>
            <a:ext cx="2313538" cy="23135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ontent Placeholder 1">
            <a:extLst>
              <a:ext uri="{FF2B5EF4-FFF2-40B4-BE49-F238E27FC236}">
                <a16:creationId xmlns:a16="http://schemas.microsoft.com/office/drawing/2014/main" id="{A7FD39E0-1DC9-4D62-A58C-80C86B57265F}"/>
              </a:ext>
            </a:extLst>
          </p:cNvPr>
          <p:cNvSpPr txBox="1">
            <a:spLocks/>
          </p:cNvSpPr>
          <p:nvPr/>
        </p:nvSpPr>
        <p:spPr>
          <a:xfrm>
            <a:off x="916821" y="3380215"/>
            <a:ext cx="2033299" cy="628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4599D3"/>
              </a:buClr>
              <a:buNone/>
            </a:pPr>
            <a:r>
              <a:rPr lang="en-US" sz="2400" b="1" dirty="0">
                <a:solidFill>
                  <a:schemeClr val="bg1"/>
                </a:solidFill>
                <a:latin typeface="+mj-lt"/>
              </a:rPr>
              <a:t>Asia</a:t>
            </a:r>
          </a:p>
          <a:p>
            <a:pPr marL="0" indent="0" algn="ctr">
              <a:lnSpc>
                <a:spcPct val="100000"/>
              </a:lnSpc>
              <a:buClr>
                <a:srgbClr val="4599D3"/>
              </a:buClr>
              <a:buNone/>
            </a:pPr>
            <a:r>
              <a:rPr lang="en-US" sz="2400" b="1" dirty="0">
                <a:solidFill>
                  <a:schemeClr val="bg1"/>
                </a:solidFill>
                <a:latin typeface="+mj-lt"/>
              </a:rPr>
              <a:t>(67%)</a:t>
            </a:r>
          </a:p>
        </p:txBody>
      </p:sp>
      <p:sp>
        <p:nvSpPr>
          <p:cNvPr id="11" name="Content Placeholder 1">
            <a:extLst>
              <a:ext uri="{FF2B5EF4-FFF2-40B4-BE49-F238E27FC236}">
                <a16:creationId xmlns:a16="http://schemas.microsoft.com/office/drawing/2014/main" id="{F0BCC332-F434-4B9E-B1EA-47FE66D97B79}"/>
              </a:ext>
            </a:extLst>
          </p:cNvPr>
          <p:cNvSpPr txBox="1">
            <a:spLocks/>
          </p:cNvSpPr>
          <p:nvPr/>
        </p:nvSpPr>
        <p:spPr>
          <a:xfrm>
            <a:off x="3189717" y="3378266"/>
            <a:ext cx="2033299" cy="628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4599D3"/>
              </a:buClr>
              <a:buNone/>
            </a:pPr>
            <a:r>
              <a:rPr lang="en-US" sz="2400" b="1" dirty="0">
                <a:solidFill>
                  <a:schemeClr val="bg1"/>
                </a:solidFill>
                <a:latin typeface="+mj-lt"/>
              </a:rPr>
              <a:t>Europe</a:t>
            </a:r>
          </a:p>
          <a:p>
            <a:pPr marL="0" indent="0" algn="ctr">
              <a:lnSpc>
                <a:spcPct val="100000"/>
              </a:lnSpc>
              <a:buClr>
                <a:srgbClr val="4599D3"/>
              </a:buClr>
              <a:buNone/>
            </a:pPr>
            <a:r>
              <a:rPr lang="en-US" sz="2400" b="1" dirty="0">
                <a:solidFill>
                  <a:schemeClr val="bg1"/>
                </a:solidFill>
                <a:latin typeface="+mj-lt"/>
              </a:rPr>
              <a:t>(68%)</a:t>
            </a:r>
          </a:p>
        </p:txBody>
      </p:sp>
      <p:sp>
        <p:nvSpPr>
          <p:cNvPr id="12" name="Content Placeholder 1">
            <a:extLst>
              <a:ext uri="{FF2B5EF4-FFF2-40B4-BE49-F238E27FC236}">
                <a16:creationId xmlns:a16="http://schemas.microsoft.com/office/drawing/2014/main" id="{D3A0CA46-6D1B-42FA-B490-49331CF15987}"/>
              </a:ext>
            </a:extLst>
          </p:cNvPr>
          <p:cNvSpPr txBox="1">
            <a:spLocks/>
          </p:cNvSpPr>
          <p:nvPr/>
        </p:nvSpPr>
        <p:spPr>
          <a:xfrm>
            <a:off x="5899610" y="3378232"/>
            <a:ext cx="2033299" cy="628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4599D3"/>
              </a:buClr>
              <a:buNone/>
            </a:pPr>
            <a:r>
              <a:rPr lang="en-US" sz="2400" b="1" dirty="0">
                <a:solidFill>
                  <a:schemeClr val="bg1"/>
                </a:solidFill>
                <a:latin typeface="+mj-lt"/>
              </a:rPr>
              <a:t>US &amp; Canada</a:t>
            </a:r>
          </a:p>
          <a:p>
            <a:pPr marL="0" indent="0" algn="ctr">
              <a:lnSpc>
                <a:spcPct val="100000"/>
              </a:lnSpc>
              <a:buClr>
                <a:srgbClr val="4599D3"/>
              </a:buClr>
              <a:buNone/>
            </a:pPr>
            <a:r>
              <a:rPr lang="en-US" sz="2400" b="1" dirty="0">
                <a:solidFill>
                  <a:schemeClr val="bg1"/>
                </a:solidFill>
                <a:latin typeface="+mj-lt"/>
              </a:rPr>
              <a:t>(79%)</a:t>
            </a:r>
          </a:p>
        </p:txBody>
      </p:sp>
    </p:spTree>
    <p:extLst>
      <p:ext uri="{BB962C8B-B14F-4D97-AF65-F5344CB8AC3E}">
        <p14:creationId xmlns:p14="http://schemas.microsoft.com/office/powerpoint/2010/main" val="857171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95197C-68A9-49A4-BE10-A4A500432442}"/>
              </a:ext>
            </a:extLst>
          </p:cNvPr>
          <p:cNvSpPr txBox="1">
            <a:spLocks/>
          </p:cNvSpPr>
          <p:nvPr/>
        </p:nvSpPr>
        <p:spPr>
          <a:xfrm>
            <a:off x="1310640" y="815991"/>
            <a:ext cx="6522720" cy="24404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4599D3"/>
                </a:solidFill>
              </a:rPr>
              <a:t>Proven models of care exist which close treatment gaps</a:t>
            </a:r>
            <a:endParaRPr lang="en-GB" sz="2800" b="1" dirty="0">
              <a:solidFill>
                <a:srgbClr val="4599D3"/>
              </a:solidFill>
            </a:endParaRPr>
          </a:p>
        </p:txBody>
      </p:sp>
      <p:pic>
        <p:nvPicPr>
          <p:cNvPr id="4" name="Picture 3">
            <a:extLst>
              <a:ext uri="{FF2B5EF4-FFF2-40B4-BE49-F238E27FC236}">
                <a16:creationId xmlns:a16="http://schemas.microsoft.com/office/drawing/2014/main" id="{FD14B76D-39A9-4052-834B-0D51CC41E62B}"/>
              </a:ext>
            </a:extLst>
          </p:cNvPr>
          <p:cNvPicPr>
            <a:picLocks noChangeAspect="1"/>
          </p:cNvPicPr>
          <p:nvPr/>
        </p:nvPicPr>
        <p:blipFill rotWithShape="1">
          <a:blip r:embed="rId3"/>
          <a:srcRect l="53665" t="49945" r="31782" b="41360"/>
          <a:stretch/>
        </p:blipFill>
        <p:spPr>
          <a:xfrm>
            <a:off x="2857500" y="4199005"/>
            <a:ext cx="3429000" cy="1192306"/>
          </a:xfrm>
          <a:prstGeom prst="rect">
            <a:avLst/>
          </a:prstGeom>
        </p:spPr>
      </p:pic>
      <p:pic>
        <p:nvPicPr>
          <p:cNvPr id="5" name="Picture 4">
            <a:extLst>
              <a:ext uri="{FF2B5EF4-FFF2-40B4-BE49-F238E27FC236}">
                <a16:creationId xmlns:a16="http://schemas.microsoft.com/office/drawing/2014/main" id="{EF7C69F3-FEE9-4DFE-8A6F-B0A0991E42DA}"/>
              </a:ext>
            </a:extLst>
          </p:cNvPr>
          <p:cNvPicPr>
            <a:picLocks noChangeAspect="1"/>
          </p:cNvPicPr>
          <p:nvPr/>
        </p:nvPicPr>
        <p:blipFill rotWithShape="1">
          <a:blip r:embed="rId3"/>
          <a:srcRect l="53665" t="28733" r="31782" b="58440"/>
          <a:stretch/>
        </p:blipFill>
        <p:spPr>
          <a:xfrm>
            <a:off x="2857500" y="2435518"/>
            <a:ext cx="3429000" cy="1773012"/>
          </a:xfrm>
          <a:prstGeom prst="rect">
            <a:avLst/>
          </a:prstGeom>
        </p:spPr>
      </p:pic>
      <p:sp>
        <p:nvSpPr>
          <p:cNvPr id="6" name="Rectangle 5">
            <a:extLst>
              <a:ext uri="{FF2B5EF4-FFF2-40B4-BE49-F238E27FC236}">
                <a16:creationId xmlns:a16="http://schemas.microsoft.com/office/drawing/2014/main" id="{0CDDD3BC-06A3-4DE0-80FD-0C44C91F75A2}"/>
              </a:ext>
            </a:extLst>
          </p:cNvPr>
          <p:cNvSpPr/>
          <p:nvPr/>
        </p:nvSpPr>
        <p:spPr>
          <a:xfrm>
            <a:off x="3019425" y="3128992"/>
            <a:ext cx="3105150" cy="1107996"/>
          </a:xfrm>
          <a:prstGeom prst="rect">
            <a:avLst/>
          </a:prstGeom>
          <a:solidFill>
            <a:schemeClr val="bg1"/>
          </a:solidFill>
        </p:spPr>
        <p:txBody>
          <a:bodyPr wrap="square">
            <a:spAutoFit/>
          </a:bodyPr>
          <a:lstStyle/>
          <a:p>
            <a:pPr algn="ctr"/>
            <a:r>
              <a:rPr lang="en-GB" sz="1300" dirty="0">
                <a:solidFill>
                  <a:schemeClr val="accent5">
                    <a:lumMod val="50000"/>
                  </a:schemeClr>
                </a:solidFill>
                <a:latin typeface="Arial" panose="020B0604020202020204" pitchFamily="34" charset="0"/>
              </a:rPr>
              <a:t>“Secondary prevention is the single most important, immediate mechanism to directly improve patient care and reduce </a:t>
            </a:r>
            <a:r>
              <a:rPr lang="en-GB" sz="1300" dirty="0" err="1">
                <a:solidFill>
                  <a:schemeClr val="accent5">
                    <a:lumMod val="50000"/>
                  </a:schemeClr>
                </a:solidFill>
                <a:latin typeface="Arial" panose="020B0604020202020204" pitchFamily="34" charset="0"/>
              </a:rPr>
              <a:t>spiraling</a:t>
            </a:r>
            <a:r>
              <a:rPr lang="en-GB" sz="1300" dirty="0">
                <a:solidFill>
                  <a:schemeClr val="accent5">
                    <a:lumMod val="50000"/>
                  </a:schemeClr>
                </a:solidFill>
                <a:latin typeface="Arial" panose="020B0604020202020204" pitchFamily="34" charset="0"/>
              </a:rPr>
              <a:t> fracture related healthcare costs</a:t>
            </a:r>
            <a:r>
              <a:rPr lang="en-GB" sz="1400" dirty="0">
                <a:solidFill>
                  <a:schemeClr val="accent5">
                    <a:lumMod val="50000"/>
                  </a:schemeClr>
                </a:solidFill>
                <a:latin typeface="Arial" panose="020B0604020202020204" pitchFamily="34" charset="0"/>
              </a:rPr>
              <a:t>.”</a:t>
            </a:r>
          </a:p>
        </p:txBody>
      </p:sp>
      <p:sp>
        <p:nvSpPr>
          <p:cNvPr id="7" name="Rectangle 6">
            <a:extLst>
              <a:ext uri="{FF2B5EF4-FFF2-40B4-BE49-F238E27FC236}">
                <a16:creationId xmlns:a16="http://schemas.microsoft.com/office/drawing/2014/main" id="{82DD658E-42D1-420F-9B6A-A5DCB0FBDC07}"/>
              </a:ext>
            </a:extLst>
          </p:cNvPr>
          <p:cNvSpPr/>
          <p:nvPr/>
        </p:nvSpPr>
        <p:spPr>
          <a:xfrm>
            <a:off x="3079750" y="4405519"/>
            <a:ext cx="3105150" cy="292388"/>
          </a:xfrm>
          <a:prstGeom prst="rect">
            <a:avLst/>
          </a:prstGeom>
          <a:solidFill>
            <a:schemeClr val="bg1"/>
          </a:solidFill>
        </p:spPr>
        <p:txBody>
          <a:bodyPr wrap="square">
            <a:spAutoFit/>
          </a:bodyPr>
          <a:lstStyle/>
          <a:p>
            <a:pPr algn="ctr"/>
            <a:r>
              <a:rPr lang="en-GB" sz="1300" dirty="0">
                <a:solidFill>
                  <a:srgbClr val="0070C0"/>
                </a:solidFill>
                <a:latin typeface="Arial" panose="020B0604020202020204" pitchFamily="34" charset="0"/>
              </a:rPr>
              <a:t>International Osteoporosis Foundation</a:t>
            </a:r>
          </a:p>
        </p:txBody>
      </p:sp>
    </p:spTree>
    <p:extLst>
      <p:ext uri="{BB962C8B-B14F-4D97-AF65-F5344CB8AC3E}">
        <p14:creationId xmlns:p14="http://schemas.microsoft.com/office/powerpoint/2010/main" val="335009569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2711AD-F826-49FC-BC8A-7FDC3144622A}"/>
              </a:ext>
            </a:extLst>
          </p:cNvPr>
          <p:cNvSpPr/>
          <p:nvPr/>
        </p:nvSpPr>
        <p:spPr>
          <a:xfrm>
            <a:off x="3252716" y="2717452"/>
            <a:ext cx="2638570" cy="1103631"/>
          </a:xfrm>
          <a:prstGeom prst="rect">
            <a:avLst/>
          </a:prstGeom>
          <a:solidFill>
            <a:schemeClr val="accent1">
              <a:lumMod val="20000"/>
              <a:lumOff val="80000"/>
            </a:schemeClr>
          </a:solid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1ADB6517-CFB4-4B12-A0F7-0FC2EE5121D7}"/>
              </a:ext>
            </a:extLst>
          </p:cNvPr>
          <p:cNvSpPr>
            <a:spLocks noGrp="1"/>
          </p:cNvSpPr>
          <p:nvPr>
            <p:ph type="title"/>
          </p:nvPr>
        </p:nvSpPr>
        <p:spPr/>
        <p:txBody>
          <a:bodyPr/>
          <a:lstStyle/>
          <a:p>
            <a:r>
              <a:rPr lang="pt-PT" sz="2800" dirty="0"/>
              <a:t>FRACTURE LIAISON SERVICES</a:t>
            </a:r>
          </a:p>
        </p:txBody>
      </p:sp>
      <p:sp>
        <p:nvSpPr>
          <p:cNvPr id="3" name="Title 1">
            <a:extLst>
              <a:ext uri="{FF2B5EF4-FFF2-40B4-BE49-F238E27FC236}">
                <a16:creationId xmlns:a16="http://schemas.microsoft.com/office/drawing/2014/main" id="{DF7F5F7C-7723-4D02-8864-088D4F037460}"/>
              </a:ext>
            </a:extLst>
          </p:cNvPr>
          <p:cNvSpPr txBox="1">
            <a:spLocks/>
          </p:cNvSpPr>
          <p:nvPr/>
        </p:nvSpPr>
        <p:spPr>
          <a:xfrm>
            <a:off x="332961" y="651808"/>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Closing the care gap for people who sustain fragility fractures (coordinator)</a:t>
            </a:r>
          </a:p>
        </p:txBody>
      </p:sp>
      <p:sp>
        <p:nvSpPr>
          <p:cNvPr id="21" name="TextBox 20">
            <a:extLst>
              <a:ext uri="{FF2B5EF4-FFF2-40B4-BE49-F238E27FC236}">
                <a16:creationId xmlns:a16="http://schemas.microsoft.com/office/drawing/2014/main" id="{33BF8DC4-B79C-41C4-858E-2C3E2F780F89}"/>
              </a:ext>
            </a:extLst>
          </p:cNvPr>
          <p:cNvSpPr txBox="1"/>
          <p:nvPr/>
        </p:nvSpPr>
        <p:spPr>
          <a:xfrm>
            <a:off x="454925" y="1753348"/>
            <a:ext cx="2797791" cy="923330"/>
          </a:xfrm>
          <a:prstGeom prst="rect">
            <a:avLst/>
          </a:prstGeom>
          <a:noFill/>
        </p:spPr>
        <p:txBody>
          <a:bodyPr wrap="square" rtlCol="0">
            <a:spAutoFit/>
          </a:bodyPr>
          <a:lstStyle/>
          <a:p>
            <a:pPr algn="ctr"/>
            <a:r>
              <a:rPr lang="fr-CH" b="1" dirty="0">
                <a:solidFill>
                  <a:srgbClr val="002060"/>
                </a:solidFill>
                <a:latin typeface="+mj-lt"/>
              </a:rPr>
              <a:t>IDENTIFICATION FRACTURE </a:t>
            </a:r>
            <a:r>
              <a:rPr lang="fr-CH" dirty="0" err="1">
                <a:solidFill>
                  <a:srgbClr val="002060"/>
                </a:solidFill>
                <a:latin typeface="Calibri Light" panose="020F0302020204030204" pitchFamily="34" charset="0"/>
                <a:cs typeface="Calibri Light" panose="020F0302020204030204" pitchFamily="34" charset="0"/>
              </a:rPr>
              <a:t>Inpatient</a:t>
            </a:r>
            <a:endParaRPr lang="fr-CH" dirty="0">
              <a:solidFill>
                <a:srgbClr val="002060"/>
              </a:solidFill>
              <a:latin typeface="Calibri Light" panose="020F0302020204030204" pitchFamily="34" charset="0"/>
              <a:cs typeface="Calibri Light" panose="020F0302020204030204" pitchFamily="34" charset="0"/>
            </a:endParaRPr>
          </a:p>
          <a:p>
            <a:endParaRPr lang="pt-PT" dirty="0"/>
          </a:p>
        </p:txBody>
      </p:sp>
      <p:sp>
        <p:nvSpPr>
          <p:cNvPr id="22" name="Rectangle 21">
            <a:extLst>
              <a:ext uri="{FF2B5EF4-FFF2-40B4-BE49-F238E27FC236}">
                <a16:creationId xmlns:a16="http://schemas.microsoft.com/office/drawing/2014/main" id="{A683D17C-4E61-45C3-BD60-6296915D049D}"/>
              </a:ext>
            </a:extLst>
          </p:cNvPr>
          <p:cNvSpPr/>
          <p:nvPr/>
        </p:nvSpPr>
        <p:spPr>
          <a:xfrm>
            <a:off x="454925" y="1712574"/>
            <a:ext cx="2797791" cy="732430"/>
          </a:xfrm>
          <a:prstGeom prst="rect">
            <a:avLst/>
          </a:prstGeom>
          <a:no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TextBox 22">
            <a:extLst>
              <a:ext uri="{FF2B5EF4-FFF2-40B4-BE49-F238E27FC236}">
                <a16:creationId xmlns:a16="http://schemas.microsoft.com/office/drawing/2014/main" id="{A68FC73D-26D6-43D0-A566-7368180BFF9A}"/>
              </a:ext>
            </a:extLst>
          </p:cNvPr>
          <p:cNvSpPr txBox="1"/>
          <p:nvPr/>
        </p:nvSpPr>
        <p:spPr>
          <a:xfrm>
            <a:off x="5891286" y="1753348"/>
            <a:ext cx="2797791" cy="923330"/>
          </a:xfrm>
          <a:prstGeom prst="rect">
            <a:avLst/>
          </a:prstGeom>
          <a:noFill/>
        </p:spPr>
        <p:txBody>
          <a:bodyPr wrap="square" rtlCol="0">
            <a:spAutoFit/>
          </a:bodyPr>
          <a:lstStyle/>
          <a:p>
            <a:pPr algn="ctr"/>
            <a:r>
              <a:rPr lang="fr-CH" b="1" dirty="0">
                <a:solidFill>
                  <a:srgbClr val="002060"/>
                </a:solidFill>
                <a:latin typeface="+mj-lt"/>
              </a:rPr>
              <a:t>IDENTIFICATION FRACTURE </a:t>
            </a:r>
            <a:r>
              <a:rPr lang="fr-CH" dirty="0" err="1">
                <a:solidFill>
                  <a:srgbClr val="002060"/>
                </a:solidFill>
                <a:latin typeface="Calibri Light" panose="020F0302020204030204" pitchFamily="34" charset="0"/>
                <a:cs typeface="Calibri Light" panose="020F0302020204030204" pitchFamily="34" charset="0"/>
              </a:rPr>
              <a:t>Outpatient</a:t>
            </a:r>
            <a:endParaRPr lang="fr-CH" dirty="0">
              <a:solidFill>
                <a:srgbClr val="002060"/>
              </a:solidFill>
              <a:latin typeface="Calibri Light" panose="020F0302020204030204" pitchFamily="34" charset="0"/>
              <a:cs typeface="Calibri Light" panose="020F0302020204030204" pitchFamily="34" charset="0"/>
            </a:endParaRPr>
          </a:p>
          <a:p>
            <a:endParaRPr lang="pt-PT" dirty="0"/>
          </a:p>
        </p:txBody>
      </p:sp>
      <p:sp>
        <p:nvSpPr>
          <p:cNvPr id="24" name="Rectangle 23">
            <a:extLst>
              <a:ext uri="{FF2B5EF4-FFF2-40B4-BE49-F238E27FC236}">
                <a16:creationId xmlns:a16="http://schemas.microsoft.com/office/drawing/2014/main" id="{68901A98-1B04-485F-B8CA-D52B97BDC62B}"/>
              </a:ext>
            </a:extLst>
          </p:cNvPr>
          <p:cNvSpPr/>
          <p:nvPr/>
        </p:nvSpPr>
        <p:spPr>
          <a:xfrm>
            <a:off x="5891286" y="1712574"/>
            <a:ext cx="2797791" cy="732430"/>
          </a:xfrm>
          <a:prstGeom prst="rect">
            <a:avLst/>
          </a:prstGeom>
          <a:no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TextBox 25">
            <a:extLst>
              <a:ext uri="{FF2B5EF4-FFF2-40B4-BE49-F238E27FC236}">
                <a16:creationId xmlns:a16="http://schemas.microsoft.com/office/drawing/2014/main" id="{CABA1A2E-6B19-4252-9579-CFD3B409FC0E}"/>
              </a:ext>
            </a:extLst>
          </p:cNvPr>
          <p:cNvSpPr txBox="1"/>
          <p:nvPr/>
        </p:nvSpPr>
        <p:spPr>
          <a:xfrm>
            <a:off x="3252716" y="2800349"/>
            <a:ext cx="2638570" cy="1200329"/>
          </a:xfrm>
          <a:prstGeom prst="rect">
            <a:avLst/>
          </a:prstGeom>
          <a:noFill/>
        </p:spPr>
        <p:txBody>
          <a:bodyPr wrap="square" rtlCol="0">
            <a:spAutoFit/>
          </a:bodyPr>
          <a:lstStyle/>
          <a:p>
            <a:pPr algn="ctr"/>
            <a:r>
              <a:rPr lang="fr-CH" b="1" dirty="0">
                <a:solidFill>
                  <a:srgbClr val="002060"/>
                </a:solidFill>
                <a:latin typeface="+mj-lt"/>
              </a:rPr>
              <a:t>INVESTIGATION</a:t>
            </a:r>
          </a:p>
          <a:p>
            <a:pPr algn="ctr"/>
            <a:r>
              <a:rPr lang="fr-CH" b="1" dirty="0">
                <a:solidFill>
                  <a:srgbClr val="002060"/>
                </a:solidFill>
                <a:latin typeface="Calibri Light" panose="020F0302020204030204" pitchFamily="34" charset="0"/>
                <a:cs typeface="Calibri Light" panose="020F0302020204030204" pitchFamily="34" charset="0"/>
              </a:rPr>
              <a:t>Triage / Risk </a:t>
            </a:r>
            <a:r>
              <a:rPr lang="fr-CH" b="1" dirty="0" err="1">
                <a:solidFill>
                  <a:srgbClr val="002060"/>
                </a:solidFill>
                <a:latin typeface="Calibri Light" panose="020F0302020204030204" pitchFamily="34" charset="0"/>
                <a:cs typeface="Calibri Light" panose="020F0302020204030204" pitchFamily="34" charset="0"/>
              </a:rPr>
              <a:t>Assessment</a:t>
            </a:r>
            <a:endParaRPr lang="fr-CH" b="1" dirty="0">
              <a:solidFill>
                <a:srgbClr val="002060"/>
              </a:solidFill>
              <a:latin typeface="Calibri Light" panose="020F0302020204030204" pitchFamily="34" charset="0"/>
              <a:cs typeface="Calibri Light" panose="020F0302020204030204" pitchFamily="34" charset="0"/>
            </a:endParaRPr>
          </a:p>
          <a:p>
            <a:pPr algn="ctr"/>
            <a:r>
              <a:rPr lang="fr-CH" b="1" dirty="0">
                <a:solidFill>
                  <a:srgbClr val="002060"/>
                </a:solidFill>
                <a:latin typeface="Calibri Light" panose="020F0302020204030204" pitchFamily="34" charset="0"/>
                <a:cs typeface="Calibri Light" panose="020F0302020204030204" pitchFamily="34" charset="0"/>
              </a:rPr>
              <a:t>Bone </a:t>
            </a:r>
            <a:r>
              <a:rPr lang="fr-CH" b="1" dirty="0" err="1">
                <a:solidFill>
                  <a:srgbClr val="002060"/>
                </a:solidFill>
                <a:latin typeface="Calibri Light" panose="020F0302020204030204" pitchFamily="34" charset="0"/>
                <a:cs typeface="Calibri Light" panose="020F0302020204030204" pitchFamily="34" charset="0"/>
              </a:rPr>
              <a:t>density</a:t>
            </a:r>
            <a:endParaRPr lang="fr-CH" dirty="0">
              <a:solidFill>
                <a:srgbClr val="002060"/>
              </a:solidFill>
              <a:latin typeface="Calibri Light" panose="020F0302020204030204" pitchFamily="34" charset="0"/>
              <a:cs typeface="Calibri Light" panose="020F0302020204030204" pitchFamily="34" charset="0"/>
            </a:endParaRPr>
          </a:p>
          <a:p>
            <a:endParaRPr lang="pt-PT" dirty="0"/>
          </a:p>
        </p:txBody>
      </p:sp>
      <p:cxnSp>
        <p:nvCxnSpPr>
          <p:cNvPr id="28" name="Straight Arrow Connector 27">
            <a:extLst>
              <a:ext uri="{FF2B5EF4-FFF2-40B4-BE49-F238E27FC236}">
                <a16:creationId xmlns:a16="http://schemas.microsoft.com/office/drawing/2014/main" id="{602F1AEE-F11E-473A-BEA8-394CFDF22C4C}"/>
              </a:ext>
            </a:extLst>
          </p:cNvPr>
          <p:cNvCxnSpPr>
            <a:cxnSpLocks/>
          </p:cNvCxnSpPr>
          <p:nvPr/>
        </p:nvCxnSpPr>
        <p:spPr>
          <a:xfrm>
            <a:off x="2646409" y="2600375"/>
            <a:ext cx="248765" cy="270103"/>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B5EAA89-FF7D-48AF-AFCD-1AD32F76A9E2}"/>
              </a:ext>
            </a:extLst>
          </p:cNvPr>
          <p:cNvCxnSpPr>
            <a:cxnSpLocks/>
          </p:cNvCxnSpPr>
          <p:nvPr/>
        </p:nvCxnSpPr>
        <p:spPr>
          <a:xfrm flipH="1">
            <a:off x="6248828" y="2597180"/>
            <a:ext cx="332666" cy="31561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44E879E-5E75-44EF-9C0B-CE5B58EE7858}"/>
              </a:ext>
            </a:extLst>
          </p:cNvPr>
          <p:cNvSpPr txBox="1"/>
          <p:nvPr/>
        </p:nvSpPr>
        <p:spPr>
          <a:xfrm>
            <a:off x="1144587" y="4193548"/>
            <a:ext cx="6854824" cy="1018869"/>
          </a:xfrm>
          <a:prstGeom prst="rect">
            <a:avLst/>
          </a:prstGeom>
          <a:noFill/>
        </p:spPr>
        <p:txBody>
          <a:bodyPr wrap="square" rtlCol="0">
            <a:spAutoFit/>
          </a:bodyPr>
          <a:lstStyle/>
          <a:p>
            <a:pPr algn="ctr"/>
            <a:r>
              <a:rPr lang="fr-CH" b="1" dirty="0">
                <a:solidFill>
                  <a:srgbClr val="002060"/>
                </a:solidFill>
                <a:latin typeface="+mj-lt"/>
              </a:rPr>
              <a:t>INITIATION</a:t>
            </a:r>
          </a:p>
          <a:p>
            <a:pPr algn="ctr"/>
            <a:r>
              <a:rPr lang="fr-CH" b="1" dirty="0" err="1">
                <a:solidFill>
                  <a:srgbClr val="002060"/>
                </a:solidFill>
                <a:latin typeface="Calibri Light" panose="020F0302020204030204" pitchFamily="34" charset="0"/>
                <a:cs typeface="Calibri Light" panose="020F0302020204030204" pitchFamily="34" charset="0"/>
              </a:rPr>
              <a:t>Pharmacological</a:t>
            </a:r>
            <a:r>
              <a:rPr lang="fr-CH" b="1" dirty="0">
                <a:solidFill>
                  <a:srgbClr val="002060"/>
                </a:solidFill>
                <a:latin typeface="Calibri Light" panose="020F0302020204030204" pitchFamily="34" charset="0"/>
                <a:cs typeface="Calibri Light" panose="020F0302020204030204" pitchFamily="34" charset="0"/>
              </a:rPr>
              <a:t>           Lifestyle           </a:t>
            </a:r>
            <a:r>
              <a:rPr lang="fr-CH" b="1" dirty="0" err="1">
                <a:solidFill>
                  <a:srgbClr val="002060"/>
                </a:solidFill>
                <a:latin typeface="Calibri Light" panose="020F0302020204030204" pitchFamily="34" charset="0"/>
                <a:cs typeface="Calibri Light" panose="020F0302020204030204" pitchFamily="34" charset="0"/>
              </a:rPr>
              <a:t>Falls</a:t>
            </a:r>
            <a:r>
              <a:rPr lang="fr-CH" b="1" dirty="0">
                <a:solidFill>
                  <a:srgbClr val="002060"/>
                </a:solidFill>
                <a:latin typeface="Calibri Light" panose="020F0302020204030204" pitchFamily="34" charset="0"/>
                <a:cs typeface="Calibri Light" panose="020F0302020204030204" pitchFamily="34" charset="0"/>
              </a:rPr>
              <a:t>           </a:t>
            </a:r>
            <a:r>
              <a:rPr lang="fr-CH" b="1" dirty="0" err="1">
                <a:solidFill>
                  <a:srgbClr val="002060"/>
                </a:solidFill>
                <a:latin typeface="Calibri Light" panose="020F0302020204030204" pitchFamily="34" charset="0"/>
                <a:cs typeface="Calibri Light" panose="020F0302020204030204" pitchFamily="34" charset="0"/>
              </a:rPr>
              <a:t>Exercise</a:t>
            </a:r>
            <a:r>
              <a:rPr lang="fr-CH" b="1" dirty="0">
                <a:solidFill>
                  <a:srgbClr val="002060"/>
                </a:solidFill>
                <a:latin typeface="Calibri Light" panose="020F0302020204030204" pitchFamily="34" charset="0"/>
                <a:cs typeface="Calibri Light" panose="020F0302020204030204" pitchFamily="34" charset="0"/>
              </a:rPr>
              <a:t>           Education</a:t>
            </a:r>
            <a:endParaRPr lang="fr-CH" dirty="0">
              <a:solidFill>
                <a:srgbClr val="002060"/>
              </a:solidFill>
              <a:latin typeface="Calibri Light" panose="020F0302020204030204" pitchFamily="34" charset="0"/>
              <a:cs typeface="Calibri Light" panose="020F0302020204030204" pitchFamily="34" charset="0"/>
            </a:endParaRPr>
          </a:p>
          <a:p>
            <a:pPr>
              <a:lnSpc>
                <a:spcPct val="150000"/>
              </a:lnSpc>
            </a:pPr>
            <a:endParaRPr lang="pt-PT" dirty="0"/>
          </a:p>
        </p:txBody>
      </p:sp>
      <p:sp>
        <p:nvSpPr>
          <p:cNvPr id="34" name="Rectangle 33">
            <a:extLst>
              <a:ext uri="{FF2B5EF4-FFF2-40B4-BE49-F238E27FC236}">
                <a16:creationId xmlns:a16="http://schemas.microsoft.com/office/drawing/2014/main" id="{F033E213-078D-481E-AF96-A2D01FCC9376}"/>
              </a:ext>
            </a:extLst>
          </p:cNvPr>
          <p:cNvSpPr/>
          <p:nvPr/>
        </p:nvSpPr>
        <p:spPr>
          <a:xfrm>
            <a:off x="1040832" y="4151236"/>
            <a:ext cx="7062336" cy="732430"/>
          </a:xfrm>
          <a:prstGeom prst="rect">
            <a:avLst/>
          </a:prstGeom>
          <a:no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5" name="TextBox 34">
            <a:extLst>
              <a:ext uri="{FF2B5EF4-FFF2-40B4-BE49-F238E27FC236}">
                <a16:creationId xmlns:a16="http://schemas.microsoft.com/office/drawing/2014/main" id="{622825C8-78BC-414F-889C-EF76EDEB75AB}"/>
              </a:ext>
            </a:extLst>
          </p:cNvPr>
          <p:cNvSpPr txBox="1"/>
          <p:nvPr/>
        </p:nvSpPr>
        <p:spPr>
          <a:xfrm>
            <a:off x="1425576" y="5250924"/>
            <a:ext cx="6292848" cy="1018869"/>
          </a:xfrm>
          <a:prstGeom prst="rect">
            <a:avLst/>
          </a:prstGeom>
          <a:noFill/>
        </p:spPr>
        <p:txBody>
          <a:bodyPr wrap="square" rtlCol="0">
            <a:spAutoFit/>
          </a:bodyPr>
          <a:lstStyle/>
          <a:p>
            <a:pPr algn="ctr"/>
            <a:r>
              <a:rPr lang="fr-CH" b="1" dirty="0">
                <a:solidFill>
                  <a:srgbClr val="002060"/>
                </a:solidFill>
                <a:latin typeface="+mj-lt"/>
              </a:rPr>
              <a:t>INTEGRATION - INFORMATION</a:t>
            </a:r>
          </a:p>
          <a:p>
            <a:pPr algn="ctr"/>
            <a:r>
              <a:rPr lang="fr-CH" b="1" dirty="0" err="1">
                <a:solidFill>
                  <a:srgbClr val="002060"/>
                </a:solidFill>
                <a:latin typeface="Calibri Light" panose="020F0302020204030204" pitchFamily="34" charset="0"/>
                <a:cs typeface="Calibri Light" panose="020F0302020204030204" pitchFamily="34" charset="0"/>
              </a:rPr>
              <a:t>Primary</a:t>
            </a:r>
            <a:r>
              <a:rPr lang="fr-CH" b="1" dirty="0">
                <a:solidFill>
                  <a:srgbClr val="002060"/>
                </a:solidFill>
                <a:latin typeface="Calibri Light" panose="020F0302020204030204" pitchFamily="34" charset="0"/>
                <a:cs typeface="Calibri Light" panose="020F0302020204030204" pitchFamily="34" charset="0"/>
              </a:rPr>
              <a:t> care           </a:t>
            </a:r>
            <a:r>
              <a:rPr lang="fr-CH" b="1" dirty="0" err="1">
                <a:solidFill>
                  <a:srgbClr val="002060"/>
                </a:solidFill>
                <a:latin typeface="Calibri Light" panose="020F0302020204030204" pitchFamily="34" charset="0"/>
                <a:cs typeface="Calibri Light" panose="020F0302020204030204" pitchFamily="34" charset="0"/>
              </a:rPr>
              <a:t>Specialists</a:t>
            </a:r>
            <a:endParaRPr lang="fr-CH" dirty="0">
              <a:solidFill>
                <a:srgbClr val="002060"/>
              </a:solidFill>
              <a:latin typeface="Calibri Light" panose="020F0302020204030204" pitchFamily="34" charset="0"/>
              <a:cs typeface="Calibri Light" panose="020F0302020204030204" pitchFamily="34" charset="0"/>
            </a:endParaRPr>
          </a:p>
          <a:p>
            <a:pPr>
              <a:lnSpc>
                <a:spcPct val="150000"/>
              </a:lnSpc>
            </a:pPr>
            <a:endParaRPr lang="pt-PT" dirty="0"/>
          </a:p>
        </p:txBody>
      </p:sp>
      <p:sp>
        <p:nvSpPr>
          <p:cNvPr id="36" name="Rectangle 35">
            <a:extLst>
              <a:ext uri="{FF2B5EF4-FFF2-40B4-BE49-F238E27FC236}">
                <a16:creationId xmlns:a16="http://schemas.microsoft.com/office/drawing/2014/main" id="{239F4662-F948-4CEB-B837-F6F032724BD9}"/>
              </a:ext>
            </a:extLst>
          </p:cNvPr>
          <p:cNvSpPr/>
          <p:nvPr/>
        </p:nvSpPr>
        <p:spPr>
          <a:xfrm>
            <a:off x="1472063" y="5231874"/>
            <a:ext cx="6199873" cy="732430"/>
          </a:xfrm>
          <a:prstGeom prst="rect">
            <a:avLst/>
          </a:prstGeom>
          <a:noFill/>
          <a:ln>
            <a:solidFill>
              <a:srgbClr val="459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37" name="Straight Arrow Connector 36">
            <a:extLst>
              <a:ext uri="{FF2B5EF4-FFF2-40B4-BE49-F238E27FC236}">
                <a16:creationId xmlns:a16="http://schemas.microsoft.com/office/drawing/2014/main" id="{E96FF42A-0A04-4C66-B83F-139AEE499A7C}"/>
              </a:ext>
            </a:extLst>
          </p:cNvPr>
          <p:cNvCxnSpPr>
            <a:cxnSpLocks/>
          </p:cNvCxnSpPr>
          <p:nvPr/>
        </p:nvCxnSpPr>
        <p:spPr>
          <a:xfrm>
            <a:off x="4571999" y="4939866"/>
            <a:ext cx="0" cy="22357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AD83F5-2477-467F-8CBF-EA3B7E16EBCB}"/>
              </a:ext>
            </a:extLst>
          </p:cNvPr>
          <p:cNvCxnSpPr>
            <a:cxnSpLocks/>
          </p:cNvCxnSpPr>
          <p:nvPr/>
        </p:nvCxnSpPr>
        <p:spPr>
          <a:xfrm flipH="1">
            <a:off x="3310071" y="2078789"/>
            <a:ext cx="299859" cy="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53BB427-6170-42EC-AC39-506EE29773C6}"/>
              </a:ext>
            </a:extLst>
          </p:cNvPr>
          <p:cNvCxnSpPr>
            <a:cxnSpLocks/>
          </p:cNvCxnSpPr>
          <p:nvPr/>
        </p:nvCxnSpPr>
        <p:spPr>
          <a:xfrm>
            <a:off x="5530261" y="2075139"/>
            <a:ext cx="320676" cy="365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7CEF77A-B481-403A-8320-60445E1B9CF8}"/>
              </a:ext>
            </a:extLst>
          </p:cNvPr>
          <p:cNvPicPr>
            <a:picLocks noChangeAspect="1"/>
          </p:cNvPicPr>
          <p:nvPr/>
        </p:nvPicPr>
        <p:blipFill rotWithShape="1">
          <a:blip r:embed="rId2"/>
          <a:srcRect l="1001" t="4379" r="50366" b="20500"/>
          <a:stretch/>
        </p:blipFill>
        <p:spPr>
          <a:xfrm>
            <a:off x="3969376" y="1388826"/>
            <a:ext cx="1205247" cy="1241138"/>
          </a:xfrm>
          <a:prstGeom prst="rect">
            <a:avLst/>
          </a:prstGeom>
        </p:spPr>
      </p:pic>
      <p:cxnSp>
        <p:nvCxnSpPr>
          <p:cNvPr id="25" name="Straight Arrow Connector 24">
            <a:extLst>
              <a:ext uri="{FF2B5EF4-FFF2-40B4-BE49-F238E27FC236}">
                <a16:creationId xmlns:a16="http://schemas.microsoft.com/office/drawing/2014/main" id="{78B9BF4F-7384-4D03-91BD-37C871E044FE}"/>
              </a:ext>
            </a:extLst>
          </p:cNvPr>
          <p:cNvCxnSpPr>
            <a:cxnSpLocks/>
          </p:cNvCxnSpPr>
          <p:nvPr/>
        </p:nvCxnSpPr>
        <p:spPr>
          <a:xfrm>
            <a:off x="4570613" y="3884294"/>
            <a:ext cx="0" cy="223570"/>
          </a:xfrm>
          <a:prstGeom prst="straightConnector1">
            <a:avLst/>
          </a:prstGeom>
          <a:ln w="19050">
            <a:solidFill>
              <a:srgbClr val="0070C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7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901-3552-4B7C-8F69-3B6458A694E8}"/>
              </a:ext>
            </a:extLst>
          </p:cNvPr>
          <p:cNvSpPr>
            <a:spLocks noGrp="1"/>
          </p:cNvSpPr>
          <p:nvPr>
            <p:ph type="title"/>
          </p:nvPr>
        </p:nvSpPr>
        <p:spPr>
          <a:xfrm>
            <a:off x="354094" y="437231"/>
            <a:ext cx="8639781" cy="603034"/>
          </a:xfrm>
        </p:spPr>
        <p:txBody>
          <a:bodyPr/>
          <a:lstStyle/>
          <a:p>
            <a:r>
              <a:rPr lang="pt-PT" sz="2800" dirty="0"/>
              <a:t>FRACTURE LIAISON SERVICES IMPROVE MANAGEMENT AND OUTCOMES</a:t>
            </a:r>
          </a:p>
        </p:txBody>
      </p:sp>
      <p:sp>
        <p:nvSpPr>
          <p:cNvPr id="3" name="Content Placeholder 1">
            <a:extLst>
              <a:ext uri="{FF2B5EF4-FFF2-40B4-BE49-F238E27FC236}">
                <a16:creationId xmlns:a16="http://schemas.microsoft.com/office/drawing/2014/main" id="{23C0FC95-421D-427F-B0D2-AC8F44ED4F0D}"/>
              </a:ext>
            </a:extLst>
          </p:cNvPr>
          <p:cNvSpPr txBox="1">
            <a:spLocks/>
          </p:cNvSpPr>
          <p:nvPr/>
        </p:nvSpPr>
        <p:spPr>
          <a:xfrm>
            <a:off x="426519" y="2015045"/>
            <a:ext cx="8473262" cy="2980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2000" dirty="0"/>
              <a:t>Fracture Liaison Services (FLS): a coordinated model of care for secondary fracture prevention. The FLS model increases:</a:t>
            </a:r>
            <a:endParaRPr lang="fr-CH" sz="2000" dirty="0"/>
          </a:p>
          <a:p>
            <a:pPr marL="536575" lvl="2" indent="-177800">
              <a:buClr>
                <a:srgbClr val="4599D3"/>
              </a:buClr>
              <a:buFont typeface="Courier New" panose="02070309020205020404" pitchFamily="49" charset="0"/>
              <a:buChar char="o"/>
            </a:pPr>
            <a:r>
              <a:rPr lang="en-GB" sz="1800" dirty="0"/>
              <a:t>Rate of bone health investigations for people who sustain fragility fractures</a:t>
            </a:r>
          </a:p>
          <a:p>
            <a:pPr marL="536575" lvl="2" indent="-177800">
              <a:buClr>
                <a:srgbClr val="4599D3"/>
              </a:buClr>
              <a:buFont typeface="Courier New" panose="02070309020205020404" pitchFamily="49" charset="0"/>
              <a:buChar char="o"/>
            </a:pPr>
            <a:r>
              <a:rPr lang="en-GB" sz="1800" dirty="0"/>
              <a:t>Osteoporosis treatment rates</a:t>
            </a:r>
          </a:p>
          <a:p>
            <a:pPr marL="536575" lvl="2" indent="-177800">
              <a:buClr>
                <a:srgbClr val="4599D3"/>
              </a:buClr>
              <a:buFont typeface="Courier New" panose="02070309020205020404" pitchFamily="49" charset="0"/>
              <a:buChar char="o"/>
            </a:pPr>
            <a:r>
              <a:rPr lang="en-GB" sz="1800" dirty="0"/>
              <a:t>Adherence with treatment</a:t>
            </a:r>
          </a:p>
          <a:p>
            <a:pPr marL="557213" lvl="1" indent="-214313">
              <a:buClr>
                <a:srgbClr val="4599D3"/>
              </a:buClr>
              <a:buFont typeface="Courier New" panose="02070309020205020404" pitchFamily="49" charset="0"/>
              <a:buChar char="o"/>
            </a:pPr>
            <a:endParaRPr lang="fr-CH" sz="1800" dirty="0"/>
          </a:p>
          <a:p>
            <a:pPr>
              <a:buClr>
                <a:srgbClr val="4599D3"/>
              </a:buClr>
            </a:pPr>
            <a:r>
              <a:rPr lang="en-GB" sz="2000" dirty="0"/>
              <a:t>The FLS model of care is also associated with significant decreases in:</a:t>
            </a:r>
            <a:endParaRPr lang="fr-CH" sz="2000" dirty="0"/>
          </a:p>
          <a:p>
            <a:pPr marL="536575" lvl="2" indent="-177800">
              <a:buClr>
                <a:srgbClr val="4599D3"/>
              </a:buClr>
              <a:buFont typeface="Courier New" panose="02070309020205020404" pitchFamily="49" charset="0"/>
              <a:buChar char="o"/>
            </a:pPr>
            <a:r>
              <a:rPr lang="en-GB" sz="1800" dirty="0"/>
              <a:t>Re-fracture rates</a:t>
            </a:r>
          </a:p>
          <a:p>
            <a:pPr marL="536575" lvl="2" indent="-177800">
              <a:buClr>
                <a:srgbClr val="4599D3"/>
              </a:buClr>
              <a:buFont typeface="Courier New" panose="02070309020205020404" pitchFamily="49" charset="0"/>
              <a:buChar char="o"/>
            </a:pPr>
            <a:r>
              <a:rPr lang="en-GB" sz="1800" dirty="0"/>
              <a:t>Mortality</a:t>
            </a:r>
            <a:endParaRPr lang="fr-CH" sz="1800" dirty="0"/>
          </a:p>
        </p:txBody>
      </p:sp>
    </p:spTree>
    <p:extLst>
      <p:ext uri="{BB962C8B-B14F-4D97-AF65-F5344CB8AC3E}">
        <p14:creationId xmlns:p14="http://schemas.microsoft.com/office/powerpoint/2010/main" val="291035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15D52-5566-4E3E-8BE7-4329579723C4}"/>
              </a:ext>
            </a:extLst>
          </p:cNvPr>
          <p:cNvPicPr>
            <a:picLocks noChangeAspect="1"/>
          </p:cNvPicPr>
          <p:nvPr/>
        </p:nvPicPr>
        <p:blipFill>
          <a:blip r:embed="rId3"/>
          <a:stretch>
            <a:fillRect/>
          </a:stretch>
        </p:blipFill>
        <p:spPr>
          <a:xfrm>
            <a:off x="1611929" y="2807807"/>
            <a:ext cx="5675366" cy="2572499"/>
          </a:xfrm>
          <a:prstGeom prst="rect">
            <a:avLst/>
          </a:prstGeom>
        </p:spPr>
      </p:pic>
      <p:sp>
        <p:nvSpPr>
          <p:cNvPr id="3" name="Content Placeholder 1">
            <a:extLst>
              <a:ext uri="{FF2B5EF4-FFF2-40B4-BE49-F238E27FC236}">
                <a16:creationId xmlns:a16="http://schemas.microsoft.com/office/drawing/2014/main" id="{266AC985-366A-4EF7-B5E1-9584F67A6067}"/>
              </a:ext>
            </a:extLst>
          </p:cNvPr>
          <p:cNvSpPr txBox="1">
            <a:spLocks/>
          </p:cNvSpPr>
          <p:nvPr/>
        </p:nvSpPr>
        <p:spPr>
          <a:xfrm>
            <a:off x="423211" y="1010807"/>
            <a:ext cx="8051614" cy="2894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800" dirty="0"/>
              <a:t>Worldwide, </a:t>
            </a:r>
            <a:r>
              <a:rPr lang="fr-CH" sz="1800" dirty="0" err="1"/>
              <a:t>osteoporosis-related</a:t>
            </a:r>
            <a:r>
              <a:rPr lang="fr-CH" sz="1800" dirty="0"/>
              <a:t> fractures affect:</a:t>
            </a:r>
          </a:p>
          <a:p>
            <a:pPr lvl="1">
              <a:buClr>
                <a:srgbClr val="4599D3"/>
              </a:buClr>
            </a:pPr>
            <a:r>
              <a:rPr lang="fr-CH" sz="1800" b="1" dirty="0" err="1">
                <a:latin typeface="Calibri" panose="020F0502020204030204" pitchFamily="34" charset="0"/>
                <a:cs typeface="Calibri" panose="020F0502020204030204" pitchFamily="34" charset="0"/>
              </a:rPr>
              <a:t>Women</a:t>
            </a:r>
            <a:r>
              <a:rPr lang="fr-CH" sz="1800" b="1" dirty="0">
                <a:latin typeface="Calibri" panose="020F0502020204030204" pitchFamily="34" charset="0"/>
                <a:cs typeface="Calibri" panose="020F0502020204030204" pitchFamily="34" charset="0"/>
              </a:rPr>
              <a:t>: </a:t>
            </a:r>
            <a:r>
              <a:rPr lang="fr-CH" sz="1800" dirty="0"/>
              <a:t>1 in 3 </a:t>
            </a:r>
            <a:r>
              <a:rPr lang="fr-CH" sz="1800" dirty="0" err="1"/>
              <a:t>aged</a:t>
            </a:r>
            <a:r>
              <a:rPr lang="fr-CH" sz="1800" dirty="0"/>
              <a:t> 50+</a:t>
            </a:r>
          </a:p>
          <a:p>
            <a:pPr lvl="1">
              <a:buClr>
                <a:srgbClr val="4599D3"/>
              </a:buClr>
            </a:pPr>
            <a:r>
              <a:rPr lang="fr-CH" sz="1800" b="1" dirty="0">
                <a:latin typeface="+mj-lt"/>
              </a:rPr>
              <a:t>Men: </a:t>
            </a:r>
            <a:r>
              <a:rPr lang="fr-CH" sz="1800" dirty="0"/>
              <a:t>1 in 5 </a:t>
            </a:r>
            <a:r>
              <a:rPr lang="fr-CH" sz="1800" dirty="0" err="1"/>
              <a:t>aged</a:t>
            </a:r>
            <a:r>
              <a:rPr lang="fr-CH" sz="1800" dirty="0"/>
              <a:t> 50+</a:t>
            </a:r>
          </a:p>
          <a:p>
            <a:pPr>
              <a:buClr>
                <a:srgbClr val="4599D3"/>
              </a:buClr>
            </a:pPr>
            <a:r>
              <a:rPr lang="fr-CH" sz="1800" dirty="0"/>
              <a:t>Hip, </a:t>
            </a:r>
            <a:r>
              <a:rPr lang="fr-CH" sz="1800" dirty="0" err="1"/>
              <a:t>spine</a:t>
            </a:r>
            <a:r>
              <a:rPr lang="fr-CH" sz="1800" dirty="0"/>
              <a:t> and </a:t>
            </a:r>
            <a:r>
              <a:rPr lang="fr-CH" sz="1800" dirty="0" err="1"/>
              <a:t>wrist</a:t>
            </a:r>
            <a:r>
              <a:rPr lang="fr-CH" sz="1800" dirty="0"/>
              <a:t> fractures are the </a:t>
            </a:r>
            <a:r>
              <a:rPr lang="fr-CH" sz="1800" dirty="0" err="1"/>
              <a:t>most</a:t>
            </a:r>
            <a:r>
              <a:rPr lang="fr-CH" sz="1800" dirty="0"/>
              <a:t> </a:t>
            </a:r>
            <a:r>
              <a:rPr lang="fr-CH" sz="1800" dirty="0" err="1"/>
              <a:t>common</a:t>
            </a:r>
            <a:endParaRPr lang="fr-CH" sz="1800" dirty="0"/>
          </a:p>
          <a:p>
            <a:pPr>
              <a:buClr>
                <a:srgbClr val="4599D3"/>
              </a:buClr>
            </a:pPr>
            <a:r>
              <a:rPr lang="fr-CH" sz="1800" dirty="0" err="1">
                <a:latin typeface="Calibri" panose="020F0502020204030204" pitchFamily="34" charset="0"/>
                <a:cs typeface="Calibri" panose="020F0502020204030204" pitchFamily="34" charset="0"/>
              </a:rPr>
              <a:t>Women</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most</a:t>
            </a:r>
            <a:r>
              <a:rPr lang="fr-CH" sz="1800" dirty="0">
                <a:latin typeface="Calibri" panose="020F0502020204030204" pitchFamily="34" charset="0"/>
                <a:cs typeface="Calibri" panose="020F0502020204030204" pitchFamily="34" charset="0"/>
              </a:rPr>
              <a:t> at </a:t>
            </a:r>
            <a:r>
              <a:rPr lang="fr-CH" sz="1800" dirty="0" err="1">
                <a:latin typeface="Calibri" panose="020F0502020204030204" pitchFamily="34" charset="0"/>
                <a:cs typeface="Calibri" panose="020F0502020204030204" pitchFamily="34" charset="0"/>
              </a:rPr>
              <a:t>risk</a:t>
            </a:r>
            <a:r>
              <a:rPr lang="fr-CH" sz="1800" dirty="0">
                <a:latin typeface="Calibri" panose="020F0502020204030204" pitchFamily="34" charset="0"/>
                <a:cs typeface="Calibri" panose="020F0502020204030204" pitchFamily="34" charset="0"/>
              </a:rPr>
              <a:t> due to </a:t>
            </a:r>
            <a:r>
              <a:rPr lang="fr-CH" sz="1800" dirty="0" err="1"/>
              <a:t>accelerated</a:t>
            </a:r>
            <a:r>
              <a:rPr lang="fr-CH" sz="1800" dirty="0"/>
              <a:t> </a:t>
            </a:r>
            <a:r>
              <a:rPr lang="fr-CH" sz="1800" dirty="0" err="1"/>
              <a:t>period</a:t>
            </a:r>
            <a:r>
              <a:rPr lang="fr-CH" sz="1800" dirty="0"/>
              <a:t> of </a:t>
            </a:r>
            <a:r>
              <a:rPr lang="fr-CH" sz="1800" dirty="0" err="1"/>
              <a:t>bone</a:t>
            </a:r>
            <a:r>
              <a:rPr lang="fr-CH" sz="1800" dirty="0"/>
              <a:t> </a:t>
            </a:r>
            <a:r>
              <a:rPr lang="fr-CH" sz="1800" dirty="0" err="1"/>
              <a:t>loss</a:t>
            </a:r>
            <a:r>
              <a:rPr lang="fr-CH" sz="1800" dirty="0"/>
              <a:t> </a:t>
            </a:r>
            <a:r>
              <a:rPr lang="fr-CH" sz="1800" dirty="0" err="1"/>
              <a:t>following</a:t>
            </a:r>
            <a:r>
              <a:rPr lang="fr-CH" sz="1800" dirty="0"/>
              <a:t> </a:t>
            </a:r>
            <a:r>
              <a:rPr lang="fr-CH" sz="1800" dirty="0" err="1"/>
              <a:t>menopause</a:t>
            </a:r>
            <a:endParaRPr lang="fr-CH" sz="1800" dirty="0"/>
          </a:p>
          <a:p>
            <a:pPr>
              <a:buClr>
                <a:srgbClr val="4599D3"/>
              </a:buClr>
            </a:pPr>
            <a:endParaRPr lang="fr-CH" sz="1800" dirty="0"/>
          </a:p>
          <a:p>
            <a:endParaRPr lang="pt-PT" dirty="0"/>
          </a:p>
        </p:txBody>
      </p:sp>
      <p:sp>
        <p:nvSpPr>
          <p:cNvPr id="4" name="Title 2">
            <a:extLst>
              <a:ext uri="{FF2B5EF4-FFF2-40B4-BE49-F238E27FC236}">
                <a16:creationId xmlns:a16="http://schemas.microsoft.com/office/drawing/2014/main" id="{A948A0A7-7447-4B62-9FCA-3339FAD2D8C4}"/>
              </a:ext>
            </a:extLst>
          </p:cNvPr>
          <p:cNvSpPr>
            <a:spLocks noGrp="1"/>
          </p:cNvSpPr>
          <p:nvPr>
            <p:ph type="title"/>
          </p:nvPr>
        </p:nvSpPr>
        <p:spPr>
          <a:xfrm>
            <a:off x="354095" y="279289"/>
            <a:ext cx="7158188" cy="603034"/>
          </a:xfrm>
        </p:spPr>
        <p:txBody>
          <a:bodyPr/>
          <a:lstStyle/>
          <a:p>
            <a:r>
              <a:rPr lang="pt-PT" sz="2800" dirty="0"/>
              <a:t>WHO IS AFFECTED?</a:t>
            </a:r>
          </a:p>
        </p:txBody>
      </p:sp>
      <p:sp>
        <p:nvSpPr>
          <p:cNvPr id="5" name="TextBox 4">
            <a:extLst>
              <a:ext uri="{FF2B5EF4-FFF2-40B4-BE49-F238E27FC236}">
                <a16:creationId xmlns:a16="http://schemas.microsoft.com/office/drawing/2014/main" id="{4097337E-6B34-4B9F-A915-E28DD47D5F17}"/>
              </a:ext>
            </a:extLst>
          </p:cNvPr>
          <p:cNvSpPr txBox="1"/>
          <p:nvPr/>
        </p:nvSpPr>
        <p:spPr>
          <a:xfrm>
            <a:off x="2615800" y="5847193"/>
            <a:ext cx="6365228" cy="246221"/>
          </a:xfrm>
          <a:prstGeom prst="rect">
            <a:avLst/>
          </a:prstGeom>
          <a:noFill/>
        </p:spPr>
        <p:txBody>
          <a:bodyPr wrap="square" rtlCol="0">
            <a:spAutoFit/>
          </a:bodyPr>
          <a:lstStyle/>
          <a:p>
            <a:pPr algn="r"/>
            <a:r>
              <a:rPr lang="fr-CH" sz="1000" dirty="0"/>
              <a:t>Cooper C et al. </a:t>
            </a:r>
            <a:r>
              <a:rPr lang="fr-CH" sz="1000" dirty="0" err="1"/>
              <a:t>Healthy</a:t>
            </a:r>
            <a:r>
              <a:rPr lang="fr-CH" sz="1000" dirty="0"/>
              <a:t> nutrition, </a:t>
            </a:r>
            <a:r>
              <a:rPr lang="fr-CH" sz="1000" dirty="0" err="1"/>
              <a:t>healthy</a:t>
            </a:r>
            <a:r>
              <a:rPr lang="fr-CH" sz="1000" dirty="0"/>
              <a:t> </a:t>
            </a:r>
            <a:r>
              <a:rPr lang="fr-CH" sz="1000" dirty="0" err="1"/>
              <a:t>bones</a:t>
            </a:r>
            <a:r>
              <a:rPr lang="fr-CH" sz="1000" dirty="0"/>
              <a:t>: How </a:t>
            </a:r>
            <a:r>
              <a:rPr lang="fr-CH" sz="1000" dirty="0" err="1"/>
              <a:t>nutritional</a:t>
            </a:r>
            <a:r>
              <a:rPr lang="fr-CH" sz="1000" dirty="0"/>
              <a:t> </a:t>
            </a:r>
            <a:r>
              <a:rPr lang="fr-CH" sz="1000" dirty="0" err="1"/>
              <a:t>factors</a:t>
            </a:r>
            <a:r>
              <a:rPr lang="fr-CH" sz="1000" dirty="0"/>
              <a:t> affect </a:t>
            </a:r>
            <a:r>
              <a:rPr lang="fr-CH" sz="1000" dirty="0" err="1"/>
              <a:t>musculoskeletal</a:t>
            </a:r>
            <a:r>
              <a:rPr lang="fr-CH" sz="1000" dirty="0"/>
              <a:t> </a:t>
            </a:r>
            <a:r>
              <a:rPr lang="fr-CH" sz="1000" dirty="0" err="1"/>
              <a:t>health</a:t>
            </a:r>
            <a:r>
              <a:rPr lang="fr-CH" sz="1000" dirty="0"/>
              <a:t> </a:t>
            </a:r>
            <a:r>
              <a:rPr lang="fr-CH" sz="1000" dirty="0" err="1"/>
              <a:t>throughout</a:t>
            </a:r>
            <a:r>
              <a:rPr lang="fr-CH" sz="1000" dirty="0"/>
              <a:t> life</a:t>
            </a:r>
            <a:endParaRPr lang="en-GB" sz="1000" dirty="0"/>
          </a:p>
        </p:txBody>
      </p:sp>
      <p:sp>
        <p:nvSpPr>
          <p:cNvPr id="7" name="Content Placeholder 1">
            <a:extLst>
              <a:ext uri="{FF2B5EF4-FFF2-40B4-BE49-F238E27FC236}">
                <a16:creationId xmlns:a16="http://schemas.microsoft.com/office/drawing/2014/main" id="{2683C24E-6082-4D59-A544-92DF8F1A9B73}"/>
              </a:ext>
            </a:extLst>
          </p:cNvPr>
          <p:cNvSpPr txBox="1">
            <a:spLocks/>
          </p:cNvSpPr>
          <p:nvPr/>
        </p:nvSpPr>
        <p:spPr>
          <a:xfrm>
            <a:off x="426520" y="5468081"/>
            <a:ext cx="8284343" cy="1389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fr-CH" sz="1800" dirty="0" err="1"/>
              <a:t>Fortunately</a:t>
            </a:r>
            <a:r>
              <a:rPr lang="fr-CH" sz="1800" dirty="0"/>
              <a:t>, the right lifestyle and </a:t>
            </a:r>
            <a:r>
              <a:rPr lang="fr-CH" sz="1800" dirty="0" err="1"/>
              <a:t>medical</a:t>
            </a:r>
            <a:r>
              <a:rPr lang="fr-CH" sz="1800" dirty="0"/>
              <a:t> </a:t>
            </a:r>
            <a:r>
              <a:rPr lang="fr-CH" sz="1800" dirty="0" err="1"/>
              <a:t>treatment</a:t>
            </a:r>
            <a:r>
              <a:rPr lang="fr-CH" sz="1800" dirty="0"/>
              <a:t> </a:t>
            </a:r>
            <a:r>
              <a:rPr lang="fr-CH" sz="1800" dirty="0" err="1"/>
              <a:t>makes</a:t>
            </a:r>
            <a:r>
              <a:rPr lang="fr-CH" sz="1800" dirty="0"/>
              <a:t> a </a:t>
            </a:r>
            <a:r>
              <a:rPr lang="fr-CH" sz="1800" dirty="0" err="1"/>
              <a:t>huge</a:t>
            </a:r>
            <a:r>
              <a:rPr lang="fr-CH" sz="1800" dirty="0"/>
              <a:t> </a:t>
            </a:r>
            <a:r>
              <a:rPr lang="fr-CH" sz="1800" dirty="0" err="1"/>
              <a:t>difference</a:t>
            </a:r>
            <a:endParaRPr lang="fr-CH" sz="1800" dirty="0"/>
          </a:p>
        </p:txBody>
      </p:sp>
    </p:spTree>
    <p:extLst>
      <p:ext uri="{BB962C8B-B14F-4D97-AF65-F5344CB8AC3E}">
        <p14:creationId xmlns:p14="http://schemas.microsoft.com/office/powerpoint/2010/main" val="3148986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D2480D-224F-48CD-A598-4AAD4076B9B1}"/>
              </a:ext>
            </a:extLst>
          </p:cNvPr>
          <p:cNvPicPr>
            <a:picLocks noChangeAspect="1"/>
          </p:cNvPicPr>
          <p:nvPr/>
        </p:nvPicPr>
        <p:blipFill>
          <a:blip r:embed="rId3"/>
          <a:stretch>
            <a:fillRect/>
          </a:stretch>
        </p:blipFill>
        <p:spPr>
          <a:xfrm>
            <a:off x="311313" y="1490534"/>
            <a:ext cx="2060112" cy="2091124"/>
          </a:xfrm>
          <a:prstGeom prst="rect">
            <a:avLst/>
          </a:prstGeom>
        </p:spPr>
      </p:pic>
      <p:sp>
        <p:nvSpPr>
          <p:cNvPr id="2" name="Title 1">
            <a:extLst>
              <a:ext uri="{FF2B5EF4-FFF2-40B4-BE49-F238E27FC236}">
                <a16:creationId xmlns:a16="http://schemas.microsoft.com/office/drawing/2014/main" id="{E7C097FC-3E88-4D32-B0BB-18D6DD55D7BE}"/>
              </a:ext>
            </a:extLst>
          </p:cNvPr>
          <p:cNvSpPr>
            <a:spLocks noGrp="1"/>
          </p:cNvSpPr>
          <p:nvPr>
            <p:ph type="title"/>
          </p:nvPr>
        </p:nvSpPr>
        <p:spPr>
          <a:xfrm>
            <a:off x="354095" y="279289"/>
            <a:ext cx="8562442" cy="603034"/>
          </a:xfrm>
        </p:spPr>
        <p:txBody>
          <a:bodyPr/>
          <a:lstStyle/>
          <a:p>
            <a:r>
              <a:rPr lang="pt-PT" sz="2800" dirty="0"/>
              <a:t>IOF CAPTURE THE FRACTURE</a:t>
            </a:r>
            <a:r>
              <a:rPr lang="en-NZ" sz="2800" dirty="0">
                <a:solidFill>
                  <a:srgbClr val="002060"/>
                </a:solidFill>
              </a:rPr>
              <a:t>® PROGRAM</a:t>
            </a:r>
            <a:endParaRPr lang="pt-PT" sz="2800" dirty="0"/>
          </a:p>
        </p:txBody>
      </p:sp>
      <p:sp>
        <p:nvSpPr>
          <p:cNvPr id="3" name="Title 1">
            <a:extLst>
              <a:ext uri="{FF2B5EF4-FFF2-40B4-BE49-F238E27FC236}">
                <a16:creationId xmlns:a16="http://schemas.microsoft.com/office/drawing/2014/main" id="{67C25BF1-BC6C-4CD6-96E7-4FCB881CE82E}"/>
              </a:ext>
            </a:extLst>
          </p:cNvPr>
          <p:cNvSpPr txBox="1">
            <a:spLocks/>
          </p:cNvSpPr>
          <p:nvPr/>
        </p:nvSpPr>
        <p:spPr>
          <a:xfrm>
            <a:off x="354095" y="709142"/>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WORLD OSTEOPOROSIS DAY THEMATIC REPORT</a:t>
            </a:r>
          </a:p>
        </p:txBody>
      </p:sp>
      <p:sp>
        <p:nvSpPr>
          <p:cNvPr id="4" name="Content Placeholder 1">
            <a:extLst>
              <a:ext uri="{FF2B5EF4-FFF2-40B4-BE49-F238E27FC236}">
                <a16:creationId xmlns:a16="http://schemas.microsoft.com/office/drawing/2014/main" id="{E4B0991E-5FB0-4BA6-B487-5B03F4CDFC6A}"/>
              </a:ext>
            </a:extLst>
          </p:cNvPr>
          <p:cNvSpPr txBox="1">
            <a:spLocks/>
          </p:cNvSpPr>
          <p:nvPr/>
        </p:nvSpPr>
        <p:spPr>
          <a:xfrm>
            <a:off x="2543033" y="1561315"/>
            <a:ext cx="6186985" cy="1867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600" dirty="0"/>
              <a:t>“Capture the Fracture” is a global campaign developed to facilitate the implementation of </a:t>
            </a:r>
            <a:r>
              <a:rPr lang="en-GB" sz="1600" b="1" dirty="0">
                <a:latin typeface="+mj-lt"/>
              </a:rPr>
              <a:t>coordinator-based</a:t>
            </a:r>
            <a:r>
              <a:rPr lang="en-GB" sz="1600" dirty="0"/>
              <a:t>, post-fracture models of care for secondary fracture prevention.</a:t>
            </a:r>
          </a:p>
          <a:p>
            <a:pPr>
              <a:buClr>
                <a:srgbClr val="4599D3"/>
              </a:buClr>
            </a:pPr>
            <a:r>
              <a:rPr lang="en-GB" sz="1600" dirty="0"/>
              <a:t>Approx. 50% of people with one fracture will have another, with the risk doubling after a second fracture.</a:t>
            </a:r>
          </a:p>
          <a:p>
            <a:pPr>
              <a:buClr>
                <a:srgbClr val="4599D3"/>
              </a:buClr>
            </a:pPr>
            <a:r>
              <a:rPr lang="en-GB" sz="1600" dirty="0"/>
              <a:t>Lack of awareness means that patients never learn what caused their fracture, or receive treatment. </a:t>
            </a:r>
            <a:endParaRPr lang="en-US" sz="1600" dirty="0"/>
          </a:p>
          <a:p>
            <a:pPr marL="557213" lvl="1" indent="-214313">
              <a:buFont typeface="Courier New" panose="02070309020205020404" pitchFamily="49" charset="0"/>
              <a:buChar char="o"/>
            </a:pPr>
            <a:endParaRPr lang="fr-CH" sz="1800" dirty="0"/>
          </a:p>
        </p:txBody>
      </p:sp>
      <p:pic>
        <p:nvPicPr>
          <p:cNvPr id="5" name="Picture 4">
            <a:extLst>
              <a:ext uri="{FF2B5EF4-FFF2-40B4-BE49-F238E27FC236}">
                <a16:creationId xmlns:a16="http://schemas.microsoft.com/office/drawing/2014/main" id="{7F78C13F-56FA-4693-AC3C-B7ADE91899B0}"/>
              </a:ext>
            </a:extLst>
          </p:cNvPr>
          <p:cNvPicPr>
            <a:picLocks noChangeAspect="1"/>
          </p:cNvPicPr>
          <p:nvPr/>
        </p:nvPicPr>
        <p:blipFill rotWithShape="1">
          <a:blip r:embed="rId4"/>
          <a:srcRect l="18933" t="27661" r="53549" b="54977"/>
          <a:stretch/>
        </p:blipFill>
        <p:spPr>
          <a:xfrm>
            <a:off x="1341369" y="3858873"/>
            <a:ext cx="6461261" cy="1622914"/>
          </a:xfrm>
          <a:prstGeom prst="rect">
            <a:avLst/>
          </a:prstGeom>
        </p:spPr>
      </p:pic>
      <p:sp>
        <p:nvSpPr>
          <p:cNvPr id="6" name="Rectangle 5">
            <a:extLst>
              <a:ext uri="{FF2B5EF4-FFF2-40B4-BE49-F238E27FC236}">
                <a16:creationId xmlns:a16="http://schemas.microsoft.com/office/drawing/2014/main" id="{40C06859-0128-4C41-A437-4546375BE1A6}"/>
              </a:ext>
            </a:extLst>
          </p:cNvPr>
          <p:cNvSpPr/>
          <p:nvPr/>
        </p:nvSpPr>
        <p:spPr>
          <a:xfrm>
            <a:off x="1575971" y="4281674"/>
            <a:ext cx="6096000" cy="784830"/>
          </a:xfrm>
          <a:prstGeom prst="rect">
            <a:avLst/>
          </a:prstGeom>
          <a:solidFill>
            <a:schemeClr val="bg1"/>
          </a:solidFill>
        </p:spPr>
        <p:txBody>
          <a:bodyPr>
            <a:spAutoFit/>
          </a:bodyPr>
          <a:lstStyle/>
          <a:p>
            <a:pPr algn="ctr"/>
            <a:r>
              <a:rPr lang="en-GB" sz="1500" i="1" dirty="0">
                <a:solidFill>
                  <a:srgbClr val="002060"/>
                </a:solidFill>
              </a:rPr>
              <a:t>“IOF believes this is the single most important thing that can be done to directly improve patient care and reduce spiralling fracture related healthcare costs worldwide.” </a:t>
            </a:r>
            <a:r>
              <a:rPr lang="en-GB" sz="1500" dirty="0">
                <a:solidFill>
                  <a:srgbClr val="0070C0"/>
                </a:solidFill>
              </a:rPr>
              <a:t>Professor Cyrus Cooper, IOF President</a:t>
            </a:r>
          </a:p>
        </p:txBody>
      </p:sp>
      <p:sp>
        <p:nvSpPr>
          <p:cNvPr id="7" name="TextBox 6">
            <a:extLst>
              <a:ext uri="{FF2B5EF4-FFF2-40B4-BE49-F238E27FC236}">
                <a16:creationId xmlns:a16="http://schemas.microsoft.com/office/drawing/2014/main" id="{57CB61FC-FF80-460E-B5C4-B2D0FBFE2CDE}"/>
              </a:ext>
            </a:extLst>
          </p:cNvPr>
          <p:cNvSpPr txBox="1"/>
          <p:nvPr/>
        </p:nvSpPr>
        <p:spPr>
          <a:xfrm>
            <a:off x="3348084" y="5704501"/>
            <a:ext cx="5636262" cy="400110"/>
          </a:xfrm>
          <a:prstGeom prst="rect">
            <a:avLst/>
          </a:prstGeom>
          <a:noFill/>
        </p:spPr>
        <p:txBody>
          <a:bodyPr wrap="square" rtlCol="0">
            <a:spAutoFit/>
          </a:bodyPr>
          <a:lstStyle/>
          <a:p>
            <a:pPr algn="r"/>
            <a:r>
              <a:rPr lang="en-GB" sz="1000" dirty="0"/>
              <a:t>Capture the Fracture®:</a:t>
            </a:r>
          </a:p>
          <a:p>
            <a:pPr algn="r"/>
            <a:r>
              <a:rPr lang="en-GB" sz="1000" dirty="0"/>
              <a:t>A global campaign to break the fragility fracture cycle</a:t>
            </a:r>
            <a:r>
              <a:rPr lang="de-DE" sz="1000" dirty="0"/>
              <a:t>. IOF. </a:t>
            </a:r>
            <a:r>
              <a:rPr lang="fr-CH" sz="1000" dirty="0">
                <a:hlinkClick r:id="rId5"/>
              </a:rPr>
              <a:t>www.capturethefracture.org</a:t>
            </a:r>
            <a:r>
              <a:rPr lang="fr-CH" sz="1000" dirty="0"/>
              <a:t>   </a:t>
            </a:r>
            <a:endParaRPr lang="en-GB" sz="1000" dirty="0"/>
          </a:p>
        </p:txBody>
      </p:sp>
    </p:spTree>
    <p:extLst>
      <p:ext uri="{BB962C8B-B14F-4D97-AF65-F5344CB8AC3E}">
        <p14:creationId xmlns:p14="http://schemas.microsoft.com/office/powerpoint/2010/main" val="273732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3A9B-1D92-44D4-991F-AEE3FC496181}"/>
              </a:ext>
            </a:extLst>
          </p:cNvPr>
          <p:cNvSpPr>
            <a:spLocks noGrp="1"/>
          </p:cNvSpPr>
          <p:nvPr>
            <p:ph type="title"/>
          </p:nvPr>
        </p:nvSpPr>
        <p:spPr>
          <a:xfrm>
            <a:off x="815451" y="705592"/>
            <a:ext cx="7158188" cy="603034"/>
          </a:xfrm>
        </p:spPr>
        <p:txBody>
          <a:bodyPr/>
          <a:lstStyle/>
          <a:p>
            <a:r>
              <a:rPr lang="en-NZ" sz="2400" dirty="0">
                <a:solidFill>
                  <a:srgbClr val="4599D3"/>
                </a:solidFill>
              </a:rPr>
              <a:t>IOF Capture the Fracture® Map of Best Practice</a:t>
            </a:r>
            <a:br>
              <a:rPr lang="en-NZ" sz="2400" dirty="0">
                <a:solidFill>
                  <a:srgbClr val="4599D3"/>
                </a:solidFill>
              </a:rPr>
            </a:br>
            <a:r>
              <a:rPr lang="en-NZ" sz="2400" dirty="0">
                <a:solidFill>
                  <a:srgbClr val="4599D3"/>
                </a:solidFill>
              </a:rPr>
              <a:t>380 Fracture Liaison Services from all world regions</a:t>
            </a:r>
            <a:br>
              <a:rPr lang="en-NZ" sz="2400" dirty="0">
                <a:solidFill>
                  <a:srgbClr val="4599D3"/>
                </a:solidFill>
              </a:rPr>
            </a:br>
            <a:endParaRPr lang="pt-PT" sz="2400" dirty="0">
              <a:solidFill>
                <a:srgbClr val="4599D3"/>
              </a:solidFill>
            </a:endParaRPr>
          </a:p>
        </p:txBody>
      </p:sp>
      <p:sp>
        <p:nvSpPr>
          <p:cNvPr id="3" name="TextBox 2">
            <a:extLst>
              <a:ext uri="{FF2B5EF4-FFF2-40B4-BE49-F238E27FC236}">
                <a16:creationId xmlns:a16="http://schemas.microsoft.com/office/drawing/2014/main" id="{2DEC43A5-708A-48F0-8AF2-A96448BE1307}"/>
              </a:ext>
            </a:extLst>
          </p:cNvPr>
          <p:cNvSpPr txBox="1"/>
          <p:nvPr/>
        </p:nvSpPr>
        <p:spPr>
          <a:xfrm>
            <a:off x="2309478" y="5794600"/>
            <a:ext cx="6640551" cy="246221"/>
          </a:xfrm>
          <a:prstGeom prst="rect">
            <a:avLst/>
          </a:prstGeom>
          <a:noFill/>
        </p:spPr>
        <p:txBody>
          <a:bodyPr wrap="square" rtlCol="0">
            <a:spAutoFit/>
          </a:bodyPr>
          <a:lstStyle/>
          <a:p>
            <a:pPr algn="r"/>
            <a:r>
              <a:rPr lang="en-US" sz="1000" dirty="0"/>
              <a:t>International Osteoporosis Foundation. </a:t>
            </a:r>
            <a:r>
              <a:rPr lang="en-US" sz="1000" dirty="0">
                <a:hlinkClick r:id="rId2"/>
              </a:rPr>
              <a:t>https://www.capturethefracture.org/map-of-best-practice-page</a:t>
            </a:r>
            <a:r>
              <a:rPr lang="en-US" sz="1000" dirty="0"/>
              <a:t> </a:t>
            </a:r>
          </a:p>
        </p:txBody>
      </p:sp>
      <p:pic>
        <p:nvPicPr>
          <p:cNvPr id="5" name="Picture 4">
            <a:extLst>
              <a:ext uri="{FF2B5EF4-FFF2-40B4-BE49-F238E27FC236}">
                <a16:creationId xmlns:a16="http://schemas.microsoft.com/office/drawing/2014/main" id="{F61A7847-3B84-41EB-A7F7-E759DA4AA0CF}"/>
              </a:ext>
            </a:extLst>
          </p:cNvPr>
          <p:cNvPicPr>
            <a:picLocks noChangeAspect="1"/>
          </p:cNvPicPr>
          <p:nvPr/>
        </p:nvPicPr>
        <p:blipFill>
          <a:blip r:embed="rId3"/>
          <a:stretch>
            <a:fillRect/>
          </a:stretch>
        </p:blipFill>
        <p:spPr>
          <a:xfrm>
            <a:off x="906057" y="1770611"/>
            <a:ext cx="7331885" cy="3437314"/>
          </a:xfrm>
          <a:prstGeom prst="rect">
            <a:avLst/>
          </a:prstGeom>
        </p:spPr>
      </p:pic>
    </p:spTree>
    <p:extLst>
      <p:ext uri="{BB962C8B-B14F-4D97-AF65-F5344CB8AC3E}">
        <p14:creationId xmlns:p14="http://schemas.microsoft.com/office/powerpoint/2010/main" val="3796826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E060B9-B112-4EBD-A8FF-DA5616AA5946}"/>
              </a:ext>
            </a:extLst>
          </p:cNvPr>
          <p:cNvSpPr txBox="1">
            <a:spLocks/>
          </p:cNvSpPr>
          <p:nvPr/>
        </p:nvSpPr>
        <p:spPr>
          <a:xfrm>
            <a:off x="1310640" y="1549090"/>
            <a:ext cx="6522720" cy="24404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0070C0"/>
                </a:solidFill>
              </a:rPr>
              <a:t>The IOF Compendium proposes 9 key priorities for the period 2020 - 2025</a:t>
            </a:r>
            <a:endParaRPr lang="en-GB" sz="2800" b="1" dirty="0">
              <a:solidFill>
                <a:srgbClr val="0070C0"/>
              </a:solidFill>
            </a:endParaRPr>
          </a:p>
        </p:txBody>
      </p:sp>
      <p:pic>
        <p:nvPicPr>
          <p:cNvPr id="4" name="Picture 3">
            <a:extLst>
              <a:ext uri="{FF2B5EF4-FFF2-40B4-BE49-F238E27FC236}">
                <a16:creationId xmlns:a16="http://schemas.microsoft.com/office/drawing/2014/main" id="{A67EFA94-EB38-4110-A11F-7C00F785A4E3}"/>
              </a:ext>
            </a:extLst>
          </p:cNvPr>
          <p:cNvPicPr>
            <a:picLocks noChangeAspect="1"/>
          </p:cNvPicPr>
          <p:nvPr/>
        </p:nvPicPr>
        <p:blipFill rotWithShape="1">
          <a:blip r:embed="rId2"/>
          <a:srcRect l="57802" t="68659" r="28200" b="14831"/>
          <a:stretch/>
        </p:blipFill>
        <p:spPr>
          <a:xfrm>
            <a:off x="1854586" y="4326232"/>
            <a:ext cx="834917" cy="619788"/>
          </a:xfrm>
          <a:prstGeom prst="rect">
            <a:avLst/>
          </a:prstGeom>
        </p:spPr>
      </p:pic>
      <p:pic>
        <p:nvPicPr>
          <p:cNvPr id="5" name="Picture 4">
            <a:extLst>
              <a:ext uri="{FF2B5EF4-FFF2-40B4-BE49-F238E27FC236}">
                <a16:creationId xmlns:a16="http://schemas.microsoft.com/office/drawing/2014/main" id="{8C631C98-D4B9-44DD-BFB8-61F0C677F227}"/>
              </a:ext>
            </a:extLst>
          </p:cNvPr>
          <p:cNvPicPr>
            <a:picLocks noChangeAspect="1"/>
          </p:cNvPicPr>
          <p:nvPr/>
        </p:nvPicPr>
        <p:blipFill rotWithShape="1">
          <a:blip r:embed="rId2"/>
          <a:srcRect l="57248" t="25962" r="27547" b="55909"/>
          <a:stretch/>
        </p:blipFill>
        <p:spPr>
          <a:xfrm>
            <a:off x="974487" y="4326232"/>
            <a:ext cx="826025" cy="619788"/>
          </a:xfrm>
          <a:prstGeom prst="rect">
            <a:avLst/>
          </a:prstGeom>
        </p:spPr>
      </p:pic>
      <p:pic>
        <p:nvPicPr>
          <p:cNvPr id="6" name="Picture 5">
            <a:extLst>
              <a:ext uri="{FF2B5EF4-FFF2-40B4-BE49-F238E27FC236}">
                <a16:creationId xmlns:a16="http://schemas.microsoft.com/office/drawing/2014/main" id="{BE100BD5-15A5-4834-A5CD-E3BCAF5B9619}"/>
              </a:ext>
            </a:extLst>
          </p:cNvPr>
          <p:cNvPicPr>
            <a:picLocks noChangeAspect="1"/>
          </p:cNvPicPr>
          <p:nvPr/>
        </p:nvPicPr>
        <p:blipFill rotWithShape="1">
          <a:blip r:embed="rId2"/>
          <a:srcRect l="14721" t="42315" r="72830" b="42509"/>
          <a:stretch/>
        </p:blipFill>
        <p:spPr>
          <a:xfrm>
            <a:off x="112583" y="4326231"/>
            <a:ext cx="807830" cy="619789"/>
          </a:xfrm>
          <a:prstGeom prst="rect">
            <a:avLst/>
          </a:prstGeom>
        </p:spPr>
      </p:pic>
      <p:pic>
        <p:nvPicPr>
          <p:cNvPr id="7" name="Picture 6">
            <a:extLst>
              <a:ext uri="{FF2B5EF4-FFF2-40B4-BE49-F238E27FC236}">
                <a16:creationId xmlns:a16="http://schemas.microsoft.com/office/drawing/2014/main" id="{FB6820C0-8832-4F7F-902D-2B9613EC97EA}"/>
              </a:ext>
            </a:extLst>
          </p:cNvPr>
          <p:cNvPicPr>
            <a:picLocks noChangeAspect="1"/>
          </p:cNvPicPr>
          <p:nvPr/>
        </p:nvPicPr>
        <p:blipFill rotWithShape="1">
          <a:blip r:embed="rId3"/>
          <a:srcRect l="7142" t="23305" r="79277" b="51168"/>
          <a:stretch/>
        </p:blipFill>
        <p:spPr>
          <a:xfrm>
            <a:off x="2743577" y="4326232"/>
            <a:ext cx="649214" cy="619788"/>
          </a:xfrm>
          <a:prstGeom prst="rect">
            <a:avLst/>
          </a:prstGeom>
        </p:spPr>
      </p:pic>
      <p:pic>
        <p:nvPicPr>
          <p:cNvPr id="8" name="Picture 7">
            <a:extLst>
              <a:ext uri="{FF2B5EF4-FFF2-40B4-BE49-F238E27FC236}">
                <a16:creationId xmlns:a16="http://schemas.microsoft.com/office/drawing/2014/main" id="{66B39045-E968-4F59-A204-518D6D10759A}"/>
              </a:ext>
            </a:extLst>
          </p:cNvPr>
          <p:cNvPicPr>
            <a:picLocks noChangeAspect="1"/>
          </p:cNvPicPr>
          <p:nvPr/>
        </p:nvPicPr>
        <p:blipFill rotWithShape="1">
          <a:blip r:embed="rId3"/>
          <a:srcRect l="19655" t="23254" r="66861" b="51272"/>
          <a:stretch/>
        </p:blipFill>
        <p:spPr>
          <a:xfrm>
            <a:off x="3446865" y="4328425"/>
            <a:ext cx="637834" cy="617353"/>
          </a:xfrm>
          <a:prstGeom prst="rect">
            <a:avLst/>
          </a:prstGeom>
        </p:spPr>
      </p:pic>
      <p:pic>
        <p:nvPicPr>
          <p:cNvPr id="9" name="Picture 8">
            <a:extLst>
              <a:ext uri="{FF2B5EF4-FFF2-40B4-BE49-F238E27FC236}">
                <a16:creationId xmlns:a16="http://schemas.microsoft.com/office/drawing/2014/main" id="{C6D3E661-D364-4AB4-92A9-2D744199ED26}"/>
              </a:ext>
            </a:extLst>
          </p:cNvPr>
          <p:cNvPicPr>
            <a:picLocks noChangeAspect="1"/>
          </p:cNvPicPr>
          <p:nvPr/>
        </p:nvPicPr>
        <p:blipFill rotWithShape="1">
          <a:blip r:embed="rId4"/>
          <a:srcRect l="58981" t="59643" r="28568" b="25178"/>
          <a:stretch/>
        </p:blipFill>
        <p:spPr>
          <a:xfrm>
            <a:off x="4830681" y="4329414"/>
            <a:ext cx="807830" cy="619789"/>
          </a:xfrm>
          <a:prstGeom prst="rect">
            <a:avLst/>
          </a:prstGeom>
        </p:spPr>
      </p:pic>
      <p:pic>
        <p:nvPicPr>
          <p:cNvPr id="10" name="Picture 9">
            <a:extLst>
              <a:ext uri="{FF2B5EF4-FFF2-40B4-BE49-F238E27FC236}">
                <a16:creationId xmlns:a16="http://schemas.microsoft.com/office/drawing/2014/main" id="{7DBDE423-984C-41E6-B5E9-4D3BB2A24CDD}"/>
              </a:ext>
            </a:extLst>
          </p:cNvPr>
          <p:cNvPicPr>
            <a:picLocks noChangeAspect="1"/>
          </p:cNvPicPr>
          <p:nvPr/>
        </p:nvPicPr>
        <p:blipFill rotWithShape="1">
          <a:blip r:embed="rId5"/>
          <a:srcRect l="10273" t="38317" r="80276" b="50000"/>
          <a:stretch/>
        </p:blipFill>
        <p:spPr>
          <a:xfrm>
            <a:off x="5692585" y="4331803"/>
            <a:ext cx="804229" cy="625674"/>
          </a:xfrm>
          <a:prstGeom prst="rect">
            <a:avLst/>
          </a:prstGeom>
        </p:spPr>
      </p:pic>
      <p:pic>
        <p:nvPicPr>
          <p:cNvPr id="11" name="Picture 10">
            <a:extLst>
              <a:ext uri="{FF2B5EF4-FFF2-40B4-BE49-F238E27FC236}">
                <a16:creationId xmlns:a16="http://schemas.microsoft.com/office/drawing/2014/main" id="{A043784C-2101-4A15-9306-404716B60B8F}"/>
              </a:ext>
            </a:extLst>
          </p:cNvPr>
          <p:cNvPicPr>
            <a:picLocks noChangeAspect="1"/>
          </p:cNvPicPr>
          <p:nvPr/>
        </p:nvPicPr>
        <p:blipFill rotWithShape="1">
          <a:blip r:embed="rId5"/>
          <a:srcRect l="8975" t="71718" r="78721" b="12938"/>
          <a:stretch/>
        </p:blipFill>
        <p:spPr>
          <a:xfrm>
            <a:off x="6554221" y="4333862"/>
            <a:ext cx="786538" cy="617352"/>
          </a:xfrm>
          <a:prstGeom prst="rect">
            <a:avLst/>
          </a:prstGeom>
        </p:spPr>
      </p:pic>
      <p:pic>
        <p:nvPicPr>
          <p:cNvPr id="12" name="Picture 11">
            <a:extLst>
              <a:ext uri="{FF2B5EF4-FFF2-40B4-BE49-F238E27FC236}">
                <a16:creationId xmlns:a16="http://schemas.microsoft.com/office/drawing/2014/main" id="{82DB704C-64A0-422C-A848-3DCF8CA9403C}"/>
              </a:ext>
            </a:extLst>
          </p:cNvPr>
          <p:cNvPicPr>
            <a:picLocks noChangeAspect="1"/>
          </p:cNvPicPr>
          <p:nvPr/>
        </p:nvPicPr>
        <p:blipFill rotWithShape="1">
          <a:blip r:embed="rId5"/>
          <a:srcRect l="57260" t="33288" r="30355" b="51533"/>
          <a:stretch/>
        </p:blipFill>
        <p:spPr>
          <a:xfrm>
            <a:off x="7398166" y="4333861"/>
            <a:ext cx="800287" cy="617352"/>
          </a:xfrm>
          <a:prstGeom prst="rect">
            <a:avLst/>
          </a:prstGeom>
        </p:spPr>
      </p:pic>
      <p:pic>
        <p:nvPicPr>
          <p:cNvPr id="13" name="Picture 12">
            <a:extLst>
              <a:ext uri="{FF2B5EF4-FFF2-40B4-BE49-F238E27FC236}">
                <a16:creationId xmlns:a16="http://schemas.microsoft.com/office/drawing/2014/main" id="{25C128BB-663B-4FD9-9385-D08074838CE5}"/>
              </a:ext>
            </a:extLst>
          </p:cNvPr>
          <p:cNvPicPr>
            <a:picLocks noChangeAspect="1"/>
          </p:cNvPicPr>
          <p:nvPr/>
        </p:nvPicPr>
        <p:blipFill rotWithShape="1">
          <a:blip r:embed="rId6"/>
          <a:srcRect l="62913" t="43883" r="27429" b="42524"/>
          <a:stretch/>
        </p:blipFill>
        <p:spPr>
          <a:xfrm>
            <a:off x="8249932" y="4334986"/>
            <a:ext cx="783322" cy="620122"/>
          </a:xfrm>
          <a:prstGeom prst="rect">
            <a:avLst/>
          </a:prstGeom>
        </p:spPr>
      </p:pic>
      <p:pic>
        <p:nvPicPr>
          <p:cNvPr id="14" name="Picture 13">
            <a:extLst>
              <a:ext uri="{FF2B5EF4-FFF2-40B4-BE49-F238E27FC236}">
                <a16:creationId xmlns:a16="http://schemas.microsoft.com/office/drawing/2014/main" id="{05CA1DAF-2390-4A82-A6E2-2E337F1B9AF8}"/>
              </a:ext>
            </a:extLst>
          </p:cNvPr>
          <p:cNvPicPr>
            <a:picLocks noChangeAspect="1"/>
          </p:cNvPicPr>
          <p:nvPr/>
        </p:nvPicPr>
        <p:blipFill rotWithShape="1">
          <a:blip r:embed="rId3"/>
          <a:srcRect l="32229" t="23254" r="54287" b="51272"/>
          <a:stretch/>
        </p:blipFill>
        <p:spPr>
          <a:xfrm>
            <a:off x="4138773" y="4328425"/>
            <a:ext cx="637834" cy="617353"/>
          </a:xfrm>
          <a:prstGeom prst="rect">
            <a:avLst/>
          </a:prstGeom>
        </p:spPr>
      </p:pic>
    </p:spTree>
    <p:extLst>
      <p:ext uri="{BB962C8B-B14F-4D97-AF65-F5344CB8AC3E}">
        <p14:creationId xmlns:p14="http://schemas.microsoft.com/office/powerpoint/2010/main" val="362947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B16A7AA4-EE9F-42A0-86BD-F81EA2FE00DB}"/>
              </a:ext>
            </a:extLst>
          </p:cNvPr>
          <p:cNvSpPr txBox="1">
            <a:spLocks/>
          </p:cNvSpPr>
          <p:nvPr/>
        </p:nvSpPr>
        <p:spPr>
          <a:xfrm>
            <a:off x="426519" y="978505"/>
            <a:ext cx="8547096" cy="5044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800" b="1" dirty="0">
                <a:latin typeface="+mj-lt"/>
              </a:rPr>
              <a:t>Priority 1: Secondary fracture prevention</a:t>
            </a:r>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0" lvl="1" indent="0">
              <a:buClr>
                <a:srgbClr val="4599D3"/>
              </a:buClr>
              <a:buNone/>
            </a:pPr>
            <a:endParaRPr lang="en-GB" sz="2000" b="1" dirty="0">
              <a:latin typeface="+mj-lt"/>
            </a:endParaRPr>
          </a:p>
          <a:p>
            <a:pPr marL="180975" lvl="1" indent="-180975">
              <a:buClr>
                <a:srgbClr val="4599D3"/>
              </a:buClr>
            </a:pPr>
            <a:endParaRPr lang="en-GB" sz="2000" b="1" dirty="0">
              <a:latin typeface="+mj-lt"/>
            </a:endParaRPr>
          </a:p>
          <a:p>
            <a:pPr>
              <a:buClr>
                <a:srgbClr val="4599D3"/>
              </a:buClr>
            </a:pPr>
            <a:r>
              <a:rPr lang="en-GB" sz="1800" b="1" dirty="0">
                <a:latin typeface="+mj-lt"/>
              </a:rPr>
              <a:t>Priority 2: Osteoporosis induced by medicines</a:t>
            </a:r>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0" lvl="1" indent="0">
              <a:buClr>
                <a:srgbClr val="4599D3"/>
              </a:buClr>
              <a:buNone/>
            </a:pPr>
            <a:endParaRPr lang="en-GB" sz="2000" b="1" dirty="0"/>
          </a:p>
          <a:p>
            <a:pPr marL="180975" lvl="1" indent="-180975">
              <a:buClr>
                <a:srgbClr val="4599D3"/>
              </a:buClr>
            </a:pPr>
            <a:endParaRPr lang="en-GB" sz="2000" b="1" dirty="0"/>
          </a:p>
          <a:p>
            <a:pPr>
              <a:buClr>
                <a:srgbClr val="4599D3"/>
              </a:buClr>
            </a:pPr>
            <a:r>
              <a:rPr lang="en-GB" sz="1800" b="1" dirty="0">
                <a:latin typeface="+mj-lt"/>
              </a:rPr>
              <a:t>Priority 3: Primary fracture prevention</a:t>
            </a:r>
          </a:p>
        </p:txBody>
      </p:sp>
      <p:pic>
        <p:nvPicPr>
          <p:cNvPr id="13" name="Picture 12">
            <a:extLst>
              <a:ext uri="{FF2B5EF4-FFF2-40B4-BE49-F238E27FC236}">
                <a16:creationId xmlns:a16="http://schemas.microsoft.com/office/drawing/2014/main" id="{3F1DC8D5-D9DE-46E4-B128-7B9FE7EE65A4}"/>
              </a:ext>
            </a:extLst>
          </p:cNvPr>
          <p:cNvPicPr>
            <a:picLocks noChangeAspect="1"/>
          </p:cNvPicPr>
          <p:nvPr/>
        </p:nvPicPr>
        <p:blipFill rotWithShape="1">
          <a:blip r:embed="rId2"/>
          <a:srcRect l="57802" t="68659" r="28200" b="14831"/>
          <a:stretch/>
        </p:blipFill>
        <p:spPr>
          <a:xfrm>
            <a:off x="721747" y="4858549"/>
            <a:ext cx="1090799" cy="809738"/>
          </a:xfrm>
          <a:prstGeom prst="rect">
            <a:avLst/>
          </a:prstGeom>
        </p:spPr>
      </p:pic>
      <p:pic>
        <p:nvPicPr>
          <p:cNvPr id="12" name="Picture 11">
            <a:extLst>
              <a:ext uri="{FF2B5EF4-FFF2-40B4-BE49-F238E27FC236}">
                <a16:creationId xmlns:a16="http://schemas.microsoft.com/office/drawing/2014/main" id="{165CBEA7-A9A3-449D-8E80-BEF21CA34810}"/>
              </a:ext>
            </a:extLst>
          </p:cNvPr>
          <p:cNvPicPr>
            <a:picLocks noChangeAspect="1"/>
          </p:cNvPicPr>
          <p:nvPr/>
        </p:nvPicPr>
        <p:blipFill rotWithShape="1">
          <a:blip r:embed="rId2"/>
          <a:srcRect l="57248" t="25962" r="27547" b="55909"/>
          <a:stretch/>
        </p:blipFill>
        <p:spPr>
          <a:xfrm>
            <a:off x="721747" y="3158330"/>
            <a:ext cx="1079182" cy="809738"/>
          </a:xfrm>
          <a:prstGeom prst="rect">
            <a:avLst/>
          </a:prstGeom>
        </p:spPr>
      </p:pic>
      <p:pic>
        <p:nvPicPr>
          <p:cNvPr id="11" name="Picture 10">
            <a:extLst>
              <a:ext uri="{FF2B5EF4-FFF2-40B4-BE49-F238E27FC236}">
                <a16:creationId xmlns:a16="http://schemas.microsoft.com/office/drawing/2014/main" id="{4580953A-04D4-4A56-96A2-DA2E9DC98280}"/>
              </a:ext>
            </a:extLst>
          </p:cNvPr>
          <p:cNvPicPr>
            <a:picLocks noChangeAspect="1"/>
          </p:cNvPicPr>
          <p:nvPr/>
        </p:nvPicPr>
        <p:blipFill rotWithShape="1">
          <a:blip r:embed="rId2"/>
          <a:srcRect l="14721" t="42315" r="72830" b="42509"/>
          <a:stretch/>
        </p:blipFill>
        <p:spPr>
          <a:xfrm>
            <a:off x="721747" y="1436336"/>
            <a:ext cx="1055410" cy="809739"/>
          </a:xfrm>
          <a:prstGeom prst="rect">
            <a:avLst/>
          </a:prstGeom>
        </p:spPr>
      </p:pic>
      <p:sp>
        <p:nvSpPr>
          <p:cNvPr id="4" name="Content Placeholder 1">
            <a:extLst>
              <a:ext uri="{FF2B5EF4-FFF2-40B4-BE49-F238E27FC236}">
                <a16:creationId xmlns:a16="http://schemas.microsoft.com/office/drawing/2014/main" id="{9AABB465-6327-4394-B522-1E6C22B67394}"/>
              </a:ext>
            </a:extLst>
          </p:cNvPr>
          <p:cNvSpPr txBox="1">
            <a:spLocks/>
          </p:cNvSpPr>
          <p:nvPr/>
        </p:nvSpPr>
        <p:spPr>
          <a:xfrm>
            <a:off x="1800929" y="1557811"/>
            <a:ext cx="6485601"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buFont typeface="Courier New" panose="02070309020205020404" pitchFamily="49" charset="0"/>
              <a:buChar char="o"/>
            </a:pPr>
            <a:r>
              <a:rPr lang="en-GB" sz="1600" dirty="0"/>
              <a:t>Provide Orthogeriatric Services and Fracture Liaison Services to all elderly people who suffer fragility fractures </a:t>
            </a:r>
          </a:p>
        </p:txBody>
      </p:sp>
      <p:sp>
        <p:nvSpPr>
          <p:cNvPr id="6" name="Title 1">
            <a:extLst>
              <a:ext uri="{FF2B5EF4-FFF2-40B4-BE49-F238E27FC236}">
                <a16:creationId xmlns:a16="http://schemas.microsoft.com/office/drawing/2014/main" id="{A6165D85-28CD-407A-BCDC-B4CF2E2E186B}"/>
              </a:ext>
            </a:extLst>
          </p:cNvPr>
          <p:cNvSpPr>
            <a:spLocks noGrp="1"/>
          </p:cNvSpPr>
          <p:nvPr>
            <p:ph type="title"/>
          </p:nvPr>
        </p:nvSpPr>
        <p:spPr>
          <a:xfrm>
            <a:off x="354095" y="279289"/>
            <a:ext cx="7158188" cy="603034"/>
          </a:xfrm>
        </p:spPr>
        <p:txBody>
          <a:bodyPr/>
          <a:lstStyle/>
          <a:p>
            <a:r>
              <a:rPr lang="pt-PT" sz="2800" dirty="0"/>
              <a:t>PRIORITIES 1 - 3</a:t>
            </a:r>
          </a:p>
        </p:txBody>
      </p:sp>
      <p:sp>
        <p:nvSpPr>
          <p:cNvPr id="7" name="Content Placeholder 1">
            <a:extLst>
              <a:ext uri="{FF2B5EF4-FFF2-40B4-BE49-F238E27FC236}">
                <a16:creationId xmlns:a16="http://schemas.microsoft.com/office/drawing/2014/main" id="{90C72883-601D-4327-A8F7-D5E0EF2D90E2}"/>
              </a:ext>
            </a:extLst>
          </p:cNvPr>
          <p:cNvSpPr txBox="1">
            <a:spLocks/>
          </p:cNvSpPr>
          <p:nvPr/>
        </p:nvSpPr>
        <p:spPr>
          <a:xfrm>
            <a:off x="1800929" y="3255356"/>
            <a:ext cx="6485601"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buFont typeface="Courier New" panose="02070309020205020404" pitchFamily="49" charset="0"/>
              <a:buChar char="o"/>
            </a:pPr>
            <a:r>
              <a:rPr lang="en-GB" sz="1600" dirty="0"/>
              <a:t>Osteoporosis management must become a standard consideration for clinicians when prescribing medicines with bone-wasting side effects</a:t>
            </a:r>
          </a:p>
        </p:txBody>
      </p:sp>
      <p:sp>
        <p:nvSpPr>
          <p:cNvPr id="10" name="Content Placeholder 1">
            <a:extLst>
              <a:ext uri="{FF2B5EF4-FFF2-40B4-BE49-F238E27FC236}">
                <a16:creationId xmlns:a16="http://schemas.microsoft.com/office/drawing/2014/main" id="{F261BC71-28D6-4B3B-ADEC-2DE808D3A481}"/>
              </a:ext>
            </a:extLst>
          </p:cNvPr>
          <p:cNvSpPr txBox="1">
            <a:spLocks/>
          </p:cNvSpPr>
          <p:nvPr/>
        </p:nvSpPr>
        <p:spPr>
          <a:xfrm>
            <a:off x="1800929" y="4758884"/>
            <a:ext cx="7291955" cy="1400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buFont typeface="Courier New" panose="02070309020205020404" pitchFamily="49" charset="0"/>
              <a:buChar char="o"/>
            </a:pPr>
            <a:r>
              <a:rPr lang="en-GB" sz="1600" dirty="0"/>
              <a:t>Increasing public awareness and education initiatives on the benefits of self-assessment with online fracture risk assessment tools such as FRAX®</a:t>
            </a:r>
          </a:p>
          <a:p>
            <a:pPr>
              <a:buClr>
                <a:srgbClr val="4599D3"/>
              </a:buClr>
              <a:buFont typeface="Courier New" panose="02070309020205020404" pitchFamily="49" charset="0"/>
              <a:buChar char="o"/>
            </a:pPr>
            <a:r>
              <a:rPr lang="en-GB" sz="1600" dirty="0"/>
              <a:t>For patients aged 50 years and over, primary care providers (PCPs) should routinely undertake fracture risk assessment</a:t>
            </a:r>
          </a:p>
        </p:txBody>
      </p:sp>
    </p:spTree>
    <p:extLst>
      <p:ext uri="{BB962C8B-B14F-4D97-AF65-F5344CB8AC3E}">
        <p14:creationId xmlns:p14="http://schemas.microsoft.com/office/powerpoint/2010/main" val="71276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5C8C1696-FEF4-4B69-96AA-924749F8228A}"/>
              </a:ext>
            </a:extLst>
          </p:cNvPr>
          <p:cNvSpPr txBox="1">
            <a:spLocks/>
          </p:cNvSpPr>
          <p:nvPr/>
        </p:nvSpPr>
        <p:spPr>
          <a:xfrm>
            <a:off x="426519" y="1351439"/>
            <a:ext cx="8166569" cy="431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en-GB" sz="1800" b="1" dirty="0">
                <a:latin typeface="+mj-lt"/>
              </a:rPr>
              <a:t>Priority 4: </a:t>
            </a:r>
            <a:r>
              <a:rPr lang="en-US" sz="1800" b="1" dirty="0">
                <a:latin typeface="+mj-lt"/>
              </a:rPr>
              <a:t>Nutrition and Exercise</a:t>
            </a:r>
            <a:endParaRPr lang="en-GB" sz="1800" b="1" dirty="0">
              <a:latin typeface="+mj-lt"/>
            </a:endParaRPr>
          </a:p>
        </p:txBody>
      </p:sp>
      <p:sp>
        <p:nvSpPr>
          <p:cNvPr id="8" name="Content Placeholder 1">
            <a:extLst>
              <a:ext uri="{FF2B5EF4-FFF2-40B4-BE49-F238E27FC236}">
                <a16:creationId xmlns:a16="http://schemas.microsoft.com/office/drawing/2014/main" id="{924054BF-9851-4931-9992-86C22E46C311}"/>
              </a:ext>
            </a:extLst>
          </p:cNvPr>
          <p:cNvSpPr txBox="1">
            <a:spLocks/>
          </p:cNvSpPr>
          <p:nvPr/>
        </p:nvSpPr>
        <p:spPr>
          <a:xfrm>
            <a:off x="1225353" y="1986497"/>
            <a:ext cx="7212969" cy="4273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4599D3"/>
              </a:buClr>
              <a:buFont typeface="Courier New" panose="02070309020205020404" pitchFamily="49" charset="0"/>
              <a:buChar char="o"/>
            </a:pPr>
            <a:r>
              <a:rPr lang="en-GB" sz="1600" b="1" dirty="0">
                <a:latin typeface="+mj-lt"/>
              </a:rPr>
              <a:t>Expectant mothers: </a:t>
            </a:r>
            <a:r>
              <a:rPr lang="en-GB" sz="1600" dirty="0"/>
              <a:t>Advise government on optimising bone health of mothers and infants. Mothers must be well nourished to support an infant’s development in utero. </a:t>
            </a:r>
          </a:p>
          <a:p>
            <a:pPr marL="457200" lvl="1" indent="0">
              <a:buClr>
                <a:srgbClr val="4599D3"/>
              </a:buClr>
              <a:buNone/>
            </a:pPr>
            <a:endParaRPr lang="en-GB" sz="1600" dirty="0"/>
          </a:p>
          <a:p>
            <a:pPr lvl="1">
              <a:buClr>
                <a:srgbClr val="4599D3"/>
              </a:buClr>
              <a:buFont typeface="Courier New" panose="02070309020205020404" pitchFamily="49" charset="0"/>
              <a:buChar char="o"/>
            </a:pPr>
            <a:endParaRPr lang="en-GB" sz="1600" dirty="0"/>
          </a:p>
          <a:p>
            <a:pPr lvl="1">
              <a:buClr>
                <a:srgbClr val="4599D3"/>
              </a:buClr>
              <a:buFont typeface="Courier New" panose="02070309020205020404" pitchFamily="49" charset="0"/>
              <a:buChar char="o"/>
            </a:pPr>
            <a:r>
              <a:rPr lang="en-GB" sz="1600" b="1" dirty="0">
                <a:latin typeface="+mj-lt"/>
              </a:rPr>
              <a:t>Children and adolescents: </a:t>
            </a:r>
            <a:r>
              <a:rPr lang="en-GB" sz="1600" dirty="0"/>
              <a:t>Educating the youth about peak bone mass, the necessities of a nutritious diet and regular physical activity.</a:t>
            </a:r>
          </a:p>
          <a:p>
            <a:pPr lvl="1">
              <a:buClr>
                <a:srgbClr val="4599D3"/>
              </a:buClr>
              <a:buFont typeface="Courier New" panose="02070309020205020404" pitchFamily="49" charset="0"/>
              <a:buChar char="o"/>
            </a:pPr>
            <a:endParaRPr lang="en-GB" sz="1600" dirty="0"/>
          </a:p>
          <a:p>
            <a:pPr lvl="1">
              <a:buClr>
                <a:srgbClr val="4599D3"/>
              </a:buClr>
              <a:buFont typeface="Courier New" panose="02070309020205020404" pitchFamily="49" charset="0"/>
              <a:buChar char="o"/>
            </a:pPr>
            <a:endParaRPr lang="en-GB" sz="1600" dirty="0"/>
          </a:p>
          <a:p>
            <a:pPr lvl="1">
              <a:buClr>
                <a:srgbClr val="4599D3"/>
              </a:buClr>
              <a:buFont typeface="Courier New" panose="02070309020205020404" pitchFamily="49" charset="0"/>
              <a:buChar char="o"/>
            </a:pPr>
            <a:r>
              <a:rPr lang="en-GB" sz="1600" b="1" dirty="0">
                <a:latin typeface="+mn-lt"/>
              </a:rPr>
              <a:t>Adults and Seniors: </a:t>
            </a:r>
            <a:r>
              <a:rPr lang="en-GB" sz="1600" dirty="0"/>
              <a:t>Inform adults on the nutritional and physical requirements for maintaining a healthy skeleton, avoiding premature bone loss and avoiding malnutrition in the elderly. </a:t>
            </a:r>
            <a:endParaRPr lang="en-GB" sz="1600" b="1" dirty="0"/>
          </a:p>
          <a:p>
            <a:pPr lvl="1">
              <a:buFont typeface="Courier New" panose="02070309020205020404" pitchFamily="49" charset="0"/>
              <a:buChar char="o"/>
            </a:pPr>
            <a:endParaRPr lang="en-GB" sz="1800" dirty="0">
              <a:solidFill>
                <a:srgbClr val="002060"/>
              </a:solidFill>
            </a:endParaRPr>
          </a:p>
          <a:p>
            <a:pPr lvl="1">
              <a:buFont typeface="Courier New" panose="02070309020205020404" pitchFamily="49" charset="0"/>
              <a:buChar char="o"/>
            </a:pPr>
            <a:endParaRPr lang="en-GB" sz="1800" dirty="0">
              <a:solidFill>
                <a:srgbClr val="002060"/>
              </a:solidFill>
            </a:endParaRPr>
          </a:p>
          <a:p>
            <a:pPr lvl="1">
              <a:buClr>
                <a:srgbClr val="4599D3"/>
              </a:buClr>
              <a:buFont typeface="Courier New" panose="02070309020205020404" pitchFamily="49" charset="0"/>
              <a:buChar char="o"/>
            </a:pPr>
            <a:endParaRPr lang="en-GB" sz="1800" dirty="0"/>
          </a:p>
        </p:txBody>
      </p:sp>
      <p:sp>
        <p:nvSpPr>
          <p:cNvPr id="9" name="Title 1">
            <a:extLst>
              <a:ext uri="{FF2B5EF4-FFF2-40B4-BE49-F238E27FC236}">
                <a16:creationId xmlns:a16="http://schemas.microsoft.com/office/drawing/2014/main" id="{A752AA7B-6EF1-48C4-AE81-91847CB9EE2D}"/>
              </a:ext>
            </a:extLst>
          </p:cNvPr>
          <p:cNvSpPr>
            <a:spLocks noGrp="1"/>
          </p:cNvSpPr>
          <p:nvPr>
            <p:ph type="title"/>
          </p:nvPr>
        </p:nvSpPr>
        <p:spPr>
          <a:xfrm>
            <a:off x="354095" y="279289"/>
            <a:ext cx="7158188" cy="603034"/>
          </a:xfrm>
        </p:spPr>
        <p:txBody>
          <a:bodyPr/>
          <a:lstStyle/>
          <a:p>
            <a:r>
              <a:rPr lang="pt-PT" sz="2800" dirty="0"/>
              <a:t>PRIORITY 4</a:t>
            </a:r>
          </a:p>
        </p:txBody>
      </p:sp>
      <p:pic>
        <p:nvPicPr>
          <p:cNvPr id="14" name="Picture 13">
            <a:extLst>
              <a:ext uri="{FF2B5EF4-FFF2-40B4-BE49-F238E27FC236}">
                <a16:creationId xmlns:a16="http://schemas.microsoft.com/office/drawing/2014/main" id="{866CC55B-0AF4-40CD-8072-3C8A6C2D3980}"/>
              </a:ext>
            </a:extLst>
          </p:cNvPr>
          <p:cNvPicPr>
            <a:picLocks noChangeAspect="1"/>
          </p:cNvPicPr>
          <p:nvPr/>
        </p:nvPicPr>
        <p:blipFill rotWithShape="1">
          <a:blip r:embed="rId2"/>
          <a:srcRect l="7719" t="21418" r="80140" b="50000"/>
          <a:stretch/>
        </p:blipFill>
        <p:spPr>
          <a:xfrm>
            <a:off x="792846" y="1931163"/>
            <a:ext cx="764320" cy="913863"/>
          </a:xfrm>
          <a:prstGeom prst="rect">
            <a:avLst/>
          </a:prstGeom>
        </p:spPr>
      </p:pic>
      <p:pic>
        <p:nvPicPr>
          <p:cNvPr id="15" name="Picture 14">
            <a:extLst>
              <a:ext uri="{FF2B5EF4-FFF2-40B4-BE49-F238E27FC236}">
                <a16:creationId xmlns:a16="http://schemas.microsoft.com/office/drawing/2014/main" id="{B3CF897D-0B07-4EE1-95B1-9BC0C8E0CADC}"/>
              </a:ext>
            </a:extLst>
          </p:cNvPr>
          <p:cNvPicPr>
            <a:picLocks noChangeAspect="1"/>
          </p:cNvPicPr>
          <p:nvPr/>
        </p:nvPicPr>
        <p:blipFill rotWithShape="1">
          <a:blip r:embed="rId2"/>
          <a:srcRect l="20065" t="21418" r="66780" b="50000"/>
          <a:stretch/>
        </p:blipFill>
        <p:spPr>
          <a:xfrm>
            <a:off x="807714" y="3048406"/>
            <a:ext cx="750922" cy="972332"/>
          </a:xfrm>
          <a:prstGeom prst="rect">
            <a:avLst/>
          </a:prstGeom>
        </p:spPr>
      </p:pic>
      <p:pic>
        <p:nvPicPr>
          <p:cNvPr id="16" name="Picture 15">
            <a:extLst>
              <a:ext uri="{FF2B5EF4-FFF2-40B4-BE49-F238E27FC236}">
                <a16:creationId xmlns:a16="http://schemas.microsoft.com/office/drawing/2014/main" id="{6AE59F53-0580-45FB-8EBE-BB571E1E21D4}"/>
              </a:ext>
            </a:extLst>
          </p:cNvPr>
          <p:cNvPicPr>
            <a:picLocks noChangeAspect="1"/>
          </p:cNvPicPr>
          <p:nvPr/>
        </p:nvPicPr>
        <p:blipFill rotWithShape="1">
          <a:blip r:embed="rId2"/>
          <a:srcRect l="32210" t="21418" r="54635" b="50000"/>
          <a:stretch/>
        </p:blipFill>
        <p:spPr>
          <a:xfrm>
            <a:off x="807714" y="4224118"/>
            <a:ext cx="750922" cy="972331"/>
          </a:xfrm>
          <a:prstGeom prst="rect">
            <a:avLst/>
          </a:prstGeom>
        </p:spPr>
      </p:pic>
    </p:spTree>
    <p:extLst>
      <p:ext uri="{BB962C8B-B14F-4D97-AF65-F5344CB8AC3E}">
        <p14:creationId xmlns:p14="http://schemas.microsoft.com/office/powerpoint/2010/main" val="573588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A3A7B639-2CBB-40F3-AB97-C6735ACFCBB1}"/>
              </a:ext>
            </a:extLst>
          </p:cNvPr>
          <p:cNvSpPr txBox="1">
            <a:spLocks/>
          </p:cNvSpPr>
          <p:nvPr/>
        </p:nvSpPr>
        <p:spPr>
          <a:xfrm>
            <a:off x="426519" y="1096109"/>
            <a:ext cx="8547096" cy="5594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800" b="1" dirty="0">
                <a:latin typeface="+mn-lt"/>
              </a:rPr>
              <a:t>Priority 5: Healthcare professional education</a:t>
            </a:r>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0" lvl="1" indent="0">
              <a:buClr>
                <a:srgbClr val="4599D3"/>
              </a:buClr>
              <a:buNone/>
            </a:pPr>
            <a:endParaRPr lang="en-GB" sz="2000" b="1" dirty="0">
              <a:latin typeface="+mj-lt"/>
            </a:endParaRPr>
          </a:p>
          <a:p>
            <a:pPr marL="180975" lvl="1" indent="-180975">
              <a:buClr>
                <a:srgbClr val="4599D3"/>
              </a:buClr>
            </a:pPr>
            <a:endParaRPr lang="en-GB" sz="2000" b="1" dirty="0">
              <a:latin typeface="+mj-lt"/>
            </a:endParaRPr>
          </a:p>
          <a:p>
            <a:pPr>
              <a:buClr>
                <a:srgbClr val="4599D3"/>
              </a:buClr>
            </a:pPr>
            <a:r>
              <a:rPr lang="en-GB" sz="1800" b="1" dirty="0">
                <a:latin typeface="+mj-lt"/>
              </a:rPr>
              <a:t>Priority 6: Public awareness and education</a:t>
            </a:r>
            <a:endParaRPr lang="en-GB" sz="1800" b="1" dirty="0"/>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0" lvl="1" indent="0">
              <a:buClr>
                <a:srgbClr val="4599D3"/>
              </a:buClr>
              <a:buNone/>
            </a:pPr>
            <a:endParaRPr lang="en-GB" sz="2000" b="1" dirty="0"/>
          </a:p>
          <a:p>
            <a:pPr marL="180975" lvl="1" indent="-180975">
              <a:buClr>
                <a:srgbClr val="4599D3"/>
              </a:buClr>
            </a:pPr>
            <a:endParaRPr lang="en-GB" sz="2000" b="1" dirty="0"/>
          </a:p>
          <a:p>
            <a:pPr>
              <a:buClr>
                <a:srgbClr val="4599D3"/>
              </a:buClr>
            </a:pPr>
            <a:r>
              <a:rPr lang="en-GB" sz="1800" b="1" dirty="0">
                <a:latin typeface="+mj-lt"/>
              </a:rPr>
              <a:t>Priority 7: Improving access and reimbursement for diagnosis and treatment</a:t>
            </a:r>
          </a:p>
        </p:txBody>
      </p:sp>
      <p:sp>
        <p:nvSpPr>
          <p:cNvPr id="9" name="Content Placeholder 1">
            <a:extLst>
              <a:ext uri="{FF2B5EF4-FFF2-40B4-BE49-F238E27FC236}">
                <a16:creationId xmlns:a16="http://schemas.microsoft.com/office/drawing/2014/main" id="{66C9EDA4-B56F-4035-A3C0-AA4AA083B049}"/>
              </a:ext>
            </a:extLst>
          </p:cNvPr>
          <p:cNvSpPr txBox="1">
            <a:spLocks/>
          </p:cNvSpPr>
          <p:nvPr/>
        </p:nvSpPr>
        <p:spPr>
          <a:xfrm>
            <a:off x="1459633" y="1698511"/>
            <a:ext cx="6485601"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285750">
              <a:buClr>
                <a:srgbClr val="4599D3"/>
              </a:buClr>
              <a:buFont typeface="Courier New" panose="02070309020205020404" pitchFamily="49" charset="0"/>
              <a:buChar char="o"/>
            </a:pPr>
            <a:r>
              <a:rPr lang="en-GB" sz="1600" dirty="0"/>
              <a:t>Engage Lead Clinicians in Osteoporosis, orthopaedic surgeons and primary care providers in professional education activities</a:t>
            </a:r>
          </a:p>
        </p:txBody>
      </p:sp>
      <p:pic>
        <p:nvPicPr>
          <p:cNvPr id="14" name="Picture 13">
            <a:extLst>
              <a:ext uri="{FF2B5EF4-FFF2-40B4-BE49-F238E27FC236}">
                <a16:creationId xmlns:a16="http://schemas.microsoft.com/office/drawing/2014/main" id="{461429AB-E4CC-4CBA-89C6-3B6838DF99F9}"/>
              </a:ext>
            </a:extLst>
          </p:cNvPr>
          <p:cNvPicPr>
            <a:picLocks noChangeAspect="1"/>
          </p:cNvPicPr>
          <p:nvPr/>
        </p:nvPicPr>
        <p:blipFill rotWithShape="1">
          <a:blip r:embed="rId2"/>
          <a:srcRect l="58981" t="59643" r="28568" b="25178"/>
          <a:stretch/>
        </p:blipFill>
        <p:spPr>
          <a:xfrm>
            <a:off x="726450" y="1564840"/>
            <a:ext cx="1055410" cy="809739"/>
          </a:xfrm>
          <a:prstGeom prst="rect">
            <a:avLst/>
          </a:prstGeom>
        </p:spPr>
      </p:pic>
      <p:sp>
        <p:nvSpPr>
          <p:cNvPr id="10" name="Title 1">
            <a:extLst>
              <a:ext uri="{FF2B5EF4-FFF2-40B4-BE49-F238E27FC236}">
                <a16:creationId xmlns:a16="http://schemas.microsoft.com/office/drawing/2014/main" id="{C7CC5C3B-A3DA-448A-893C-B73DAFB6BAA4}"/>
              </a:ext>
            </a:extLst>
          </p:cNvPr>
          <p:cNvSpPr>
            <a:spLocks noGrp="1"/>
          </p:cNvSpPr>
          <p:nvPr>
            <p:ph type="title"/>
          </p:nvPr>
        </p:nvSpPr>
        <p:spPr>
          <a:xfrm>
            <a:off x="354095" y="279289"/>
            <a:ext cx="7158188" cy="603034"/>
          </a:xfrm>
        </p:spPr>
        <p:txBody>
          <a:bodyPr/>
          <a:lstStyle/>
          <a:p>
            <a:r>
              <a:rPr lang="pt-PT" sz="2800" dirty="0"/>
              <a:t>PRIORITIES 5 - 7</a:t>
            </a:r>
          </a:p>
        </p:txBody>
      </p:sp>
      <p:sp>
        <p:nvSpPr>
          <p:cNvPr id="12" name="Content Placeholder 1">
            <a:extLst>
              <a:ext uri="{FF2B5EF4-FFF2-40B4-BE49-F238E27FC236}">
                <a16:creationId xmlns:a16="http://schemas.microsoft.com/office/drawing/2014/main" id="{42ABC35B-944A-4A6A-93FE-8D6DC13A94A9}"/>
              </a:ext>
            </a:extLst>
          </p:cNvPr>
          <p:cNvSpPr txBox="1">
            <a:spLocks/>
          </p:cNvSpPr>
          <p:nvPr/>
        </p:nvSpPr>
        <p:spPr>
          <a:xfrm>
            <a:off x="1459632" y="3409441"/>
            <a:ext cx="6485601"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lvl="1" indent="-214313">
              <a:buClr>
                <a:srgbClr val="4599D3"/>
              </a:buClr>
              <a:buFont typeface="Courier New" panose="02070309020205020404" pitchFamily="49" charset="0"/>
              <a:buChar char="o"/>
            </a:pPr>
            <a:r>
              <a:rPr lang="en-GB" sz="1600" dirty="0"/>
              <a:t>Develop impactful public awareness campaigns which empower consumers to take ownership of their bone health</a:t>
            </a:r>
          </a:p>
        </p:txBody>
      </p:sp>
      <p:pic>
        <p:nvPicPr>
          <p:cNvPr id="15" name="Picture 14">
            <a:extLst>
              <a:ext uri="{FF2B5EF4-FFF2-40B4-BE49-F238E27FC236}">
                <a16:creationId xmlns:a16="http://schemas.microsoft.com/office/drawing/2014/main" id="{CF3F5DC9-8A07-4378-A881-0DF3F8BF7B12}"/>
              </a:ext>
            </a:extLst>
          </p:cNvPr>
          <p:cNvPicPr>
            <a:picLocks noChangeAspect="1"/>
          </p:cNvPicPr>
          <p:nvPr/>
        </p:nvPicPr>
        <p:blipFill rotWithShape="1">
          <a:blip r:embed="rId3"/>
          <a:srcRect l="10273" t="38317" r="80276" b="50000"/>
          <a:stretch/>
        </p:blipFill>
        <p:spPr>
          <a:xfrm>
            <a:off x="726450" y="3268243"/>
            <a:ext cx="1050707" cy="817429"/>
          </a:xfrm>
          <a:prstGeom prst="rect">
            <a:avLst/>
          </a:prstGeom>
        </p:spPr>
      </p:pic>
      <p:pic>
        <p:nvPicPr>
          <p:cNvPr id="16" name="Picture 15">
            <a:extLst>
              <a:ext uri="{FF2B5EF4-FFF2-40B4-BE49-F238E27FC236}">
                <a16:creationId xmlns:a16="http://schemas.microsoft.com/office/drawing/2014/main" id="{727AD599-8932-4882-BFB1-47CCC57B39A9}"/>
              </a:ext>
            </a:extLst>
          </p:cNvPr>
          <p:cNvPicPr>
            <a:picLocks noChangeAspect="1"/>
          </p:cNvPicPr>
          <p:nvPr/>
        </p:nvPicPr>
        <p:blipFill rotWithShape="1">
          <a:blip r:embed="rId3"/>
          <a:srcRect l="8975" t="71718" r="78721" b="12938"/>
          <a:stretch/>
        </p:blipFill>
        <p:spPr>
          <a:xfrm>
            <a:off x="749566" y="4979336"/>
            <a:ext cx="1027592" cy="806555"/>
          </a:xfrm>
          <a:prstGeom prst="rect">
            <a:avLst/>
          </a:prstGeom>
        </p:spPr>
      </p:pic>
      <p:sp>
        <p:nvSpPr>
          <p:cNvPr id="17" name="Content Placeholder 1">
            <a:extLst>
              <a:ext uri="{FF2B5EF4-FFF2-40B4-BE49-F238E27FC236}">
                <a16:creationId xmlns:a16="http://schemas.microsoft.com/office/drawing/2014/main" id="{9DEE3F2C-0B96-4377-B252-28CCE87DCC6E}"/>
              </a:ext>
            </a:extLst>
          </p:cNvPr>
          <p:cNvSpPr txBox="1">
            <a:spLocks/>
          </p:cNvSpPr>
          <p:nvPr/>
        </p:nvSpPr>
        <p:spPr>
          <a:xfrm>
            <a:off x="1800929" y="4979336"/>
            <a:ext cx="7291955"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buFont typeface="Courier New" panose="02070309020205020404" pitchFamily="49" charset="0"/>
              <a:buChar char="o"/>
            </a:pPr>
            <a:r>
              <a:rPr lang="en-GB" sz="1600" dirty="0"/>
              <a:t>Osteoporosis must be designated a national health priority in all countries</a:t>
            </a:r>
          </a:p>
          <a:p>
            <a:pPr>
              <a:buClr>
                <a:srgbClr val="4599D3"/>
              </a:buClr>
              <a:buFont typeface="Courier New" panose="02070309020205020404" pitchFamily="49" charset="0"/>
              <a:buChar char="o"/>
            </a:pPr>
            <a:r>
              <a:rPr lang="en-GB" sz="1600" dirty="0"/>
              <a:t>In countries where the current disease burden is not known, epidemiological studies must be commissioned as a matter of urgency.</a:t>
            </a:r>
          </a:p>
        </p:txBody>
      </p:sp>
    </p:spTree>
    <p:extLst>
      <p:ext uri="{BB962C8B-B14F-4D97-AF65-F5344CB8AC3E}">
        <p14:creationId xmlns:p14="http://schemas.microsoft.com/office/powerpoint/2010/main" val="3416578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19BB743-8F62-41FE-8BAE-0864FEFDEF04}"/>
              </a:ext>
            </a:extLst>
          </p:cNvPr>
          <p:cNvSpPr txBox="1">
            <a:spLocks/>
          </p:cNvSpPr>
          <p:nvPr/>
        </p:nvSpPr>
        <p:spPr>
          <a:xfrm>
            <a:off x="426519" y="1408481"/>
            <a:ext cx="8166569" cy="2362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lvl="1" indent="-179388">
              <a:buClr>
                <a:srgbClr val="4599D3"/>
              </a:buClr>
            </a:pPr>
            <a:r>
              <a:rPr lang="en-GB" sz="1800" b="1" dirty="0">
                <a:latin typeface="+mj-lt"/>
              </a:rPr>
              <a:t>Priority 8: Development of national hip fracture registries</a:t>
            </a:r>
            <a:endParaRPr lang="en-US" sz="1800" b="1" dirty="0">
              <a:latin typeface="+mj-lt"/>
            </a:endParaRPr>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557213" lvl="1" indent="-214313">
              <a:buClr>
                <a:srgbClr val="4599D3"/>
              </a:buClr>
              <a:buFont typeface="Courier New" panose="02070309020205020404" pitchFamily="49" charset="0"/>
              <a:buChar char="o"/>
            </a:pPr>
            <a:endParaRPr lang="en-GB" sz="1800" dirty="0"/>
          </a:p>
          <a:p>
            <a:pPr marL="180975" lvl="1" indent="-180975">
              <a:buClr>
                <a:srgbClr val="4599D3"/>
              </a:buClr>
            </a:pPr>
            <a:endParaRPr lang="en-GB" sz="2000" b="1" dirty="0">
              <a:latin typeface="+mj-lt"/>
            </a:endParaRPr>
          </a:p>
          <a:p>
            <a:pPr marL="180975" lvl="1" indent="-180975">
              <a:buClr>
                <a:srgbClr val="4599D3"/>
              </a:buClr>
            </a:pPr>
            <a:endParaRPr lang="en-GB" sz="2000" b="1" dirty="0">
              <a:latin typeface="+mj-lt"/>
            </a:endParaRPr>
          </a:p>
          <a:p>
            <a:pPr marL="180975" lvl="1" indent="-180975">
              <a:buClr>
                <a:srgbClr val="4599D3"/>
              </a:buClr>
            </a:pPr>
            <a:r>
              <a:rPr lang="en-GB" sz="1800" b="1" dirty="0">
                <a:latin typeface="+mj-lt"/>
              </a:rPr>
              <a:t>Priority 9: Formation of national falls and fracture prevention alliances</a:t>
            </a:r>
          </a:p>
        </p:txBody>
      </p:sp>
      <p:sp>
        <p:nvSpPr>
          <p:cNvPr id="6" name="Content Placeholder 1">
            <a:extLst>
              <a:ext uri="{FF2B5EF4-FFF2-40B4-BE49-F238E27FC236}">
                <a16:creationId xmlns:a16="http://schemas.microsoft.com/office/drawing/2014/main" id="{D5786FD6-0AE6-427B-9231-0D2706175FE3}"/>
              </a:ext>
            </a:extLst>
          </p:cNvPr>
          <p:cNvSpPr txBox="1">
            <a:spLocks/>
          </p:cNvSpPr>
          <p:nvPr/>
        </p:nvSpPr>
        <p:spPr>
          <a:xfrm>
            <a:off x="1453953" y="1994916"/>
            <a:ext cx="6485601" cy="889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285750">
              <a:buClr>
                <a:srgbClr val="4599D3"/>
              </a:buClr>
              <a:buFont typeface="Courier New" panose="02070309020205020404" pitchFamily="49" charset="0"/>
              <a:buChar char="o"/>
            </a:pPr>
            <a:r>
              <a:rPr lang="en-GB" sz="1600" dirty="0"/>
              <a:t>In countries without hip fracture registries, develop a business case for a registry and advocate to the government for resources to support widespread participation.</a:t>
            </a:r>
          </a:p>
        </p:txBody>
      </p:sp>
      <p:sp>
        <p:nvSpPr>
          <p:cNvPr id="2" name="Title 1">
            <a:extLst>
              <a:ext uri="{FF2B5EF4-FFF2-40B4-BE49-F238E27FC236}">
                <a16:creationId xmlns:a16="http://schemas.microsoft.com/office/drawing/2014/main" id="{6E05E32F-3036-47F0-98EB-4C817001CCFF}"/>
              </a:ext>
            </a:extLst>
          </p:cNvPr>
          <p:cNvSpPr>
            <a:spLocks noGrp="1"/>
          </p:cNvSpPr>
          <p:nvPr>
            <p:ph type="title"/>
          </p:nvPr>
        </p:nvSpPr>
        <p:spPr/>
        <p:txBody>
          <a:bodyPr/>
          <a:lstStyle/>
          <a:p>
            <a:r>
              <a:rPr lang="pt-PT" sz="2800" dirty="0"/>
              <a:t>PRIORITIES 8 &amp; 9</a:t>
            </a:r>
          </a:p>
        </p:txBody>
      </p:sp>
      <p:pic>
        <p:nvPicPr>
          <p:cNvPr id="5" name="Picture 4">
            <a:extLst>
              <a:ext uri="{FF2B5EF4-FFF2-40B4-BE49-F238E27FC236}">
                <a16:creationId xmlns:a16="http://schemas.microsoft.com/office/drawing/2014/main" id="{AA3D94FA-EC33-46F4-A11F-542DFB193846}"/>
              </a:ext>
            </a:extLst>
          </p:cNvPr>
          <p:cNvPicPr>
            <a:picLocks noChangeAspect="1"/>
          </p:cNvPicPr>
          <p:nvPr/>
        </p:nvPicPr>
        <p:blipFill rotWithShape="1">
          <a:blip r:embed="rId2"/>
          <a:srcRect l="57260" t="33288" r="30355" b="51533"/>
          <a:stretch/>
        </p:blipFill>
        <p:spPr>
          <a:xfrm>
            <a:off x="720769" y="1986715"/>
            <a:ext cx="1045555" cy="806555"/>
          </a:xfrm>
          <a:prstGeom prst="rect">
            <a:avLst/>
          </a:prstGeom>
        </p:spPr>
      </p:pic>
      <p:sp>
        <p:nvSpPr>
          <p:cNvPr id="8" name="Content Placeholder 1">
            <a:extLst>
              <a:ext uri="{FF2B5EF4-FFF2-40B4-BE49-F238E27FC236}">
                <a16:creationId xmlns:a16="http://schemas.microsoft.com/office/drawing/2014/main" id="{1FF321A8-3FF7-4AFA-91A4-D2C0F4523301}"/>
              </a:ext>
            </a:extLst>
          </p:cNvPr>
          <p:cNvSpPr txBox="1">
            <a:spLocks/>
          </p:cNvSpPr>
          <p:nvPr/>
        </p:nvSpPr>
        <p:spPr>
          <a:xfrm>
            <a:off x="1453953" y="4155227"/>
            <a:ext cx="6485601" cy="17391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lvl="1" indent="-214313">
              <a:buClr>
                <a:srgbClr val="4599D3"/>
              </a:buClr>
              <a:buFont typeface="Courier New" panose="02070309020205020404" pitchFamily="49" charset="0"/>
              <a:buChar char="o"/>
            </a:pPr>
            <a:r>
              <a:rPr lang="en-GB" sz="1600" dirty="0"/>
              <a:t>National alliance to improve outcomes for those who have sustained falls and fragility fractures</a:t>
            </a:r>
          </a:p>
          <a:p>
            <a:pPr marL="557213" lvl="1" indent="-214313">
              <a:buClr>
                <a:srgbClr val="4599D3"/>
              </a:buClr>
              <a:buFont typeface="Courier New" panose="02070309020205020404" pitchFamily="49" charset="0"/>
              <a:buChar char="o"/>
            </a:pPr>
            <a:r>
              <a:rPr lang="en-GB" sz="1600" dirty="0"/>
              <a:t>Formation of a national alliance has the potential to facilitate delivery of Priorities 1-8</a:t>
            </a:r>
          </a:p>
        </p:txBody>
      </p:sp>
      <p:pic>
        <p:nvPicPr>
          <p:cNvPr id="9" name="Picture 8">
            <a:extLst>
              <a:ext uri="{FF2B5EF4-FFF2-40B4-BE49-F238E27FC236}">
                <a16:creationId xmlns:a16="http://schemas.microsoft.com/office/drawing/2014/main" id="{D6793E5D-97C2-40C2-B3B8-CBC25E5DC381}"/>
              </a:ext>
            </a:extLst>
          </p:cNvPr>
          <p:cNvPicPr>
            <a:picLocks noChangeAspect="1"/>
          </p:cNvPicPr>
          <p:nvPr/>
        </p:nvPicPr>
        <p:blipFill rotWithShape="1">
          <a:blip r:embed="rId3"/>
          <a:srcRect l="62913" t="43883" r="27429" b="42524"/>
          <a:stretch/>
        </p:blipFill>
        <p:spPr>
          <a:xfrm>
            <a:off x="720770" y="4237203"/>
            <a:ext cx="1045555" cy="827720"/>
          </a:xfrm>
          <a:prstGeom prst="rect">
            <a:avLst/>
          </a:prstGeom>
        </p:spPr>
      </p:pic>
    </p:spTree>
    <p:extLst>
      <p:ext uri="{BB962C8B-B14F-4D97-AF65-F5344CB8AC3E}">
        <p14:creationId xmlns:p14="http://schemas.microsoft.com/office/powerpoint/2010/main" val="2330216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288D65-1A68-4F9D-A1A1-EA8285484601}"/>
              </a:ext>
            </a:extLst>
          </p:cNvPr>
          <p:cNvSpPr/>
          <p:nvPr/>
        </p:nvSpPr>
        <p:spPr>
          <a:xfrm>
            <a:off x="2258372" y="2965989"/>
            <a:ext cx="4334017" cy="130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a:extLst>
              <a:ext uri="{FF2B5EF4-FFF2-40B4-BE49-F238E27FC236}">
                <a16:creationId xmlns:a16="http://schemas.microsoft.com/office/drawing/2014/main" id="{BE7A6580-BF5F-4A6B-8A5E-77470033E996}"/>
              </a:ext>
            </a:extLst>
          </p:cNvPr>
          <p:cNvSpPr>
            <a:spLocks noGrp="1"/>
          </p:cNvSpPr>
          <p:nvPr>
            <p:ph type="title"/>
          </p:nvPr>
        </p:nvSpPr>
        <p:spPr>
          <a:xfrm>
            <a:off x="-93617" y="918467"/>
            <a:ext cx="9143999" cy="603034"/>
          </a:xfrm>
        </p:spPr>
        <p:txBody>
          <a:bodyPr/>
          <a:lstStyle/>
          <a:p>
            <a:pPr algn="ctr"/>
            <a:r>
              <a:rPr lang="pt-PT" sz="3600" i="1" dirty="0"/>
              <a:t>In Conclusion</a:t>
            </a:r>
          </a:p>
        </p:txBody>
      </p:sp>
      <p:pic>
        <p:nvPicPr>
          <p:cNvPr id="6" name="Picture 5">
            <a:extLst>
              <a:ext uri="{FF2B5EF4-FFF2-40B4-BE49-F238E27FC236}">
                <a16:creationId xmlns:a16="http://schemas.microsoft.com/office/drawing/2014/main" id="{69E9C28B-5886-4C4E-A3B4-2A3A67E6FDA4}"/>
              </a:ext>
            </a:extLst>
          </p:cNvPr>
          <p:cNvPicPr>
            <a:picLocks noChangeAspect="1"/>
          </p:cNvPicPr>
          <p:nvPr/>
        </p:nvPicPr>
        <p:blipFill rotWithShape="1">
          <a:blip r:embed="rId2"/>
          <a:srcRect l="74826" t="31587" r="4381" b="43354"/>
          <a:stretch/>
        </p:blipFill>
        <p:spPr>
          <a:xfrm>
            <a:off x="1975133" y="1831406"/>
            <a:ext cx="5193732" cy="3520732"/>
          </a:xfrm>
          <a:prstGeom prst="rect">
            <a:avLst/>
          </a:prstGeom>
        </p:spPr>
      </p:pic>
      <p:sp>
        <p:nvSpPr>
          <p:cNvPr id="4" name="Rectangle 15">
            <a:extLst>
              <a:ext uri="{FF2B5EF4-FFF2-40B4-BE49-F238E27FC236}">
                <a16:creationId xmlns:a16="http://schemas.microsoft.com/office/drawing/2014/main" id="{35B53DCA-0E38-46E6-AF39-D206AEDFC27D}"/>
              </a:ext>
            </a:extLst>
          </p:cNvPr>
          <p:cNvSpPr/>
          <p:nvPr/>
        </p:nvSpPr>
        <p:spPr>
          <a:xfrm>
            <a:off x="2254094" y="2646832"/>
            <a:ext cx="4484914" cy="1889879"/>
          </a:xfrm>
          <a:prstGeom prst="round2DiagRect">
            <a:avLst/>
          </a:prstGeom>
          <a:solidFill>
            <a:schemeClr val="bg1"/>
          </a:solidFill>
        </p:spPr>
        <p:txBody>
          <a:bodyPr wrap="square">
            <a:spAutoFit/>
          </a:bodyPr>
          <a:lstStyle/>
          <a:p>
            <a:r>
              <a:rPr lang="en-GB" sz="1500" dirty="0">
                <a:solidFill>
                  <a:schemeClr val="accent5">
                    <a:lumMod val="50000"/>
                  </a:schemeClr>
                </a:solidFill>
                <a:latin typeface="Arial" panose="020B0604020202020204" pitchFamily="34" charset="0"/>
                <a:ea typeface="Calibri" panose="020F0502020204030204" pitchFamily="34" charset="0"/>
              </a:rPr>
              <a:t>“</a:t>
            </a:r>
            <a:r>
              <a:rPr lang="en-GB" sz="1500" i="1" dirty="0">
                <a:solidFill>
                  <a:schemeClr val="accent5">
                    <a:lumMod val="50000"/>
                  </a:schemeClr>
                </a:solidFill>
                <a:latin typeface="Arial" panose="020B0604020202020204" pitchFamily="34" charset="0"/>
                <a:ea typeface="Calibri" panose="020F0502020204030204" pitchFamily="34" charset="0"/>
              </a:rPr>
              <a:t>Global efforts must be made to tackle the impending fragility fracture crisis. I urge all concerned stakeholders to make use of the IOF Compendium of Osteoporosis as a resource to help drive action for prevention in their countries</a:t>
            </a:r>
            <a:r>
              <a:rPr lang="en-GB" sz="1500" dirty="0">
                <a:solidFill>
                  <a:schemeClr val="accent5">
                    <a:lumMod val="50000"/>
                  </a:schemeClr>
                </a:solidFill>
                <a:latin typeface="Arial" panose="020B0604020202020204" pitchFamily="34" charset="0"/>
                <a:ea typeface="Calibri" panose="020F0502020204030204" pitchFamily="34" charset="0"/>
              </a:rPr>
              <a:t>” </a:t>
            </a:r>
            <a:br>
              <a:rPr lang="en-GB" sz="1500" dirty="0">
                <a:solidFill>
                  <a:schemeClr val="accent5">
                    <a:lumMod val="50000"/>
                  </a:schemeClr>
                </a:solidFill>
                <a:latin typeface="Arial" panose="020B0604020202020204" pitchFamily="34" charset="0"/>
                <a:ea typeface="Calibri" panose="020F0502020204030204" pitchFamily="34" charset="0"/>
              </a:rPr>
            </a:br>
            <a:r>
              <a:rPr lang="en-GB" sz="1500" dirty="0">
                <a:solidFill>
                  <a:srgbClr val="0070C0"/>
                </a:solidFill>
                <a:latin typeface="Arial" panose="020B0604020202020204" pitchFamily="34" charset="0"/>
                <a:ea typeface="Calibri" panose="020F0502020204030204" pitchFamily="34" charset="0"/>
              </a:rPr>
              <a:t>Cyrus Cooper, IOF President</a:t>
            </a:r>
            <a:endParaRPr lang="fr-CH" sz="1500" dirty="0">
              <a:solidFill>
                <a:srgbClr val="0070C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5570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5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C74C30-EADC-4D25-B7C0-A9BE77BF25EA}"/>
              </a:ext>
            </a:extLst>
          </p:cNvPr>
          <p:cNvSpPr>
            <a:spLocks noGrp="1"/>
          </p:cNvSpPr>
          <p:nvPr>
            <p:ph idx="1"/>
          </p:nvPr>
        </p:nvSpPr>
        <p:spPr>
          <a:xfrm>
            <a:off x="3438939" y="1284686"/>
            <a:ext cx="5271923" cy="3585488"/>
          </a:xfrm>
        </p:spPr>
        <p:txBody>
          <a:bodyPr>
            <a:normAutofit/>
          </a:bodyPr>
          <a:lstStyle/>
          <a:p>
            <a:r>
              <a:rPr lang="en-GB" sz="1800" dirty="0"/>
              <a:t>The IOF Compendium of Osteoporosis serves as a reference point for all key stakeholders in the field of musculoskeletal health globally.</a:t>
            </a:r>
          </a:p>
          <a:p>
            <a:r>
              <a:rPr lang="en-GB" sz="1800" dirty="0"/>
              <a:t>A summary of the current knowledge of bone biology and risk factors.</a:t>
            </a:r>
          </a:p>
          <a:p>
            <a:r>
              <a:rPr lang="en-GB" sz="1800" dirty="0"/>
              <a:t>Clear recommendations for achieving optimal bone health for all.</a:t>
            </a:r>
          </a:p>
          <a:p>
            <a:endParaRPr lang="fr-CH" sz="1800" dirty="0"/>
          </a:p>
          <a:p>
            <a:r>
              <a:rPr lang="fr-CH" sz="1800" dirty="0" err="1"/>
              <a:t>Available</a:t>
            </a:r>
            <a:r>
              <a:rPr lang="fr-CH" sz="1800" dirty="0"/>
              <a:t> at:</a:t>
            </a:r>
          </a:p>
          <a:p>
            <a:pPr marL="268288" indent="-88900">
              <a:buNone/>
            </a:pPr>
            <a:r>
              <a:rPr lang="fr-CH" sz="1500" dirty="0">
                <a:hlinkClick r:id="rId2"/>
              </a:rPr>
              <a:t>https://www.iofbonehealth.org/compendium-of-osteoporosis</a:t>
            </a:r>
            <a:endParaRPr lang="fr-CH" sz="1500" dirty="0"/>
          </a:p>
        </p:txBody>
      </p:sp>
      <p:sp>
        <p:nvSpPr>
          <p:cNvPr id="3" name="Title 2">
            <a:extLst>
              <a:ext uri="{FF2B5EF4-FFF2-40B4-BE49-F238E27FC236}">
                <a16:creationId xmlns:a16="http://schemas.microsoft.com/office/drawing/2014/main" id="{8F338C61-46C5-40E4-9C2D-1E859FE7A0A9}"/>
              </a:ext>
            </a:extLst>
          </p:cNvPr>
          <p:cNvSpPr>
            <a:spLocks noGrp="1"/>
          </p:cNvSpPr>
          <p:nvPr>
            <p:ph type="title"/>
          </p:nvPr>
        </p:nvSpPr>
        <p:spPr/>
        <p:txBody>
          <a:bodyPr/>
          <a:lstStyle/>
          <a:p>
            <a:r>
              <a:rPr lang="pt-PT" sz="2800" dirty="0"/>
              <a:t>ABOUT THE IOF COMPENDIUM</a:t>
            </a:r>
          </a:p>
        </p:txBody>
      </p:sp>
      <p:pic>
        <p:nvPicPr>
          <p:cNvPr id="6" name="Picture 5">
            <a:extLst>
              <a:ext uri="{FF2B5EF4-FFF2-40B4-BE49-F238E27FC236}">
                <a16:creationId xmlns:a16="http://schemas.microsoft.com/office/drawing/2014/main" id="{0F155295-E23B-4E1B-8FB1-790AEA1D64DE}"/>
              </a:ext>
            </a:extLst>
          </p:cNvPr>
          <p:cNvPicPr>
            <a:picLocks noChangeAspect="1"/>
          </p:cNvPicPr>
          <p:nvPr/>
        </p:nvPicPr>
        <p:blipFill>
          <a:blip r:embed="rId3"/>
          <a:stretch>
            <a:fillRect/>
          </a:stretch>
        </p:blipFill>
        <p:spPr>
          <a:xfrm>
            <a:off x="433138" y="1292087"/>
            <a:ext cx="2767748" cy="3925957"/>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6CA6229D-D43A-4832-AB48-282D417B3E05}"/>
              </a:ext>
            </a:extLst>
          </p:cNvPr>
          <p:cNvSpPr txBox="1"/>
          <p:nvPr/>
        </p:nvSpPr>
        <p:spPr>
          <a:xfrm>
            <a:off x="5829573" y="5530334"/>
            <a:ext cx="3085584" cy="246221"/>
          </a:xfrm>
          <a:prstGeom prst="rect">
            <a:avLst/>
          </a:prstGeom>
          <a:noFill/>
        </p:spPr>
        <p:txBody>
          <a:bodyPr wrap="square" rtlCol="0">
            <a:spAutoFit/>
          </a:bodyPr>
          <a:lstStyle/>
          <a:p>
            <a:pPr algn="r"/>
            <a:r>
              <a:rPr lang="en-GB" sz="1000" dirty="0"/>
              <a:t>IOF Compendium of Osteoporosis 2019. 2</a:t>
            </a:r>
            <a:r>
              <a:rPr lang="en-GB" sz="1000" baseline="30000" dirty="0"/>
              <a:t>nd</a:t>
            </a:r>
            <a:r>
              <a:rPr lang="en-GB" sz="1000" dirty="0"/>
              <a:t> Edition</a:t>
            </a:r>
            <a:r>
              <a:rPr lang="de-DE" sz="1000" dirty="0"/>
              <a:t> </a:t>
            </a:r>
            <a:endParaRPr lang="en-GB" sz="1000" dirty="0"/>
          </a:p>
        </p:txBody>
      </p:sp>
    </p:spTree>
    <p:extLst>
      <p:ext uri="{BB962C8B-B14F-4D97-AF65-F5344CB8AC3E}">
        <p14:creationId xmlns:p14="http://schemas.microsoft.com/office/powerpoint/2010/main" val="360859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2DD2-C892-4E9C-A2A4-14BB5E53291D}"/>
              </a:ext>
            </a:extLst>
          </p:cNvPr>
          <p:cNvSpPr>
            <a:spLocks noGrp="1"/>
          </p:cNvSpPr>
          <p:nvPr>
            <p:ph type="title"/>
          </p:nvPr>
        </p:nvSpPr>
        <p:spPr>
          <a:xfrm>
            <a:off x="354095" y="279289"/>
            <a:ext cx="8456944" cy="603034"/>
          </a:xfrm>
        </p:spPr>
        <p:txBody>
          <a:bodyPr/>
          <a:lstStyle/>
          <a:p>
            <a:r>
              <a:rPr lang="pt-PT" sz="2800" dirty="0"/>
              <a:t>THE GLOBAL POPULATION IS AGEING</a:t>
            </a:r>
          </a:p>
        </p:txBody>
      </p:sp>
      <p:sp>
        <p:nvSpPr>
          <p:cNvPr id="3" name="Title 1">
            <a:extLst>
              <a:ext uri="{FF2B5EF4-FFF2-40B4-BE49-F238E27FC236}">
                <a16:creationId xmlns:a16="http://schemas.microsoft.com/office/drawing/2014/main" id="{2B433F1D-B00A-439D-888C-B47F5B657449}"/>
              </a:ext>
            </a:extLst>
          </p:cNvPr>
          <p:cNvSpPr txBox="1">
            <a:spLocks/>
          </p:cNvSpPr>
          <p:nvPr/>
        </p:nvSpPr>
        <p:spPr>
          <a:xfrm>
            <a:off x="332961" y="850247"/>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Fracture incidence will increase dramatically in the coming decades</a:t>
            </a:r>
          </a:p>
        </p:txBody>
      </p:sp>
      <p:grpSp>
        <p:nvGrpSpPr>
          <p:cNvPr id="4" name="Group 3">
            <a:extLst>
              <a:ext uri="{FF2B5EF4-FFF2-40B4-BE49-F238E27FC236}">
                <a16:creationId xmlns:a16="http://schemas.microsoft.com/office/drawing/2014/main" id="{5B5AF655-0CCD-40C6-8C37-16CD97E4D377}"/>
              </a:ext>
            </a:extLst>
          </p:cNvPr>
          <p:cNvGrpSpPr/>
          <p:nvPr/>
        </p:nvGrpSpPr>
        <p:grpSpPr>
          <a:xfrm>
            <a:off x="632635" y="2024239"/>
            <a:ext cx="7878730" cy="2856663"/>
            <a:chOff x="3678243" y="2293612"/>
            <a:chExt cx="8239289" cy="2885774"/>
          </a:xfrm>
        </p:grpSpPr>
        <p:pic>
          <p:nvPicPr>
            <p:cNvPr id="5" name="Picture 4">
              <a:extLst>
                <a:ext uri="{FF2B5EF4-FFF2-40B4-BE49-F238E27FC236}">
                  <a16:creationId xmlns:a16="http://schemas.microsoft.com/office/drawing/2014/main" id="{9B3AA464-B69C-4945-93F4-3164EEA251F7}"/>
                </a:ext>
              </a:extLst>
            </p:cNvPr>
            <p:cNvPicPr>
              <a:picLocks noChangeAspect="1"/>
            </p:cNvPicPr>
            <p:nvPr/>
          </p:nvPicPr>
          <p:blipFill rotWithShape="1">
            <a:blip r:embed="rId2"/>
            <a:srcRect l="51195" t="21702" r="27954" b="44854"/>
            <a:stretch/>
          </p:blipFill>
          <p:spPr>
            <a:xfrm>
              <a:off x="9156938" y="2293612"/>
              <a:ext cx="2760594" cy="2885242"/>
            </a:xfrm>
            <a:prstGeom prst="parallelogram">
              <a:avLst>
                <a:gd name="adj" fmla="val 14549"/>
              </a:avLst>
            </a:prstGeom>
          </p:spPr>
        </p:pic>
        <p:pic>
          <p:nvPicPr>
            <p:cNvPr id="6" name="Picture 5">
              <a:extLst>
                <a:ext uri="{FF2B5EF4-FFF2-40B4-BE49-F238E27FC236}">
                  <a16:creationId xmlns:a16="http://schemas.microsoft.com/office/drawing/2014/main" id="{B7312D33-3506-48C6-85E7-116ED8E4459E}"/>
                </a:ext>
              </a:extLst>
            </p:cNvPr>
            <p:cNvPicPr>
              <a:picLocks noChangeAspect="1"/>
            </p:cNvPicPr>
            <p:nvPr/>
          </p:nvPicPr>
          <p:blipFill rotWithShape="1">
            <a:blip r:embed="rId3"/>
            <a:srcRect l="30436" t="35372" r="47281" b="22555"/>
            <a:stretch/>
          </p:blipFill>
          <p:spPr>
            <a:xfrm>
              <a:off x="7183375" y="2293612"/>
              <a:ext cx="2716710" cy="2885242"/>
            </a:xfrm>
            <a:prstGeom prst="parallelogram">
              <a:avLst>
                <a:gd name="adj" fmla="val 17622"/>
              </a:avLst>
            </a:prstGeom>
          </p:spPr>
        </p:pic>
        <p:pic>
          <p:nvPicPr>
            <p:cNvPr id="7" name="Picture 6">
              <a:extLst>
                <a:ext uri="{FF2B5EF4-FFF2-40B4-BE49-F238E27FC236}">
                  <a16:creationId xmlns:a16="http://schemas.microsoft.com/office/drawing/2014/main" id="{ECF1A085-2B42-4EDA-9F79-A6A9352EBE93}"/>
                </a:ext>
              </a:extLst>
            </p:cNvPr>
            <p:cNvPicPr>
              <a:picLocks noChangeAspect="1"/>
            </p:cNvPicPr>
            <p:nvPr/>
          </p:nvPicPr>
          <p:blipFill rotWithShape="1">
            <a:blip r:embed="rId4"/>
            <a:srcRect l="44636" t="20470" r="35146" b="35275"/>
            <a:stretch/>
          </p:blipFill>
          <p:spPr>
            <a:xfrm>
              <a:off x="5808896" y="2293612"/>
              <a:ext cx="2295179" cy="2885242"/>
            </a:xfrm>
            <a:prstGeom prst="parallelogram">
              <a:avLst>
                <a:gd name="adj" fmla="val 18425"/>
              </a:avLst>
            </a:prstGeom>
          </p:spPr>
        </p:pic>
        <p:pic>
          <p:nvPicPr>
            <p:cNvPr id="8" name="Picture 7">
              <a:extLst>
                <a:ext uri="{FF2B5EF4-FFF2-40B4-BE49-F238E27FC236}">
                  <a16:creationId xmlns:a16="http://schemas.microsoft.com/office/drawing/2014/main" id="{C02FD960-D9E9-41A3-BE09-3B43AAB92D30}"/>
                </a:ext>
              </a:extLst>
            </p:cNvPr>
            <p:cNvPicPr>
              <a:picLocks noChangeAspect="1"/>
            </p:cNvPicPr>
            <p:nvPr/>
          </p:nvPicPr>
          <p:blipFill rotWithShape="1">
            <a:blip r:embed="rId5"/>
            <a:srcRect l="68446" t="16311" r="5570" b="32427"/>
            <a:stretch/>
          </p:blipFill>
          <p:spPr>
            <a:xfrm>
              <a:off x="3678243" y="2293612"/>
              <a:ext cx="2600474" cy="2885774"/>
            </a:xfrm>
            <a:prstGeom prst="parallelogram">
              <a:avLst>
                <a:gd name="adj" fmla="val 16788"/>
              </a:avLst>
            </a:prstGeom>
          </p:spPr>
        </p:pic>
      </p:grpSp>
    </p:spTree>
    <p:extLst>
      <p:ext uri="{BB962C8B-B14F-4D97-AF65-F5344CB8AC3E}">
        <p14:creationId xmlns:p14="http://schemas.microsoft.com/office/powerpoint/2010/main" val="170853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156B-0EDF-43A5-89AF-698418F28335}"/>
              </a:ext>
            </a:extLst>
          </p:cNvPr>
          <p:cNvSpPr>
            <a:spLocks noGrp="1"/>
          </p:cNvSpPr>
          <p:nvPr>
            <p:ph type="title"/>
          </p:nvPr>
        </p:nvSpPr>
        <p:spPr>
          <a:xfrm>
            <a:off x="354094" y="279289"/>
            <a:ext cx="9177531" cy="603034"/>
          </a:xfrm>
        </p:spPr>
        <p:txBody>
          <a:bodyPr/>
          <a:lstStyle/>
          <a:p>
            <a:r>
              <a:rPr lang="pt-PT" sz="2800" dirty="0"/>
              <a:t>UNITED NATIONS POPULATION PROSPECTS</a:t>
            </a:r>
          </a:p>
        </p:txBody>
      </p:sp>
      <p:sp>
        <p:nvSpPr>
          <p:cNvPr id="5" name="Title 1">
            <a:extLst>
              <a:ext uri="{FF2B5EF4-FFF2-40B4-BE49-F238E27FC236}">
                <a16:creationId xmlns:a16="http://schemas.microsoft.com/office/drawing/2014/main" id="{0F26D31E-5512-4917-9950-DF826247515B}"/>
              </a:ext>
            </a:extLst>
          </p:cNvPr>
          <p:cNvSpPr txBox="1">
            <a:spLocks/>
          </p:cNvSpPr>
          <p:nvPr/>
        </p:nvSpPr>
        <p:spPr>
          <a:xfrm>
            <a:off x="332961" y="678939"/>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Global population aged 60 years or over 2017-2100</a:t>
            </a:r>
          </a:p>
        </p:txBody>
      </p:sp>
      <p:pic>
        <p:nvPicPr>
          <p:cNvPr id="7" name="Picture 6">
            <a:extLst>
              <a:ext uri="{FF2B5EF4-FFF2-40B4-BE49-F238E27FC236}">
                <a16:creationId xmlns:a16="http://schemas.microsoft.com/office/drawing/2014/main" id="{1131C6AF-D247-4449-8949-E15778B26543}"/>
              </a:ext>
            </a:extLst>
          </p:cNvPr>
          <p:cNvPicPr>
            <a:picLocks noChangeAspect="1"/>
          </p:cNvPicPr>
          <p:nvPr/>
        </p:nvPicPr>
        <p:blipFill>
          <a:blip r:embed="rId2"/>
          <a:stretch>
            <a:fillRect/>
          </a:stretch>
        </p:blipFill>
        <p:spPr>
          <a:xfrm>
            <a:off x="695811" y="1403087"/>
            <a:ext cx="7600402" cy="4609008"/>
          </a:xfrm>
          <a:prstGeom prst="rect">
            <a:avLst/>
          </a:prstGeom>
        </p:spPr>
      </p:pic>
    </p:spTree>
    <p:extLst>
      <p:ext uri="{BB962C8B-B14F-4D97-AF65-F5344CB8AC3E}">
        <p14:creationId xmlns:p14="http://schemas.microsoft.com/office/powerpoint/2010/main" val="79203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CAFAA2-8091-4564-BD1E-88C0D91B0D9E}"/>
              </a:ext>
            </a:extLst>
          </p:cNvPr>
          <p:cNvSpPr>
            <a:spLocks noGrp="1"/>
          </p:cNvSpPr>
          <p:nvPr>
            <p:ph type="title"/>
          </p:nvPr>
        </p:nvSpPr>
        <p:spPr>
          <a:xfrm>
            <a:off x="294460" y="279289"/>
            <a:ext cx="9262014" cy="603034"/>
          </a:xfrm>
        </p:spPr>
        <p:txBody>
          <a:bodyPr/>
          <a:lstStyle/>
          <a:p>
            <a:r>
              <a:rPr lang="pt-PT" sz="2800" dirty="0"/>
              <a:t>DEPENDENCY RATIO FOR OLDER ADULTS</a:t>
            </a:r>
          </a:p>
        </p:txBody>
      </p:sp>
      <p:sp>
        <p:nvSpPr>
          <p:cNvPr id="4" name="Title 1">
            <a:extLst>
              <a:ext uri="{FF2B5EF4-FFF2-40B4-BE49-F238E27FC236}">
                <a16:creationId xmlns:a16="http://schemas.microsoft.com/office/drawing/2014/main" id="{63860EEA-E97F-45E0-B6D0-0D6F79FEA3E8}"/>
              </a:ext>
            </a:extLst>
          </p:cNvPr>
          <p:cNvSpPr txBox="1">
            <a:spLocks/>
          </p:cNvSpPr>
          <p:nvPr/>
        </p:nvSpPr>
        <p:spPr>
          <a:xfrm>
            <a:off x="332961" y="670669"/>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World 1950-2100</a:t>
            </a:r>
          </a:p>
        </p:txBody>
      </p:sp>
      <p:pic>
        <p:nvPicPr>
          <p:cNvPr id="6" name="Picture 5">
            <a:extLst>
              <a:ext uri="{FF2B5EF4-FFF2-40B4-BE49-F238E27FC236}">
                <a16:creationId xmlns:a16="http://schemas.microsoft.com/office/drawing/2014/main" id="{DF123EC4-0E9C-42C9-AA27-22B636E95244}"/>
              </a:ext>
            </a:extLst>
          </p:cNvPr>
          <p:cNvPicPr>
            <a:picLocks noChangeAspect="1"/>
          </p:cNvPicPr>
          <p:nvPr/>
        </p:nvPicPr>
        <p:blipFill rotWithShape="1">
          <a:blip r:embed="rId2"/>
          <a:srcRect l="18933" t="27617" r="53106" b="54274"/>
          <a:stretch/>
        </p:blipFill>
        <p:spPr>
          <a:xfrm>
            <a:off x="2065147" y="4955676"/>
            <a:ext cx="5069787" cy="1173666"/>
          </a:xfrm>
          <a:prstGeom prst="plaque">
            <a:avLst>
              <a:gd name="adj" fmla="val 0"/>
            </a:avLst>
          </a:prstGeom>
        </p:spPr>
      </p:pic>
      <p:sp>
        <p:nvSpPr>
          <p:cNvPr id="7" name="Rectangle 15">
            <a:extLst>
              <a:ext uri="{FF2B5EF4-FFF2-40B4-BE49-F238E27FC236}">
                <a16:creationId xmlns:a16="http://schemas.microsoft.com/office/drawing/2014/main" id="{F7AAB7F8-E0F6-4DF9-9BBE-0C694C642A6F}"/>
              </a:ext>
            </a:extLst>
          </p:cNvPr>
          <p:cNvSpPr/>
          <p:nvPr/>
        </p:nvSpPr>
        <p:spPr>
          <a:xfrm>
            <a:off x="2308982" y="5184985"/>
            <a:ext cx="4582117" cy="715089"/>
          </a:xfrm>
          <a:prstGeom prst="round2DiagRect">
            <a:avLst/>
          </a:prstGeom>
          <a:solidFill>
            <a:schemeClr val="bg1"/>
          </a:solidFill>
        </p:spPr>
        <p:txBody>
          <a:bodyPr wrap="square">
            <a:spAutoFit/>
          </a:bodyPr>
          <a:lstStyle/>
          <a:p>
            <a:r>
              <a:rPr lang="en-GB" sz="1200" dirty="0">
                <a:solidFill>
                  <a:srgbClr val="002060"/>
                </a:solidFill>
                <a:latin typeface="Arial" panose="020B0604020202020204" pitchFamily="34" charset="0"/>
                <a:ea typeface="Calibri" panose="020F0502020204030204" pitchFamily="34" charset="0"/>
              </a:rPr>
              <a:t>“</a:t>
            </a:r>
            <a:r>
              <a:rPr lang="en-GB" sz="1200" i="1" dirty="0">
                <a:solidFill>
                  <a:srgbClr val="002060"/>
                </a:solidFill>
                <a:latin typeface="Arial" panose="020B0604020202020204" pitchFamily="34" charset="0"/>
                <a:ea typeface="Calibri" panose="020F0502020204030204" pitchFamily="34" charset="0"/>
              </a:rPr>
              <a:t>The dependency ratios clearly show that maintaining mobility and independence in older populations is increasingly a matter of necessity.</a:t>
            </a:r>
            <a:r>
              <a:rPr lang="en-GB" sz="1200" dirty="0">
                <a:solidFill>
                  <a:srgbClr val="002060"/>
                </a:solidFill>
                <a:latin typeface="Arial" panose="020B0604020202020204" pitchFamily="34" charset="0"/>
                <a:ea typeface="Calibri" panose="020F0502020204030204" pitchFamily="34" charset="0"/>
              </a:rPr>
              <a:t>” Cyrus Cooper, IOF President</a:t>
            </a:r>
            <a:endParaRPr lang="fr-CH" sz="1200" dirty="0">
              <a:solidFill>
                <a:srgbClr val="002060"/>
              </a:solidFill>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74C98780-D46C-46B8-B241-0EC4C7C6238A}"/>
              </a:ext>
            </a:extLst>
          </p:cNvPr>
          <p:cNvSpPr txBox="1"/>
          <p:nvPr/>
        </p:nvSpPr>
        <p:spPr>
          <a:xfrm>
            <a:off x="343880" y="4572519"/>
            <a:ext cx="5541132" cy="307777"/>
          </a:xfrm>
          <a:prstGeom prst="rect">
            <a:avLst/>
          </a:prstGeom>
          <a:noFill/>
        </p:spPr>
        <p:txBody>
          <a:bodyPr wrap="none" rtlCol="0">
            <a:spAutoFit/>
          </a:bodyPr>
          <a:lstStyle/>
          <a:p>
            <a:r>
              <a:rPr lang="fr-CH" sz="1400" dirty="0" err="1">
                <a:latin typeface="Calibri Light" panose="020F0302020204030204" pitchFamily="34" charset="0"/>
                <a:cs typeface="Calibri Light" panose="020F0302020204030204" pitchFamily="34" charset="0"/>
              </a:rPr>
              <a:t>Dependency</a:t>
            </a:r>
            <a:r>
              <a:rPr lang="fr-CH" sz="1400" dirty="0">
                <a:latin typeface="Calibri Light" panose="020F0302020204030204" pitchFamily="34" charset="0"/>
                <a:cs typeface="Calibri Light" panose="020F0302020204030204" pitchFamily="34" charset="0"/>
              </a:rPr>
              <a:t> ratio: </a:t>
            </a:r>
            <a:r>
              <a:rPr lang="fr-CH" sz="1400" dirty="0" err="1">
                <a:latin typeface="Calibri Light" panose="020F0302020204030204" pitchFamily="34" charset="0"/>
                <a:cs typeface="Calibri Light" panose="020F0302020204030204" pitchFamily="34" charset="0"/>
              </a:rPr>
              <a:t>number</a:t>
            </a:r>
            <a:r>
              <a:rPr lang="fr-CH" sz="1400" dirty="0">
                <a:latin typeface="Calibri Light" panose="020F0302020204030204" pitchFamily="34" charset="0"/>
                <a:cs typeface="Calibri Light" panose="020F0302020204030204" pitchFamily="34" charset="0"/>
              </a:rPr>
              <a:t> of </a:t>
            </a:r>
            <a:r>
              <a:rPr lang="fr-CH" sz="1400" dirty="0" err="1">
                <a:latin typeface="Calibri Light" panose="020F0302020204030204" pitchFamily="34" charset="0"/>
                <a:cs typeface="Calibri Light" panose="020F0302020204030204" pitchFamily="34" charset="0"/>
              </a:rPr>
              <a:t>dependents</a:t>
            </a:r>
            <a:r>
              <a:rPr lang="fr-CH" sz="1400" dirty="0">
                <a:latin typeface="Calibri Light" panose="020F0302020204030204" pitchFamily="34" charset="0"/>
                <a:cs typeface="Calibri Light" panose="020F0302020204030204" pitchFamily="34" charset="0"/>
              </a:rPr>
              <a:t> per 100 </a:t>
            </a:r>
            <a:r>
              <a:rPr lang="fr-CH" sz="1400" dirty="0" err="1">
                <a:latin typeface="Calibri Light" panose="020F0302020204030204" pitchFamily="34" charset="0"/>
                <a:cs typeface="Calibri Light" panose="020F0302020204030204" pitchFamily="34" charset="0"/>
              </a:rPr>
              <a:t>persons</a:t>
            </a:r>
            <a:r>
              <a:rPr lang="fr-CH" sz="1400" dirty="0">
                <a:latin typeface="Calibri Light" panose="020F0302020204030204" pitchFamily="34" charset="0"/>
                <a:cs typeface="Calibri Light" panose="020F0302020204030204" pitchFamily="34" charset="0"/>
              </a:rPr>
              <a:t> of </a:t>
            </a:r>
            <a:r>
              <a:rPr lang="fr-CH" sz="1400" dirty="0" err="1">
                <a:latin typeface="Calibri Light" panose="020F0302020204030204" pitchFamily="34" charset="0"/>
                <a:cs typeface="Calibri Light" panose="020F0302020204030204" pitchFamily="34" charset="0"/>
              </a:rPr>
              <a:t>working</a:t>
            </a:r>
            <a:r>
              <a:rPr lang="fr-CH" sz="1400" dirty="0">
                <a:latin typeface="Calibri Light" panose="020F0302020204030204" pitchFamily="34" charset="0"/>
                <a:cs typeface="Calibri Light" panose="020F0302020204030204" pitchFamily="34" charset="0"/>
              </a:rPr>
              <a:t> </a:t>
            </a:r>
            <a:r>
              <a:rPr lang="fr-CH" sz="1400" dirty="0" err="1">
                <a:latin typeface="Calibri Light" panose="020F0302020204030204" pitchFamily="34" charset="0"/>
                <a:cs typeface="Calibri Light" panose="020F0302020204030204" pitchFamily="34" charset="0"/>
              </a:rPr>
              <a:t>age</a:t>
            </a:r>
            <a:r>
              <a:rPr lang="fr-CH" sz="1400" dirty="0">
                <a:latin typeface="Calibri Light" panose="020F0302020204030204" pitchFamily="34" charset="0"/>
                <a:cs typeface="Calibri Light" panose="020F0302020204030204" pitchFamily="34" charset="0"/>
              </a:rPr>
              <a:t> </a:t>
            </a:r>
          </a:p>
        </p:txBody>
      </p:sp>
      <p:pic>
        <p:nvPicPr>
          <p:cNvPr id="15" name="Picture 14">
            <a:extLst>
              <a:ext uri="{FF2B5EF4-FFF2-40B4-BE49-F238E27FC236}">
                <a16:creationId xmlns:a16="http://schemas.microsoft.com/office/drawing/2014/main" id="{E3F22258-59FE-4026-801C-3E7E8B5231E1}"/>
              </a:ext>
            </a:extLst>
          </p:cNvPr>
          <p:cNvPicPr>
            <a:picLocks noChangeAspect="1"/>
          </p:cNvPicPr>
          <p:nvPr/>
        </p:nvPicPr>
        <p:blipFill>
          <a:blip r:embed="rId3"/>
          <a:stretch>
            <a:fillRect/>
          </a:stretch>
        </p:blipFill>
        <p:spPr>
          <a:xfrm>
            <a:off x="1146793" y="1248427"/>
            <a:ext cx="6850414" cy="3283669"/>
          </a:xfrm>
          <a:prstGeom prst="rect">
            <a:avLst/>
          </a:prstGeom>
        </p:spPr>
      </p:pic>
    </p:spTree>
    <p:extLst>
      <p:ext uri="{BB962C8B-B14F-4D97-AF65-F5344CB8AC3E}">
        <p14:creationId xmlns:p14="http://schemas.microsoft.com/office/powerpoint/2010/main" val="1112715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612CCB-24CA-4299-8438-492D9CD0534C}"/>
              </a:ext>
            </a:extLst>
          </p:cNvPr>
          <p:cNvSpPr>
            <a:spLocks noGrp="1"/>
          </p:cNvSpPr>
          <p:nvPr>
            <p:ph type="title"/>
          </p:nvPr>
        </p:nvSpPr>
        <p:spPr>
          <a:xfrm>
            <a:off x="294460" y="279289"/>
            <a:ext cx="9262014" cy="603034"/>
          </a:xfrm>
        </p:spPr>
        <p:txBody>
          <a:bodyPr/>
          <a:lstStyle/>
          <a:p>
            <a:r>
              <a:rPr lang="pt-PT" sz="2800" dirty="0"/>
              <a:t>DEPENDENCY RATIO FOR OLDER ADULTS</a:t>
            </a:r>
          </a:p>
        </p:txBody>
      </p:sp>
      <p:sp>
        <p:nvSpPr>
          <p:cNvPr id="4" name="Title 1">
            <a:extLst>
              <a:ext uri="{FF2B5EF4-FFF2-40B4-BE49-F238E27FC236}">
                <a16:creationId xmlns:a16="http://schemas.microsoft.com/office/drawing/2014/main" id="{09F45AFA-3C97-41AE-86B4-4B15524230C4}"/>
              </a:ext>
            </a:extLst>
          </p:cNvPr>
          <p:cNvSpPr txBox="1">
            <a:spLocks/>
          </p:cNvSpPr>
          <p:nvPr/>
        </p:nvSpPr>
        <p:spPr>
          <a:xfrm>
            <a:off x="332961" y="690034"/>
            <a:ext cx="8651385" cy="603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i="0" kern="1200" baseline="0">
                <a:solidFill>
                  <a:srgbClr val="003366"/>
                </a:solidFill>
                <a:latin typeface="Calibri" charset="0"/>
                <a:ea typeface="Calibri" charset="0"/>
                <a:cs typeface="Calibri" charset="0"/>
              </a:defRPr>
            </a:lvl1pPr>
          </a:lstStyle>
          <a:p>
            <a:r>
              <a:rPr lang="pt-PT" sz="2200" dirty="0">
                <a:solidFill>
                  <a:srgbClr val="4599D3"/>
                </a:solidFill>
              </a:rPr>
              <a:t>World and World Regions 1950-2100</a:t>
            </a:r>
          </a:p>
        </p:txBody>
      </p:sp>
      <p:grpSp>
        <p:nvGrpSpPr>
          <p:cNvPr id="2" name="Group 1">
            <a:extLst>
              <a:ext uri="{FF2B5EF4-FFF2-40B4-BE49-F238E27FC236}">
                <a16:creationId xmlns:a16="http://schemas.microsoft.com/office/drawing/2014/main" id="{56A7F6CC-FB82-416E-88E8-66E3FD3E168A}"/>
              </a:ext>
            </a:extLst>
          </p:cNvPr>
          <p:cNvGrpSpPr/>
          <p:nvPr/>
        </p:nvGrpSpPr>
        <p:grpSpPr>
          <a:xfrm>
            <a:off x="807545" y="1185856"/>
            <a:ext cx="7263957" cy="4194366"/>
            <a:chOff x="807545" y="1185856"/>
            <a:chExt cx="7263957" cy="4194366"/>
          </a:xfrm>
        </p:grpSpPr>
        <p:pic>
          <p:nvPicPr>
            <p:cNvPr id="5" name="Picture 4">
              <a:extLst>
                <a:ext uri="{FF2B5EF4-FFF2-40B4-BE49-F238E27FC236}">
                  <a16:creationId xmlns:a16="http://schemas.microsoft.com/office/drawing/2014/main" id="{3D50D0D6-B148-4542-9007-64098FB57AF0}"/>
                </a:ext>
              </a:extLst>
            </p:cNvPr>
            <p:cNvPicPr>
              <a:picLocks noChangeAspect="1"/>
            </p:cNvPicPr>
            <p:nvPr/>
          </p:nvPicPr>
          <p:blipFill>
            <a:blip r:embed="rId2"/>
            <a:stretch>
              <a:fillRect/>
            </a:stretch>
          </p:blipFill>
          <p:spPr>
            <a:xfrm>
              <a:off x="1072497" y="1393068"/>
              <a:ext cx="6999005" cy="3987154"/>
            </a:xfrm>
            <a:prstGeom prst="rect">
              <a:avLst/>
            </a:prstGeom>
          </p:spPr>
        </p:pic>
        <p:sp>
          <p:nvSpPr>
            <p:cNvPr id="6" name="TextBox 5">
              <a:extLst>
                <a:ext uri="{FF2B5EF4-FFF2-40B4-BE49-F238E27FC236}">
                  <a16:creationId xmlns:a16="http://schemas.microsoft.com/office/drawing/2014/main" id="{F80BB414-DF6A-4CBD-B194-87B6CD291744}"/>
                </a:ext>
              </a:extLst>
            </p:cNvPr>
            <p:cNvSpPr txBox="1"/>
            <p:nvPr/>
          </p:nvSpPr>
          <p:spPr>
            <a:xfrm rot="16200000">
              <a:off x="-553320" y="2546721"/>
              <a:ext cx="3029507"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grpSp>
      <p:sp>
        <p:nvSpPr>
          <p:cNvPr id="7" name="Rectangle 6">
            <a:extLst>
              <a:ext uri="{FF2B5EF4-FFF2-40B4-BE49-F238E27FC236}">
                <a16:creationId xmlns:a16="http://schemas.microsoft.com/office/drawing/2014/main" id="{056CA7BF-3101-446A-B5E1-7A0ED7743AC6}"/>
              </a:ext>
            </a:extLst>
          </p:cNvPr>
          <p:cNvSpPr/>
          <p:nvPr/>
        </p:nvSpPr>
        <p:spPr>
          <a:xfrm>
            <a:off x="332960" y="5504329"/>
            <a:ext cx="8811039" cy="523220"/>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a:p>
            <a:pPr>
              <a:buClr>
                <a:srgbClr val="002060"/>
              </a:buClr>
            </a:pPr>
            <a:r>
              <a:rPr lang="en-US" sz="1400" dirty="0">
                <a:latin typeface="Calibri Light" panose="020F0302020204030204" pitchFamily="34" charset="0"/>
                <a:cs typeface="Calibri Light" panose="020F0302020204030204" pitchFamily="34" charset="0"/>
              </a:rPr>
              <a:t>The ratio of the population aged 65 years or over to the population considered to be of working age (i.e. 15-64 years).</a:t>
            </a:r>
          </a:p>
        </p:txBody>
      </p:sp>
    </p:spTree>
    <p:extLst>
      <p:ext uri="{BB962C8B-B14F-4D97-AF65-F5344CB8AC3E}">
        <p14:creationId xmlns:p14="http://schemas.microsoft.com/office/powerpoint/2010/main" val="3481569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6879-02CE-49DB-9262-EEE4F5366DB1}"/>
              </a:ext>
            </a:extLst>
          </p:cNvPr>
          <p:cNvSpPr>
            <a:spLocks noGrp="1"/>
          </p:cNvSpPr>
          <p:nvPr>
            <p:ph type="title"/>
          </p:nvPr>
        </p:nvSpPr>
        <p:spPr>
          <a:xfrm>
            <a:off x="354095" y="279289"/>
            <a:ext cx="10693248" cy="603034"/>
          </a:xfrm>
        </p:spPr>
        <p:txBody>
          <a:bodyPr/>
          <a:lstStyle/>
          <a:p>
            <a:r>
              <a:rPr lang="pt-PT" sz="2800" dirty="0"/>
              <a:t>EPIDEMIOLOGY &amp; BURDEN: ASIA-PACIFIC</a:t>
            </a:r>
          </a:p>
        </p:txBody>
      </p:sp>
      <p:sp>
        <p:nvSpPr>
          <p:cNvPr id="3" name="Content Placeholder 1">
            <a:extLst>
              <a:ext uri="{FF2B5EF4-FFF2-40B4-BE49-F238E27FC236}">
                <a16:creationId xmlns:a16="http://schemas.microsoft.com/office/drawing/2014/main" id="{CC4D8AA8-74B7-4579-B6CA-71E960F46052}"/>
              </a:ext>
            </a:extLst>
          </p:cNvPr>
          <p:cNvSpPr txBox="1">
            <a:spLocks/>
          </p:cNvSpPr>
          <p:nvPr/>
        </p:nvSpPr>
        <p:spPr>
          <a:xfrm>
            <a:off x="426519" y="962011"/>
            <a:ext cx="8284343" cy="1816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599D3"/>
              </a:buClr>
            </a:pPr>
            <a:r>
              <a:rPr lang="en-GB" sz="1800" b="1" dirty="0">
                <a:latin typeface="+mj-lt"/>
              </a:rPr>
              <a:t>Asia-Pacific:</a:t>
            </a:r>
            <a:r>
              <a:rPr lang="en-GB" sz="1800" dirty="0">
                <a:latin typeface="+mj-lt"/>
              </a:rPr>
              <a:t> </a:t>
            </a:r>
            <a:r>
              <a:rPr lang="en-GB" sz="1800" dirty="0"/>
              <a:t>By 2050, about 1.3 billion people in Asia will be aged 60 and over, and 1/4 of a billion will be aged 80 years +</a:t>
            </a:r>
            <a:endParaRPr lang="en-US" sz="1800" dirty="0"/>
          </a:p>
          <a:p>
            <a:pPr>
              <a:buClr>
                <a:srgbClr val="4599D3"/>
              </a:buClr>
            </a:pPr>
            <a:r>
              <a:rPr lang="en-US" sz="1800" dirty="0"/>
              <a:t>Half of all hip fractures will occur in Asia by 2050</a:t>
            </a:r>
            <a:endParaRPr lang="fr-CH" sz="1800" dirty="0"/>
          </a:p>
          <a:p>
            <a:pPr>
              <a:buClr>
                <a:srgbClr val="4599D3"/>
              </a:buClr>
            </a:pPr>
            <a:r>
              <a:rPr lang="fr-CH" sz="1800" dirty="0"/>
              <a:t>In 2000 </a:t>
            </a:r>
            <a:r>
              <a:rPr lang="fr-CH" sz="1800" dirty="0" err="1"/>
              <a:t>just</a:t>
            </a:r>
            <a:r>
              <a:rPr lang="fr-CH" sz="1800" dirty="0"/>
              <a:t> 9.1 out of 100 people </a:t>
            </a:r>
            <a:r>
              <a:rPr lang="fr-CH" sz="1800" dirty="0" err="1"/>
              <a:t>were</a:t>
            </a:r>
            <a:r>
              <a:rPr lang="fr-CH" sz="1800" dirty="0"/>
              <a:t> </a:t>
            </a:r>
            <a:r>
              <a:rPr lang="fr-CH" sz="1800" dirty="0" err="1"/>
              <a:t>aged</a:t>
            </a:r>
            <a:r>
              <a:rPr lang="fr-CH" sz="1800" dirty="0"/>
              <a:t> 65 and over. This </a:t>
            </a:r>
            <a:r>
              <a:rPr lang="fr-CH" sz="1800" dirty="0" err="1"/>
              <a:t>number</a:t>
            </a:r>
            <a:r>
              <a:rPr lang="fr-CH" sz="1800" dirty="0"/>
              <a:t> </a:t>
            </a:r>
            <a:r>
              <a:rPr lang="fr-CH" sz="1800" dirty="0" err="1"/>
              <a:t>is</a:t>
            </a:r>
            <a:r>
              <a:rPr lang="fr-CH" sz="1800" dirty="0"/>
              <a:t> </a:t>
            </a:r>
            <a:r>
              <a:rPr lang="fr-CH" sz="1800" dirty="0" err="1"/>
              <a:t>expected</a:t>
            </a:r>
            <a:r>
              <a:rPr lang="fr-CH" sz="1800" dirty="0"/>
              <a:t> to triple by 2050 (27.8) and quintuple by 2100 (46.3).</a:t>
            </a:r>
            <a:endParaRPr lang="en-US" sz="1800" dirty="0"/>
          </a:p>
        </p:txBody>
      </p:sp>
      <p:sp>
        <p:nvSpPr>
          <p:cNvPr id="6" name="Rectangle 5">
            <a:extLst>
              <a:ext uri="{FF2B5EF4-FFF2-40B4-BE49-F238E27FC236}">
                <a16:creationId xmlns:a16="http://schemas.microsoft.com/office/drawing/2014/main" id="{70B46DCC-9939-46C1-A120-C2FB290089DE}"/>
              </a:ext>
            </a:extLst>
          </p:cNvPr>
          <p:cNvSpPr/>
          <p:nvPr/>
        </p:nvSpPr>
        <p:spPr>
          <a:xfrm>
            <a:off x="635490" y="5798978"/>
            <a:ext cx="6840633" cy="307777"/>
          </a:xfrm>
          <a:prstGeom prst="rect">
            <a:avLst/>
          </a:prstGeom>
        </p:spPr>
        <p:txBody>
          <a:bodyPr wrap="square">
            <a:spAutoFit/>
          </a:bodyPr>
          <a:lstStyle/>
          <a:p>
            <a:pPr>
              <a:buClr>
                <a:srgbClr val="002060"/>
              </a:buClr>
            </a:pPr>
            <a:r>
              <a:rPr lang="en-US" sz="1400" dirty="0">
                <a:latin typeface="Calibri Light" panose="020F0302020204030204" pitchFamily="34" charset="0"/>
                <a:cs typeface="Calibri Light" panose="020F0302020204030204" pitchFamily="34" charset="0"/>
              </a:rPr>
              <a:t>Dependency ratio: number of dependents per 100 people of working age</a:t>
            </a:r>
          </a:p>
        </p:txBody>
      </p:sp>
      <p:grpSp>
        <p:nvGrpSpPr>
          <p:cNvPr id="4" name="Group 3">
            <a:extLst>
              <a:ext uri="{FF2B5EF4-FFF2-40B4-BE49-F238E27FC236}">
                <a16:creationId xmlns:a16="http://schemas.microsoft.com/office/drawing/2014/main" id="{A2A6382B-EF96-4988-864E-8A15F321EB33}"/>
              </a:ext>
            </a:extLst>
          </p:cNvPr>
          <p:cNvGrpSpPr/>
          <p:nvPr/>
        </p:nvGrpSpPr>
        <p:grpSpPr>
          <a:xfrm>
            <a:off x="756495" y="2039714"/>
            <a:ext cx="7703967" cy="3505648"/>
            <a:chOff x="756495" y="2039714"/>
            <a:chExt cx="7703967" cy="3505648"/>
          </a:xfrm>
        </p:grpSpPr>
        <p:pic>
          <p:nvPicPr>
            <p:cNvPr id="10" name="Picture 9">
              <a:extLst>
                <a:ext uri="{FF2B5EF4-FFF2-40B4-BE49-F238E27FC236}">
                  <a16:creationId xmlns:a16="http://schemas.microsoft.com/office/drawing/2014/main" id="{EE93C8C4-C879-4EA2-B435-C5C13DD7CB05}"/>
                </a:ext>
              </a:extLst>
            </p:cNvPr>
            <p:cNvPicPr>
              <a:picLocks noChangeAspect="1"/>
            </p:cNvPicPr>
            <p:nvPr/>
          </p:nvPicPr>
          <p:blipFill>
            <a:blip r:embed="rId2"/>
            <a:stretch>
              <a:fillRect/>
            </a:stretch>
          </p:blipFill>
          <p:spPr>
            <a:xfrm>
              <a:off x="1099995" y="2770749"/>
              <a:ext cx="7360467" cy="2774613"/>
            </a:xfrm>
            <a:prstGeom prst="rect">
              <a:avLst/>
            </a:prstGeom>
          </p:spPr>
        </p:pic>
        <p:sp>
          <p:nvSpPr>
            <p:cNvPr id="11" name="TextBox 10">
              <a:extLst>
                <a:ext uri="{FF2B5EF4-FFF2-40B4-BE49-F238E27FC236}">
                  <a16:creationId xmlns:a16="http://schemas.microsoft.com/office/drawing/2014/main" id="{C9AE09D7-E67B-446B-BD5C-327F07F17FD4}"/>
                </a:ext>
              </a:extLst>
            </p:cNvPr>
            <p:cNvSpPr txBox="1"/>
            <p:nvPr/>
          </p:nvSpPr>
          <p:spPr>
            <a:xfrm rot="16200000">
              <a:off x="-641363" y="3437572"/>
              <a:ext cx="3103493" cy="307777"/>
            </a:xfrm>
            <a:prstGeom prst="rect">
              <a:avLst/>
            </a:prstGeom>
            <a:noFill/>
          </p:spPr>
          <p:txBody>
            <a:bodyPr wrap="square" rtlCol="0">
              <a:spAutoFit/>
            </a:bodyPr>
            <a:lstStyle/>
            <a:p>
              <a:r>
                <a:rPr lang="fr-CH" sz="1400" dirty="0" err="1"/>
                <a:t>Dependency</a:t>
              </a:r>
              <a:r>
                <a:rPr lang="fr-CH" sz="1400" dirty="0"/>
                <a:t> ratio of </a:t>
              </a:r>
              <a:r>
                <a:rPr lang="fr-CH" sz="1400" dirty="0" err="1"/>
                <a:t>older</a:t>
              </a:r>
              <a:r>
                <a:rPr lang="fr-CH" sz="1400" dirty="0"/>
                <a:t> </a:t>
              </a:r>
              <a:r>
                <a:rPr lang="fr-CH" sz="1400" dirty="0" err="1"/>
                <a:t>adults</a:t>
              </a:r>
              <a:endParaRPr lang="fr-CH" sz="1400" dirty="0"/>
            </a:p>
          </p:txBody>
        </p:sp>
      </p:grpSp>
    </p:spTree>
    <p:extLst>
      <p:ext uri="{BB962C8B-B14F-4D97-AF65-F5344CB8AC3E}">
        <p14:creationId xmlns:p14="http://schemas.microsoft.com/office/powerpoint/2010/main" val="6232516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2029</TotalTime>
  <Words>2535</Words>
  <Application>Microsoft Office PowerPoint</Application>
  <PresentationFormat>On-screen Show (4:3)</PresentationFormat>
  <Paragraphs>274</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 Light</vt:lpstr>
      <vt:lpstr>Wingdings</vt:lpstr>
      <vt:lpstr>Calibri</vt:lpstr>
      <vt:lpstr>Courier New</vt:lpstr>
      <vt:lpstr>Office Theme</vt:lpstr>
      <vt:lpstr>IOF COMPENDIUM OF OSTEOPOROSIS</vt:lpstr>
      <vt:lpstr>WHAT IS OSTEOPOROSIS?</vt:lpstr>
      <vt:lpstr>WHO IS AFFECTED?</vt:lpstr>
      <vt:lpstr>ABOUT THE IOF COMPENDIUM</vt:lpstr>
      <vt:lpstr>THE GLOBAL POPULATION IS AGEING</vt:lpstr>
      <vt:lpstr>UNITED NATIONS POPULATION PROSPECTS</vt:lpstr>
      <vt:lpstr>DEPENDENCY RATIO FOR OLDER ADULTS</vt:lpstr>
      <vt:lpstr>DEPENDENCY RATIO FOR OLDER ADULTS</vt:lpstr>
      <vt:lpstr>EPIDEMIOLOGY &amp; BURDEN: ASIA-PACIFIC</vt:lpstr>
      <vt:lpstr>EPIDEMIOLOGY &amp; BURDEN: ASIA-PACIFIC</vt:lpstr>
      <vt:lpstr>EPIDEMIOLOGY &amp; BURDEN: ASIA-PACIFIC</vt:lpstr>
      <vt:lpstr>EPIDEMIOLOGY &amp; BURDEN: CENTRAL ASIA</vt:lpstr>
      <vt:lpstr>EPIDEMIOLOGY &amp; BURDEN: EUROPE</vt:lpstr>
      <vt:lpstr>EPIDEMIOLOGY &amp; BURDEN: EUROPE</vt:lpstr>
      <vt:lpstr>EPIDEMIOLOGY &amp; BURDEN: EUROPE</vt:lpstr>
      <vt:lpstr>EPIDEMIOLOGY &amp; BURDEN: LATIN AMERICA </vt:lpstr>
      <vt:lpstr>EPIDEMIOLOGY &amp; BURDEN: LATIN AMERICA </vt:lpstr>
      <vt:lpstr>EPIDEMIOLOGY &amp; BURDEN: LATIN AMERICA </vt:lpstr>
      <vt:lpstr>EPIDEMIOLOGY &amp; BURDEN: MIDDLE EAST AND AFRICA</vt:lpstr>
      <vt:lpstr>EPIDEMIOLOGY &amp; BURDEN: MIDDLE EAST AND AFRICA</vt:lpstr>
      <vt:lpstr>EPIDEMIOLOGY &amp; BURDEN: AFRICA</vt:lpstr>
      <vt:lpstr>EPIDEMIOLOGY &amp; BURDEN: NORTH AMERICA</vt:lpstr>
      <vt:lpstr>EPIDEMIOLOGY &amp; BURDEN: NORTH AMERICA</vt:lpstr>
      <vt:lpstr>PowerPoint Presentation</vt:lpstr>
      <vt:lpstr>THE FRACTURE TSUNAMI CAN BE AVERTED</vt:lpstr>
      <vt:lpstr>A GLOBAL ISSUE</vt:lpstr>
      <vt:lpstr>PowerPoint Presentation</vt:lpstr>
      <vt:lpstr>FRACTURE LIAISON SERVICES</vt:lpstr>
      <vt:lpstr>FRACTURE LIAISON SERVICES IMPROVE MANAGEMENT AND OUTCOMES</vt:lpstr>
      <vt:lpstr>IOF CAPTURE THE FRACTURE® PROGRAM</vt:lpstr>
      <vt:lpstr>IOF Capture the Fracture® Map of Best Practice 380 Fracture Liaison Services from all world regions </vt:lpstr>
      <vt:lpstr>PowerPoint Presentation</vt:lpstr>
      <vt:lpstr>PRIORITIES 1 - 3</vt:lpstr>
      <vt:lpstr>PRIORITY 4</vt:lpstr>
      <vt:lpstr>PRIORITIES 5 - 7</vt:lpstr>
      <vt:lpstr>PRIORITIES 8 &amp; 9</vt:lpstr>
      <vt:lpstr>In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Ivana Ramos</cp:lastModifiedBy>
  <cp:revision>170</cp:revision>
  <dcterms:created xsi:type="dcterms:W3CDTF">2017-12-11T14:06:40Z</dcterms:created>
  <dcterms:modified xsi:type="dcterms:W3CDTF">2019-11-22T15:04:29Z</dcterms:modified>
</cp:coreProperties>
</file>