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4" r:id="rId2"/>
    <p:sldId id="292" r:id="rId3"/>
    <p:sldId id="293" r:id="rId4"/>
  </p:sldIdLst>
  <p:sldSz cx="15125700" cy="10966450"/>
  <p:notesSz cx="15125700" cy="10966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ECCA7B-6C77-81C2-07FF-E56DDF1CA413}" name="Yukari Brun" initials="YB" userId="S::ybrun@iofbonehealth.org::35677d20-c6eb-4cf4-87a4-35e39b0afe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026" y="-6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99599"/>
            <a:ext cx="12856845" cy="2302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6141212"/>
            <a:ext cx="10587990" cy="2741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285" y="10198799"/>
            <a:ext cx="3478911" cy="276999"/>
          </a:xfrm>
        </p:spPr>
        <p:txBody>
          <a:bodyPr/>
          <a:lstStyle/>
          <a:p>
            <a:fld id="{D617A836-FCBB-4F9D-AB66-DCB0F26A4BA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2738" y="10198799"/>
            <a:ext cx="4840224" cy="27699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0126310-CDA5-4681-B7E0-6CAAF892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396" y="3336295"/>
            <a:ext cx="12822475" cy="1456984"/>
          </a:xfrm>
        </p:spPr>
        <p:txBody>
          <a:bodyPr anchor="b">
            <a:noAutofit/>
          </a:bodyPr>
          <a:lstStyle>
            <a:lvl1pPr algn="l">
              <a:defRPr sz="6236" b="1" i="0">
                <a:solidFill>
                  <a:srgbClr val="1C3761"/>
                </a:solidFill>
                <a:latin typeface="+mn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SCOPE 2020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F13B16C-7170-460C-8949-6BD3154BE6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9396" y="4801997"/>
            <a:ext cx="12822476" cy="1946102"/>
          </a:xfrm>
        </p:spPr>
        <p:txBody>
          <a:bodyPr>
            <a:noAutofit/>
          </a:bodyPr>
          <a:lstStyle>
            <a:lvl1pPr marL="0" indent="0" algn="l">
              <a:buNone/>
              <a:defRPr sz="4477" b="0" i="0" baseline="0">
                <a:solidFill>
                  <a:srgbClr val="BA2E6B"/>
                </a:solidFill>
                <a:latin typeface="+mj-lt"/>
                <a:ea typeface="Calibri" charset="0"/>
                <a:cs typeface="Calibri" charset="0"/>
              </a:defRPr>
            </a:lvl1pPr>
            <a:lvl2pPr marL="731109" indent="0" algn="ctr">
              <a:buNone/>
              <a:defRPr sz="3198"/>
            </a:lvl2pPr>
            <a:lvl3pPr marL="1462217" indent="0" algn="ctr">
              <a:buNone/>
              <a:defRPr sz="2878"/>
            </a:lvl3pPr>
            <a:lvl4pPr marL="2193326" indent="0" algn="ctr">
              <a:buNone/>
              <a:defRPr sz="2559"/>
            </a:lvl4pPr>
            <a:lvl5pPr marL="2924434" indent="0" algn="ctr">
              <a:buNone/>
              <a:defRPr sz="2559"/>
            </a:lvl5pPr>
            <a:lvl6pPr marL="3655543" indent="0" algn="ctr">
              <a:buNone/>
              <a:defRPr sz="2559"/>
            </a:lvl6pPr>
            <a:lvl7pPr marL="4386651" indent="0" algn="ctr">
              <a:buNone/>
              <a:defRPr sz="2559"/>
            </a:lvl7pPr>
            <a:lvl8pPr marL="5117760" indent="0" algn="ctr">
              <a:buNone/>
              <a:defRPr sz="2559"/>
            </a:lvl8pPr>
            <a:lvl9pPr marL="5848868" indent="0" algn="ctr">
              <a:buNone/>
              <a:defRPr sz="2559"/>
            </a:lvl9pPr>
          </a:lstStyle>
          <a:p>
            <a:r>
              <a:rPr lang="en-US" dirty="0"/>
              <a:t>A New Scorecard for Osteoporosis</a:t>
            </a:r>
          </a:p>
          <a:p>
            <a:r>
              <a:rPr lang="en-US" dirty="0"/>
              <a:t>In Europe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C1C4DE1-0824-458F-BC52-71749DCC8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2143" y="478371"/>
            <a:ext cx="2195843" cy="2165165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BDE3135E-0CAD-448C-B54C-1D40A9F414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194" y="658184"/>
            <a:ext cx="2986095" cy="14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9399" y="135961"/>
            <a:ext cx="2066901" cy="583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522283"/>
            <a:ext cx="13613130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10198799"/>
            <a:ext cx="4840224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6.png"/><Relationship Id="rId21" Type="http://schemas.openxmlformats.org/officeDocument/2006/relationships/image" Target="../media/image27.png"/><Relationship Id="rId7" Type="http://schemas.openxmlformats.org/officeDocument/2006/relationships/image" Target="../media/image4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5.png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steoporosis.foundation/scope-2021" TargetMode="External"/><Relationship Id="rId11" Type="http://schemas.openxmlformats.org/officeDocument/2006/relationships/image" Target="../media/image17.png"/><Relationship Id="rId5" Type="http://schemas.openxmlformats.org/officeDocument/2006/relationships/image" Target="../media/image13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image" Target="../media/image7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Relationship Id="rId22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C72770E-A28B-4C36-8E3F-AAA2613233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7345" y="3681328"/>
            <a:ext cx="12395418" cy="1456984"/>
          </a:xfrm>
        </p:spPr>
        <p:txBody>
          <a:bodyPr anchor="b">
            <a:noAutofit/>
          </a:bodyPr>
          <a:lstStyle>
            <a:lvl1pPr algn="l">
              <a:defRPr sz="3900" b="1" i="0">
                <a:solidFill>
                  <a:srgbClr val="1C376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8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SCOPE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74C6688-BA0F-4369-82BB-C2CC5C505D95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947345" y="5139212"/>
            <a:ext cx="9323803" cy="1029813"/>
          </a:xfrm>
        </p:spPr>
        <p:txBody>
          <a:bodyPr>
            <a:noAutofit/>
          </a:bodyPr>
          <a:lstStyle>
            <a:lvl1pPr marL="0" indent="0" algn="l">
              <a:buNone/>
              <a:defRPr sz="3400" b="0" i="0" baseline="0">
                <a:solidFill>
                  <a:srgbClr val="BA2E6B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 New Scorecard for </a:t>
            </a: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Osteoporosis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In Europe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ED1BFFF-2C96-4F19-9A79-26D3A61814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19" r="5519"/>
          <a:stretch/>
        </p:blipFill>
        <p:spPr>
          <a:xfrm>
            <a:off x="9010650" y="3702778"/>
            <a:ext cx="4889341" cy="4889341"/>
          </a:xfrm>
          <a:prstGeom prst="rect">
            <a:avLst/>
          </a:prstGeom>
        </p:spPr>
      </p:pic>
      <p:grpSp>
        <p:nvGrpSpPr>
          <p:cNvPr id="7" name="object 139">
            <a:extLst>
              <a:ext uri="{FF2B5EF4-FFF2-40B4-BE49-F238E27FC236}">
                <a16:creationId xmlns:a16="http://schemas.microsoft.com/office/drawing/2014/main" id="{B1ED05AE-B678-4E24-B16C-44934228681C}"/>
              </a:ext>
            </a:extLst>
          </p:cNvPr>
          <p:cNvGrpSpPr/>
          <p:nvPr/>
        </p:nvGrpSpPr>
        <p:grpSpPr>
          <a:xfrm>
            <a:off x="12694652" y="835025"/>
            <a:ext cx="1296222" cy="855620"/>
            <a:chOff x="10687477" y="778252"/>
            <a:chExt cx="579120" cy="382270"/>
          </a:xfrm>
        </p:grpSpPr>
        <p:sp>
          <p:nvSpPr>
            <p:cNvPr id="8" name="object 140">
              <a:extLst>
                <a:ext uri="{FF2B5EF4-FFF2-40B4-BE49-F238E27FC236}">
                  <a16:creationId xmlns:a16="http://schemas.microsoft.com/office/drawing/2014/main" id="{7321B48C-45A4-453A-AAEC-702DF433CBE7}"/>
                </a:ext>
              </a:extLst>
            </p:cNvPr>
            <p:cNvSpPr/>
            <p:nvPr/>
          </p:nvSpPr>
          <p:spPr>
            <a:xfrm>
              <a:off x="10687477" y="778252"/>
              <a:ext cx="289560" cy="382270"/>
            </a:xfrm>
            <a:custGeom>
              <a:avLst/>
              <a:gdLst/>
              <a:ahLst/>
              <a:cxnLst/>
              <a:rect l="l" t="t" r="r" b="b"/>
              <a:pathLst>
                <a:path w="289559" h="382269">
                  <a:moveTo>
                    <a:pt x="289517" y="0"/>
                  </a:moveTo>
                  <a:lnTo>
                    <a:pt x="0" y="0"/>
                  </a:lnTo>
                  <a:lnTo>
                    <a:pt x="0" y="381705"/>
                  </a:lnTo>
                  <a:lnTo>
                    <a:pt x="289517" y="381705"/>
                  </a:lnTo>
                  <a:lnTo>
                    <a:pt x="289517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141">
              <a:extLst>
                <a:ext uri="{FF2B5EF4-FFF2-40B4-BE49-F238E27FC236}">
                  <a16:creationId xmlns:a16="http://schemas.microsoft.com/office/drawing/2014/main" id="{76E99086-DAA2-4B44-9DCD-27FD85E380F4}"/>
                </a:ext>
              </a:extLst>
            </p:cNvPr>
            <p:cNvSpPr/>
            <p:nvPr/>
          </p:nvSpPr>
          <p:spPr>
            <a:xfrm>
              <a:off x="10976994" y="778252"/>
              <a:ext cx="289560" cy="382270"/>
            </a:xfrm>
            <a:custGeom>
              <a:avLst/>
              <a:gdLst/>
              <a:ahLst/>
              <a:cxnLst/>
              <a:rect l="l" t="t" r="r" b="b"/>
              <a:pathLst>
                <a:path w="289559" h="382269">
                  <a:moveTo>
                    <a:pt x="289505" y="0"/>
                  </a:moveTo>
                  <a:lnTo>
                    <a:pt x="0" y="0"/>
                  </a:lnTo>
                  <a:lnTo>
                    <a:pt x="0" y="381705"/>
                  </a:lnTo>
                  <a:lnTo>
                    <a:pt x="289505" y="381705"/>
                  </a:lnTo>
                  <a:lnTo>
                    <a:pt x="289505" y="0"/>
                  </a:lnTo>
                  <a:close/>
                </a:path>
              </a:pathLst>
            </a:custGeom>
            <a:solidFill>
              <a:srgbClr val="C428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42">
              <a:extLst>
                <a:ext uri="{FF2B5EF4-FFF2-40B4-BE49-F238E27FC236}">
                  <a16:creationId xmlns:a16="http://schemas.microsoft.com/office/drawing/2014/main" id="{5318CAAE-3672-4E34-9B33-40F8A137E45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90535" y="845568"/>
              <a:ext cx="104903" cy="105464"/>
            </a:xfrm>
            <a:prstGeom prst="rect">
              <a:avLst/>
            </a:prstGeom>
          </p:spPr>
        </p:pic>
        <p:sp>
          <p:nvSpPr>
            <p:cNvPr id="11" name="object 143">
              <a:extLst>
                <a:ext uri="{FF2B5EF4-FFF2-40B4-BE49-F238E27FC236}">
                  <a16:creationId xmlns:a16="http://schemas.microsoft.com/office/drawing/2014/main" id="{389D5545-21F7-4437-B953-EA5E48FF3AC2}"/>
                </a:ext>
              </a:extLst>
            </p:cNvPr>
            <p:cNvSpPr/>
            <p:nvPr/>
          </p:nvSpPr>
          <p:spPr>
            <a:xfrm>
              <a:off x="10688086" y="778849"/>
              <a:ext cx="577850" cy="381000"/>
            </a:xfrm>
            <a:custGeom>
              <a:avLst/>
              <a:gdLst/>
              <a:ahLst/>
              <a:cxnLst/>
              <a:rect l="l" t="t" r="r" b="b"/>
              <a:pathLst>
                <a:path w="577850" h="381000">
                  <a:moveTo>
                    <a:pt x="0" y="380511"/>
                  </a:moveTo>
                  <a:lnTo>
                    <a:pt x="577817" y="380511"/>
                  </a:lnTo>
                  <a:lnTo>
                    <a:pt x="577817" y="0"/>
                  </a:lnTo>
                  <a:lnTo>
                    <a:pt x="0" y="0"/>
                  </a:lnTo>
                  <a:lnTo>
                    <a:pt x="0" y="380511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7E89F962-05DF-4490-968E-CE51FA27FF5E}"/>
              </a:ext>
            </a:extLst>
          </p:cNvPr>
          <p:cNvSpPr txBox="1"/>
          <p:nvPr/>
        </p:nvSpPr>
        <p:spPr>
          <a:xfrm>
            <a:off x="857250" y="6397625"/>
            <a:ext cx="75613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Malta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46BA33-7E59-4087-A2B7-67AEDEB8FF30}"/>
              </a:ext>
            </a:extLst>
          </p:cNvPr>
          <p:cNvSpPr txBox="1"/>
          <p:nvPr/>
        </p:nvSpPr>
        <p:spPr>
          <a:xfrm>
            <a:off x="947345" y="8672601"/>
            <a:ext cx="9053905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>If sharing data or information from this slide deck, please reference as: </a:t>
            </a:r>
            <a:br>
              <a:rPr lang="en-GB" sz="1800" i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</a:b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Kanis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JA, et al. </a:t>
            </a:r>
            <a:r>
              <a:rPr lang="en-GB" i="1" dirty="0">
                <a:latin typeface="Calibri" panose="020F0502020204030204" pitchFamily="34" charset="0"/>
                <a:ea typeface="Yu Gothic" panose="020B0400000000000000" pitchFamily="34" charset="-128"/>
              </a:rPr>
              <a:t>SCOPE 2021: a new scorecard for osteoporosis in Europe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, Arch </a:t>
            </a: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Osteoporos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2021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Data from SCOPE 2021 resources, International Osteoporosis Foundation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https://www.osteoporosis.foundation/scope-2021  </a:t>
            </a:r>
          </a:p>
        </p:txBody>
      </p:sp>
    </p:spTree>
    <p:extLst>
      <p:ext uri="{BB962C8B-B14F-4D97-AF65-F5344CB8AC3E}">
        <p14:creationId xmlns:p14="http://schemas.microsoft.com/office/powerpoint/2010/main" val="412710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8842" y="8567463"/>
            <a:ext cx="121793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86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DIRECT COST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INCIDEN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T</a:t>
            </a:r>
            <a:r>
              <a:rPr sz="105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FRACTURES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26256" y="6840949"/>
            <a:ext cx="823881" cy="558761"/>
          </a:xfrm>
          <a:custGeom>
            <a:avLst/>
            <a:gdLst/>
            <a:ahLst/>
            <a:cxnLst/>
            <a:rect l="l" t="t" r="r" b="b"/>
            <a:pathLst>
              <a:path w="928370" h="617220">
                <a:moveTo>
                  <a:pt x="234365" y="416585"/>
                </a:moveTo>
                <a:lnTo>
                  <a:pt x="220141" y="400367"/>
                </a:lnTo>
                <a:lnTo>
                  <a:pt x="201422" y="385241"/>
                </a:lnTo>
                <a:lnTo>
                  <a:pt x="190639" y="377380"/>
                </a:lnTo>
                <a:lnTo>
                  <a:pt x="185394" y="373253"/>
                </a:lnTo>
                <a:lnTo>
                  <a:pt x="175793" y="367880"/>
                </a:lnTo>
                <a:lnTo>
                  <a:pt x="164134" y="366229"/>
                </a:lnTo>
                <a:lnTo>
                  <a:pt x="152730" y="373240"/>
                </a:lnTo>
                <a:lnTo>
                  <a:pt x="132613" y="390436"/>
                </a:lnTo>
                <a:lnTo>
                  <a:pt x="114223" y="395414"/>
                </a:lnTo>
                <a:lnTo>
                  <a:pt x="99479" y="393636"/>
                </a:lnTo>
                <a:lnTo>
                  <a:pt x="90322" y="390575"/>
                </a:lnTo>
                <a:lnTo>
                  <a:pt x="87617" y="382612"/>
                </a:lnTo>
                <a:lnTo>
                  <a:pt x="85864" y="367817"/>
                </a:lnTo>
                <a:lnTo>
                  <a:pt x="77419" y="354177"/>
                </a:lnTo>
                <a:lnTo>
                  <a:pt x="54648" y="349732"/>
                </a:lnTo>
                <a:lnTo>
                  <a:pt x="27165" y="365836"/>
                </a:lnTo>
                <a:lnTo>
                  <a:pt x="20104" y="382993"/>
                </a:lnTo>
                <a:lnTo>
                  <a:pt x="20447" y="398995"/>
                </a:lnTo>
                <a:lnTo>
                  <a:pt x="15176" y="411645"/>
                </a:lnTo>
                <a:lnTo>
                  <a:pt x="609" y="431634"/>
                </a:lnTo>
                <a:lnTo>
                  <a:pt x="0" y="452374"/>
                </a:lnTo>
                <a:lnTo>
                  <a:pt x="9842" y="471017"/>
                </a:lnTo>
                <a:lnTo>
                  <a:pt x="26631" y="484682"/>
                </a:lnTo>
                <a:lnTo>
                  <a:pt x="39370" y="507428"/>
                </a:lnTo>
                <a:lnTo>
                  <a:pt x="42557" y="544245"/>
                </a:lnTo>
                <a:lnTo>
                  <a:pt x="40957" y="578497"/>
                </a:lnTo>
                <a:lnTo>
                  <a:pt x="39370" y="593610"/>
                </a:lnTo>
                <a:lnTo>
                  <a:pt x="133616" y="617143"/>
                </a:lnTo>
                <a:lnTo>
                  <a:pt x="130530" y="546544"/>
                </a:lnTo>
                <a:lnTo>
                  <a:pt x="129095" y="509473"/>
                </a:lnTo>
                <a:lnTo>
                  <a:pt x="128981" y="493737"/>
                </a:lnTo>
                <a:lnTo>
                  <a:pt x="129806" y="487159"/>
                </a:lnTo>
                <a:lnTo>
                  <a:pt x="164185" y="442569"/>
                </a:lnTo>
                <a:lnTo>
                  <a:pt x="213614" y="432460"/>
                </a:lnTo>
                <a:lnTo>
                  <a:pt x="231686" y="427710"/>
                </a:lnTo>
                <a:lnTo>
                  <a:pt x="234365" y="416585"/>
                </a:lnTo>
                <a:close/>
              </a:path>
              <a:path w="928370" h="617220">
                <a:moveTo>
                  <a:pt x="893978" y="131597"/>
                </a:moveTo>
                <a:lnTo>
                  <a:pt x="886002" y="83248"/>
                </a:lnTo>
                <a:lnTo>
                  <a:pt x="865187" y="49149"/>
                </a:lnTo>
                <a:lnTo>
                  <a:pt x="831215" y="17907"/>
                </a:lnTo>
                <a:lnTo>
                  <a:pt x="784199" y="368"/>
                </a:lnTo>
                <a:lnTo>
                  <a:pt x="711225" y="0"/>
                </a:lnTo>
                <a:lnTo>
                  <a:pt x="672172" y="17208"/>
                </a:lnTo>
                <a:lnTo>
                  <a:pt x="655599" y="41744"/>
                </a:lnTo>
                <a:lnTo>
                  <a:pt x="655599" y="262851"/>
                </a:lnTo>
                <a:lnTo>
                  <a:pt x="648843" y="299808"/>
                </a:lnTo>
                <a:lnTo>
                  <a:pt x="631901" y="327329"/>
                </a:lnTo>
                <a:lnTo>
                  <a:pt x="631901" y="438886"/>
                </a:lnTo>
                <a:lnTo>
                  <a:pt x="626948" y="471652"/>
                </a:lnTo>
                <a:lnTo>
                  <a:pt x="619175" y="488797"/>
                </a:lnTo>
                <a:lnTo>
                  <a:pt x="603046" y="495922"/>
                </a:lnTo>
                <a:lnTo>
                  <a:pt x="573049" y="498614"/>
                </a:lnTo>
                <a:lnTo>
                  <a:pt x="547598" y="489140"/>
                </a:lnTo>
                <a:lnTo>
                  <a:pt x="545388" y="479577"/>
                </a:lnTo>
                <a:lnTo>
                  <a:pt x="542061" y="465226"/>
                </a:lnTo>
                <a:lnTo>
                  <a:pt x="557885" y="413994"/>
                </a:lnTo>
                <a:lnTo>
                  <a:pt x="614070" y="402717"/>
                </a:lnTo>
                <a:lnTo>
                  <a:pt x="622871" y="408368"/>
                </a:lnTo>
                <a:lnTo>
                  <a:pt x="628332" y="420801"/>
                </a:lnTo>
                <a:lnTo>
                  <a:pt x="631113" y="433235"/>
                </a:lnTo>
                <a:lnTo>
                  <a:pt x="631901" y="438886"/>
                </a:lnTo>
                <a:lnTo>
                  <a:pt x="631901" y="327329"/>
                </a:lnTo>
                <a:lnTo>
                  <a:pt x="631075" y="328663"/>
                </a:lnTo>
                <a:lnTo>
                  <a:pt x="609942" y="350151"/>
                </a:lnTo>
                <a:lnTo>
                  <a:pt x="593178" y="365023"/>
                </a:lnTo>
                <a:lnTo>
                  <a:pt x="577392" y="379450"/>
                </a:lnTo>
                <a:lnTo>
                  <a:pt x="555701" y="394347"/>
                </a:lnTo>
                <a:lnTo>
                  <a:pt x="530466" y="402424"/>
                </a:lnTo>
                <a:lnTo>
                  <a:pt x="504024" y="396455"/>
                </a:lnTo>
                <a:lnTo>
                  <a:pt x="496646" y="393357"/>
                </a:lnTo>
                <a:lnTo>
                  <a:pt x="487578" y="391350"/>
                </a:lnTo>
                <a:lnTo>
                  <a:pt x="477380" y="390271"/>
                </a:lnTo>
                <a:lnTo>
                  <a:pt x="468198" y="389978"/>
                </a:lnTo>
                <a:lnTo>
                  <a:pt x="466623" y="389928"/>
                </a:lnTo>
                <a:lnTo>
                  <a:pt x="465721" y="389940"/>
                </a:lnTo>
                <a:lnTo>
                  <a:pt x="462127" y="389940"/>
                </a:lnTo>
                <a:lnTo>
                  <a:pt x="461213" y="389978"/>
                </a:lnTo>
                <a:lnTo>
                  <a:pt x="450443" y="390271"/>
                </a:lnTo>
                <a:lnTo>
                  <a:pt x="440245" y="391350"/>
                </a:lnTo>
                <a:lnTo>
                  <a:pt x="431177" y="393357"/>
                </a:lnTo>
                <a:lnTo>
                  <a:pt x="423824" y="396455"/>
                </a:lnTo>
                <a:lnTo>
                  <a:pt x="397370" y="402424"/>
                </a:lnTo>
                <a:lnTo>
                  <a:pt x="396468" y="402145"/>
                </a:lnTo>
                <a:lnTo>
                  <a:pt x="396468" y="492328"/>
                </a:lnTo>
                <a:lnTo>
                  <a:pt x="384238" y="499300"/>
                </a:lnTo>
                <a:lnTo>
                  <a:pt x="323773" y="487959"/>
                </a:lnTo>
                <a:lnTo>
                  <a:pt x="297865" y="447776"/>
                </a:lnTo>
                <a:lnTo>
                  <a:pt x="295948" y="438886"/>
                </a:lnTo>
                <a:lnTo>
                  <a:pt x="298234" y="417982"/>
                </a:lnTo>
                <a:lnTo>
                  <a:pt x="300863" y="407238"/>
                </a:lnTo>
                <a:lnTo>
                  <a:pt x="305473" y="403288"/>
                </a:lnTo>
                <a:lnTo>
                  <a:pt x="313778" y="402717"/>
                </a:lnTo>
                <a:lnTo>
                  <a:pt x="345617" y="406895"/>
                </a:lnTo>
                <a:lnTo>
                  <a:pt x="377977" y="429463"/>
                </a:lnTo>
                <a:lnTo>
                  <a:pt x="393649" y="471208"/>
                </a:lnTo>
                <a:lnTo>
                  <a:pt x="396468" y="492328"/>
                </a:lnTo>
                <a:lnTo>
                  <a:pt x="396468" y="402145"/>
                </a:lnTo>
                <a:lnTo>
                  <a:pt x="372122" y="394347"/>
                </a:lnTo>
                <a:lnTo>
                  <a:pt x="350431" y="379450"/>
                </a:lnTo>
                <a:lnTo>
                  <a:pt x="334264" y="364667"/>
                </a:lnTo>
                <a:lnTo>
                  <a:pt x="317893" y="350151"/>
                </a:lnTo>
                <a:lnTo>
                  <a:pt x="296773" y="328663"/>
                </a:lnTo>
                <a:lnTo>
                  <a:pt x="278993" y="299808"/>
                </a:lnTo>
                <a:lnTo>
                  <a:pt x="272262" y="262851"/>
                </a:lnTo>
                <a:lnTo>
                  <a:pt x="281089" y="236842"/>
                </a:lnTo>
                <a:lnTo>
                  <a:pt x="300113" y="233972"/>
                </a:lnTo>
                <a:lnTo>
                  <a:pt x="322148" y="243179"/>
                </a:lnTo>
                <a:lnTo>
                  <a:pt x="340029" y="253428"/>
                </a:lnTo>
                <a:lnTo>
                  <a:pt x="369430" y="263436"/>
                </a:lnTo>
                <a:lnTo>
                  <a:pt x="381635" y="275297"/>
                </a:lnTo>
                <a:lnTo>
                  <a:pt x="388175" y="300558"/>
                </a:lnTo>
                <a:lnTo>
                  <a:pt x="392620" y="333324"/>
                </a:lnTo>
                <a:lnTo>
                  <a:pt x="402424" y="352818"/>
                </a:lnTo>
                <a:lnTo>
                  <a:pt x="439458" y="377761"/>
                </a:lnTo>
                <a:lnTo>
                  <a:pt x="461213" y="381622"/>
                </a:lnTo>
                <a:lnTo>
                  <a:pt x="462114" y="381622"/>
                </a:lnTo>
                <a:lnTo>
                  <a:pt x="465721" y="381622"/>
                </a:lnTo>
                <a:lnTo>
                  <a:pt x="466623" y="381596"/>
                </a:lnTo>
                <a:lnTo>
                  <a:pt x="467029" y="381596"/>
                </a:lnTo>
                <a:lnTo>
                  <a:pt x="473900" y="381177"/>
                </a:lnTo>
                <a:lnTo>
                  <a:pt x="481228" y="379945"/>
                </a:lnTo>
                <a:lnTo>
                  <a:pt x="525411" y="352818"/>
                </a:lnTo>
                <a:lnTo>
                  <a:pt x="539686" y="300558"/>
                </a:lnTo>
                <a:lnTo>
                  <a:pt x="546201" y="275297"/>
                </a:lnTo>
                <a:lnTo>
                  <a:pt x="558406" y="263436"/>
                </a:lnTo>
                <a:lnTo>
                  <a:pt x="587832" y="253428"/>
                </a:lnTo>
                <a:lnTo>
                  <a:pt x="605675" y="243179"/>
                </a:lnTo>
                <a:lnTo>
                  <a:pt x="627710" y="233972"/>
                </a:lnTo>
                <a:lnTo>
                  <a:pt x="646747" y="236842"/>
                </a:lnTo>
                <a:lnTo>
                  <a:pt x="655599" y="262851"/>
                </a:lnTo>
                <a:lnTo>
                  <a:pt x="655599" y="41744"/>
                </a:lnTo>
                <a:lnTo>
                  <a:pt x="655256" y="42240"/>
                </a:lnTo>
                <a:lnTo>
                  <a:pt x="648677" y="65341"/>
                </a:lnTo>
                <a:lnTo>
                  <a:pt x="635279" y="76898"/>
                </a:lnTo>
                <a:lnTo>
                  <a:pt x="607872" y="85382"/>
                </a:lnTo>
                <a:lnTo>
                  <a:pt x="574370" y="91198"/>
                </a:lnTo>
                <a:lnTo>
                  <a:pt x="542721" y="94729"/>
                </a:lnTo>
                <a:lnTo>
                  <a:pt x="542620" y="95059"/>
                </a:lnTo>
                <a:lnTo>
                  <a:pt x="542531" y="95224"/>
                </a:lnTo>
                <a:lnTo>
                  <a:pt x="537845" y="109512"/>
                </a:lnTo>
                <a:lnTo>
                  <a:pt x="536727" y="118973"/>
                </a:lnTo>
                <a:lnTo>
                  <a:pt x="537756" y="124574"/>
                </a:lnTo>
                <a:lnTo>
                  <a:pt x="539521" y="127254"/>
                </a:lnTo>
                <a:lnTo>
                  <a:pt x="543598" y="131114"/>
                </a:lnTo>
                <a:lnTo>
                  <a:pt x="552894" y="128968"/>
                </a:lnTo>
                <a:lnTo>
                  <a:pt x="556615" y="127990"/>
                </a:lnTo>
                <a:lnTo>
                  <a:pt x="560590" y="129895"/>
                </a:lnTo>
                <a:lnTo>
                  <a:pt x="561721" y="133223"/>
                </a:lnTo>
                <a:lnTo>
                  <a:pt x="562813" y="136575"/>
                </a:lnTo>
                <a:lnTo>
                  <a:pt x="560641" y="140055"/>
                </a:lnTo>
                <a:lnTo>
                  <a:pt x="556869" y="141046"/>
                </a:lnTo>
                <a:lnTo>
                  <a:pt x="550951" y="142011"/>
                </a:lnTo>
                <a:lnTo>
                  <a:pt x="543636" y="141947"/>
                </a:lnTo>
                <a:lnTo>
                  <a:pt x="536003" y="140144"/>
                </a:lnTo>
                <a:lnTo>
                  <a:pt x="529158" y="135890"/>
                </a:lnTo>
                <a:lnTo>
                  <a:pt x="524116" y="128422"/>
                </a:lnTo>
                <a:lnTo>
                  <a:pt x="522427" y="118491"/>
                </a:lnTo>
                <a:lnTo>
                  <a:pt x="524103" y="106032"/>
                </a:lnTo>
                <a:lnTo>
                  <a:pt x="529120" y="90957"/>
                </a:lnTo>
                <a:lnTo>
                  <a:pt x="533273" y="80822"/>
                </a:lnTo>
                <a:lnTo>
                  <a:pt x="532993" y="73240"/>
                </a:lnTo>
                <a:lnTo>
                  <a:pt x="514134" y="61658"/>
                </a:lnTo>
                <a:lnTo>
                  <a:pt x="413969" y="61658"/>
                </a:lnTo>
                <a:lnTo>
                  <a:pt x="407936" y="62979"/>
                </a:lnTo>
                <a:lnTo>
                  <a:pt x="402729" y="65074"/>
                </a:lnTo>
                <a:lnTo>
                  <a:pt x="399503" y="68427"/>
                </a:lnTo>
                <a:lnTo>
                  <a:pt x="394817" y="73240"/>
                </a:lnTo>
                <a:lnTo>
                  <a:pt x="394576" y="80822"/>
                </a:lnTo>
                <a:lnTo>
                  <a:pt x="398703" y="90957"/>
                </a:lnTo>
                <a:lnTo>
                  <a:pt x="403707" y="106032"/>
                </a:lnTo>
                <a:lnTo>
                  <a:pt x="405384" y="118491"/>
                </a:lnTo>
                <a:lnTo>
                  <a:pt x="403707" y="128422"/>
                </a:lnTo>
                <a:lnTo>
                  <a:pt x="398691" y="135890"/>
                </a:lnTo>
                <a:lnTo>
                  <a:pt x="391820" y="140144"/>
                </a:lnTo>
                <a:lnTo>
                  <a:pt x="384187" y="141947"/>
                </a:lnTo>
                <a:lnTo>
                  <a:pt x="376872" y="142011"/>
                </a:lnTo>
                <a:lnTo>
                  <a:pt x="370967" y="141046"/>
                </a:lnTo>
                <a:lnTo>
                  <a:pt x="367182" y="140055"/>
                </a:lnTo>
                <a:lnTo>
                  <a:pt x="365023" y="136575"/>
                </a:lnTo>
                <a:lnTo>
                  <a:pt x="367245" y="129895"/>
                </a:lnTo>
                <a:lnTo>
                  <a:pt x="371195" y="127990"/>
                </a:lnTo>
                <a:lnTo>
                  <a:pt x="374980" y="128968"/>
                </a:lnTo>
                <a:lnTo>
                  <a:pt x="384302" y="131064"/>
                </a:lnTo>
                <a:lnTo>
                  <a:pt x="387553" y="127990"/>
                </a:lnTo>
                <a:lnTo>
                  <a:pt x="388340" y="127254"/>
                </a:lnTo>
                <a:lnTo>
                  <a:pt x="390080" y="124574"/>
                </a:lnTo>
                <a:lnTo>
                  <a:pt x="391096" y="118973"/>
                </a:lnTo>
                <a:lnTo>
                  <a:pt x="389978" y="109512"/>
                </a:lnTo>
                <a:lnTo>
                  <a:pt x="385114" y="94729"/>
                </a:lnTo>
                <a:lnTo>
                  <a:pt x="353453" y="91198"/>
                </a:lnTo>
                <a:lnTo>
                  <a:pt x="319963" y="85382"/>
                </a:lnTo>
                <a:lnTo>
                  <a:pt x="292557" y="76898"/>
                </a:lnTo>
                <a:lnTo>
                  <a:pt x="279171" y="65341"/>
                </a:lnTo>
                <a:lnTo>
                  <a:pt x="272580" y="42240"/>
                </a:lnTo>
                <a:lnTo>
                  <a:pt x="255663" y="17208"/>
                </a:lnTo>
                <a:lnTo>
                  <a:pt x="216611" y="0"/>
                </a:lnTo>
                <a:lnTo>
                  <a:pt x="143649" y="368"/>
                </a:lnTo>
                <a:lnTo>
                  <a:pt x="96621" y="17907"/>
                </a:lnTo>
                <a:lnTo>
                  <a:pt x="62649" y="49149"/>
                </a:lnTo>
                <a:lnTo>
                  <a:pt x="41821" y="83248"/>
                </a:lnTo>
                <a:lnTo>
                  <a:pt x="34277" y="109334"/>
                </a:lnTo>
                <a:lnTo>
                  <a:pt x="33845" y="131597"/>
                </a:lnTo>
                <a:lnTo>
                  <a:pt x="39319" y="163347"/>
                </a:lnTo>
                <a:lnTo>
                  <a:pt x="54165" y="193243"/>
                </a:lnTo>
                <a:lnTo>
                  <a:pt x="81813" y="209918"/>
                </a:lnTo>
                <a:lnTo>
                  <a:pt x="118884" y="219811"/>
                </a:lnTo>
                <a:lnTo>
                  <a:pt x="141262" y="230886"/>
                </a:lnTo>
                <a:lnTo>
                  <a:pt x="149364" y="243535"/>
                </a:lnTo>
                <a:lnTo>
                  <a:pt x="143548" y="258356"/>
                </a:lnTo>
                <a:lnTo>
                  <a:pt x="133350" y="282016"/>
                </a:lnTo>
                <a:lnTo>
                  <a:pt x="131635" y="312737"/>
                </a:lnTo>
                <a:lnTo>
                  <a:pt x="144843" y="336067"/>
                </a:lnTo>
                <a:lnTo>
                  <a:pt x="179298" y="337769"/>
                </a:lnTo>
                <a:lnTo>
                  <a:pt x="200952" y="344284"/>
                </a:lnTo>
                <a:lnTo>
                  <a:pt x="250520" y="386397"/>
                </a:lnTo>
                <a:lnTo>
                  <a:pt x="275704" y="418147"/>
                </a:lnTo>
                <a:lnTo>
                  <a:pt x="271818" y="426478"/>
                </a:lnTo>
                <a:lnTo>
                  <a:pt x="260146" y="438353"/>
                </a:lnTo>
                <a:lnTo>
                  <a:pt x="246722" y="458495"/>
                </a:lnTo>
                <a:lnTo>
                  <a:pt x="249986" y="474700"/>
                </a:lnTo>
                <a:lnTo>
                  <a:pt x="263677" y="489508"/>
                </a:lnTo>
                <a:lnTo>
                  <a:pt x="281533" y="505409"/>
                </a:lnTo>
                <a:lnTo>
                  <a:pt x="297954" y="525983"/>
                </a:lnTo>
                <a:lnTo>
                  <a:pt x="314820" y="545769"/>
                </a:lnTo>
                <a:lnTo>
                  <a:pt x="337032" y="553758"/>
                </a:lnTo>
                <a:lnTo>
                  <a:pt x="369506" y="538949"/>
                </a:lnTo>
                <a:lnTo>
                  <a:pt x="396468" y="515175"/>
                </a:lnTo>
                <a:lnTo>
                  <a:pt x="411518" y="499338"/>
                </a:lnTo>
                <a:lnTo>
                  <a:pt x="429171" y="488467"/>
                </a:lnTo>
                <a:lnTo>
                  <a:pt x="463918" y="479577"/>
                </a:lnTo>
                <a:lnTo>
                  <a:pt x="498652" y="488467"/>
                </a:lnTo>
                <a:lnTo>
                  <a:pt x="516305" y="499338"/>
                </a:lnTo>
                <a:lnTo>
                  <a:pt x="531355" y="515175"/>
                </a:lnTo>
                <a:lnTo>
                  <a:pt x="558330" y="538949"/>
                </a:lnTo>
                <a:lnTo>
                  <a:pt x="590804" y="553758"/>
                </a:lnTo>
                <a:lnTo>
                  <a:pt x="613016" y="545769"/>
                </a:lnTo>
                <a:lnTo>
                  <a:pt x="629869" y="525983"/>
                </a:lnTo>
                <a:lnTo>
                  <a:pt x="646290" y="505409"/>
                </a:lnTo>
                <a:lnTo>
                  <a:pt x="653897" y="498614"/>
                </a:lnTo>
                <a:lnTo>
                  <a:pt x="664273" y="489369"/>
                </a:lnTo>
                <a:lnTo>
                  <a:pt x="678192" y="474345"/>
                </a:lnTo>
                <a:lnTo>
                  <a:pt x="681507" y="458076"/>
                </a:lnTo>
                <a:lnTo>
                  <a:pt x="667702" y="438353"/>
                </a:lnTo>
                <a:lnTo>
                  <a:pt x="657974" y="423037"/>
                </a:lnTo>
                <a:lnTo>
                  <a:pt x="659053" y="409613"/>
                </a:lnTo>
                <a:lnTo>
                  <a:pt x="662952" y="402717"/>
                </a:lnTo>
                <a:lnTo>
                  <a:pt x="663117" y="402424"/>
                </a:lnTo>
                <a:lnTo>
                  <a:pt x="702386" y="358990"/>
                </a:lnTo>
                <a:lnTo>
                  <a:pt x="735241" y="335153"/>
                </a:lnTo>
                <a:lnTo>
                  <a:pt x="748550" y="337769"/>
                </a:lnTo>
                <a:lnTo>
                  <a:pt x="782993" y="336067"/>
                </a:lnTo>
                <a:lnTo>
                  <a:pt x="783513" y="335153"/>
                </a:lnTo>
                <a:lnTo>
                  <a:pt x="796201" y="312737"/>
                </a:lnTo>
                <a:lnTo>
                  <a:pt x="794486" y="282016"/>
                </a:lnTo>
                <a:lnTo>
                  <a:pt x="784199" y="258127"/>
                </a:lnTo>
                <a:lnTo>
                  <a:pt x="778484" y="243535"/>
                </a:lnTo>
                <a:lnTo>
                  <a:pt x="784606" y="233972"/>
                </a:lnTo>
                <a:lnTo>
                  <a:pt x="786587" y="230886"/>
                </a:lnTo>
                <a:lnTo>
                  <a:pt x="808939" y="219811"/>
                </a:lnTo>
                <a:lnTo>
                  <a:pt x="846010" y="209918"/>
                </a:lnTo>
                <a:lnTo>
                  <a:pt x="873658" y="193243"/>
                </a:lnTo>
                <a:lnTo>
                  <a:pt x="888504" y="163347"/>
                </a:lnTo>
                <a:lnTo>
                  <a:pt x="892187" y="142011"/>
                </a:lnTo>
                <a:lnTo>
                  <a:pt x="893978" y="131597"/>
                </a:lnTo>
                <a:close/>
              </a:path>
              <a:path w="928370" h="617220">
                <a:moveTo>
                  <a:pt x="927836" y="452386"/>
                </a:moveTo>
                <a:lnTo>
                  <a:pt x="927227" y="431634"/>
                </a:lnTo>
                <a:lnTo>
                  <a:pt x="912672" y="411632"/>
                </a:lnTo>
                <a:lnTo>
                  <a:pt x="907389" y="398995"/>
                </a:lnTo>
                <a:lnTo>
                  <a:pt x="907732" y="382993"/>
                </a:lnTo>
                <a:lnTo>
                  <a:pt x="900671" y="365836"/>
                </a:lnTo>
                <a:lnTo>
                  <a:pt x="873175" y="349719"/>
                </a:lnTo>
                <a:lnTo>
                  <a:pt x="850417" y="354177"/>
                </a:lnTo>
                <a:lnTo>
                  <a:pt x="841971" y="367817"/>
                </a:lnTo>
                <a:lnTo>
                  <a:pt x="840232" y="382612"/>
                </a:lnTo>
                <a:lnTo>
                  <a:pt x="837526" y="390563"/>
                </a:lnTo>
                <a:lnTo>
                  <a:pt x="828357" y="393623"/>
                </a:lnTo>
                <a:lnTo>
                  <a:pt x="813612" y="395401"/>
                </a:lnTo>
                <a:lnTo>
                  <a:pt x="795210" y="390436"/>
                </a:lnTo>
                <a:lnTo>
                  <a:pt x="775106" y="373227"/>
                </a:lnTo>
                <a:lnTo>
                  <a:pt x="763701" y="366217"/>
                </a:lnTo>
                <a:lnTo>
                  <a:pt x="752043" y="367880"/>
                </a:lnTo>
                <a:lnTo>
                  <a:pt x="742442" y="373240"/>
                </a:lnTo>
                <a:lnTo>
                  <a:pt x="737209" y="377367"/>
                </a:lnTo>
                <a:lnTo>
                  <a:pt x="726414" y="385241"/>
                </a:lnTo>
                <a:lnTo>
                  <a:pt x="707694" y="400367"/>
                </a:lnTo>
                <a:lnTo>
                  <a:pt x="693458" y="416585"/>
                </a:lnTo>
                <a:lnTo>
                  <a:pt x="696150" y="427697"/>
                </a:lnTo>
                <a:lnTo>
                  <a:pt x="714222" y="432460"/>
                </a:lnTo>
                <a:lnTo>
                  <a:pt x="734682" y="435127"/>
                </a:lnTo>
                <a:lnTo>
                  <a:pt x="752741" y="437794"/>
                </a:lnTo>
                <a:lnTo>
                  <a:pt x="783120" y="465074"/>
                </a:lnTo>
                <a:lnTo>
                  <a:pt x="798093" y="510882"/>
                </a:lnTo>
                <a:lnTo>
                  <a:pt x="796709" y="555180"/>
                </a:lnTo>
                <a:lnTo>
                  <a:pt x="794219" y="617131"/>
                </a:lnTo>
                <a:lnTo>
                  <a:pt x="888466" y="593598"/>
                </a:lnTo>
                <a:lnTo>
                  <a:pt x="881507" y="538276"/>
                </a:lnTo>
                <a:lnTo>
                  <a:pt x="880516" y="508482"/>
                </a:lnTo>
                <a:lnTo>
                  <a:pt x="886675" y="494017"/>
                </a:lnTo>
                <a:lnTo>
                  <a:pt x="901204" y="484670"/>
                </a:lnTo>
                <a:lnTo>
                  <a:pt x="917994" y="471017"/>
                </a:lnTo>
                <a:lnTo>
                  <a:pt x="927836" y="452386"/>
                </a:lnTo>
                <a:close/>
              </a:path>
            </a:pathLst>
          </a:custGeom>
          <a:solidFill>
            <a:srgbClr val="B82D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4FD0EA4A-8620-4832-98BC-AAE252D62C8C}"/>
              </a:ext>
            </a:extLst>
          </p:cNvPr>
          <p:cNvGrpSpPr/>
          <p:nvPr/>
        </p:nvGrpSpPr>
        <p:grpSpPr>
          <a:xfrm>
            <a:off x="728041" y="690472"/>
            <a:ext cx="1760332" cy="763737"/>
            <a:chOff x="738912" y="721189"/>
            <a:chExt cx="3680007" cy="1596606"/>
          </a:xfrm>
        </p:grpSpPr>
        <p:grpSp>
          <p:nvGrpSpPr>
            <p:cNvPr id="4" name="object 4"/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" name="object 6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7" name="object 7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" name="object 8"/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9" name="object 9"/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0" name="object 10"/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4782903" y="7995858"/>
            <a:ext cx="1531803" cy="9400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fr-CH"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ILLION</a:t>
            </a:r>
            <a:endParaRPr sz="2800" dirty="0">
              <a:latin typeface="+mj-lt"/>
              <a:cs typeface="Open Sans Semibold"/>
            </a:endParaRPr>
          </a:p>
          <a:p>
            <a:pPr marL="190500" marR="121285" indent="-635" algn="ctr">
              <a:lnSpc>
                <a:spcPct val="100000"/>
              </a:lnSpc>
              <a:spcBef>
                <a:spcPts val="950"/>
              </a:spcBef>
            </a:pP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LONG-TERM </a:t>
            </a:r>
            <a:r>
              <a:rPr sz="12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DISABILITY</a:t>
            </a:r>
            <a:r>
              <a:rPr sz="12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COSTS</a:t>
            </a:r>
            <a:endParaRPr sz="1100" dirty="0">
              <a:latin typeface="+mj-lt"/>
              <a:cs typeface="Open Sans Semi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23064" y="7435019"/>
            <a:ext cx="456120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75130" algn="l"/>
                <a:tab pos="3354070" algn="l"/>
              </a:tabLst>
            </a:pP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8.4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18.6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2.1</a:t>
            </a:r>
            <a:endParaRPr sz="3600" dirty="0">
              <a:latin typeface="+mj-lt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69552" y="8006510"/>
            <a:ext cx="286766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84960" algn="l"/>
              </a:tabLst>
            </a:pPr>
            <a:r>
              <a:rPr lang="fr-CH"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M</a:t>
            </a:r>
            <a:r>
              <a:rPr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ILLIO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N</a:t>
            </a:r>
            <a:r>
              <a:rPr sz="2800" b="1" dirty="0">
                <a:solidFill>
                  <a:srgbClr val="173C66"/>
                </a:solidFill>
                <a:latin typeface="+mj-lt"/>
                <a:cs typeface="Open Sans Semibold"/>
              </a:rPr>
              <a:t>	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71162" y="8567462"/>
            <a:ext cx="115316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marR="5080" indent="-14986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PHARMACOLOGICAL  INTERVENTION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92609" y="6838440"/>
            <a:ext cx="599032" cy="561061"/>
          </a:xfrm>
          <a:custGeom>
            <a:avLst/>
            <a:gdLst/>
            <a:ahLst/>
            <a:cxnLst/>
            <a:rect l="l" t="t" r="r" b="b"/>
            <a:pathLst>
              <a:path w="675004" h="619759">
                <a:moveTo>
                  <a:pt x="331698" y="438035"/>
                </a:moveTo>
                <a:lnTo>
                  <a:pt x="330238" y="428650"/>
                </a:lnTo>
                <a:lnTo>
                  <a:pt x="324688" y="393255"/>
                </a:lnTo>
                <a:lnTo>
                  <a:pt x="317576" y="379069"/>
                </a:lnTo>
                <a:lnTo>
                  <a:pt x="315480" y="374904"/>
                </a:lnTo>
                <a:lnTo>
                  <a:pt x="315480" y="446976"/>
                </a:lnTo>
                <a:lnTo>
                  <a:pt x="314071" y="459130"/>
                </a:lnTo>
                <a:lnTo>
                  <a:pt x="311569" y="470890"/>
                </a:lnTo>
                <a:lnTo>
                  <a:pt x="308013" y="482219"/>
                </a:lnTo>
                <a:lnTo>
                  <a:pt x="303479" y="493039"/>
                </a:lnTo>
                <a:lnTo>
                  <a:pt x="294957" y="487921"/>
                </a:lnTo>
                <a:lnTo>
                  <a:pt x="294957" y="508190"/>
                </a:lnTo>
                <a:lnTo>
                  <a:pt x="287743" y="518096"/>
                </a:lnTo>
                <a:lnTo>
                  <a:pt x="279615" y="527202"/>
                </a:lnTo>
                <a:lnTo>
                  <a:pt x="270675" y="535444"/>
                </a:lnTo>
                <a:lnTo>
                  <a:pt x="260972" y="542759"/>
                </a:lnTo>
                <a:lnTo>
                  <a:pt x="246164" y="515874"/>
                </a:lnTo>
                <a:lnTo>
                  <a:pt x="246164" y="551332"/>
                </a:lnTo>
                <a:lnTo>
                  <a:pt x="235864" y="555764"/>
                </a:lnTo>
                <a:lnTo>
                  <a:pt x="225107" y="559231"/>
                </a:lnTo>
                <a:lnTo>
                  <a:pt x="213956" y="561670"/>
                </a:lnTo>
                <a:lnTo>
                  <a:pt x="202438" y="563029"/>
                </a:lnTo>
                <a:lnTo>
                  <a:pt x="201625" y="482473"/>
                </a:lnTo>
                <a:lnTo>
                  <a:pt x="203517" y="482130"/>
                </a:lnTo>
                <a:lnTo>
                  <a:pt x="205384" y="481672"/>
                </a:lnTo>
                <a:lnTo>
                  <a:pt x="207200" y="481101"/>
                </a:lnTo>
                <a:lnTo>
                  <a:pt x="246164" y="551332"/>
                </a:lnTo>
                <a:lnTo>
                  <a:pt x="246164" y="515874"/>
                </a:lnTo>
                <a:lnTo>
                  <a:pt x="227025" y="481101"/>
                </a:lnTo>
                <a:lnTo>
                  <a:pt x="226237" y="479679"/>
                </a:lnTo>
                <a:lnTo>
                  <a:pt x="222326" y="472579"/>
                </a:lnTo>
                <a:lnTo>
                  <a:pt x="224040" y="471093"/>
                </a:lnTo>
                <a:lnTo>
                  <a:pt x="225640" y="469480"/>
                </a:lnTo>
                <a:lnTo>
                  <a:pt x="227126" y="467753"/>
                </a:lnTo>
                <a:lnTo>
                  <a:pt x="294957" y="508190"/>
                </a:lnTo>
                <a:lnTo>
                  <a:pt x="294957" y="487921"/>
                </a:lnTo>
                <a:lnTo>
                  <a:pt x="261378" y="467753"/>
                </a:lnTo>
                <a:lnTo>
                  <a:pt x="258800" y="466204"/>
                </a:lnTo>
                <a:lnTo>
                  <a:pt x="235724" y="452348"/>
                </a:lnTo>
                <a:lnTo>
                  <a:pt x="236448" y="450088"/>
                </a:lnTo>
                <a:lnTo>
                  <a:pt x="237020" y="447751"/>
                </a:lnTo>
                <a:lnTo>
                  <a:pt x="237401" y="445350"/>
                </a:lnTo>
                <a:lnTo>
                  <a:pt x="315480" y="446976"/>
                </a:lnTo>
                <a:lnTo>
                  <a:pt x="315480" y="374904"/>
                </a:lnTo>
                <a:lnTo>
                  <a:pt x="315455" y="428650"/>
                </a:lnTo>
                <a:lnTo>
                  <a:pt x="236715" y="427278"/>
                </a:lnTo>
                <a:lnTo>
                  <a:pt x="236372" y="425792"/>
                </a:lnTo>
                <a:lnTo>
                  <a:pt x="236156" y="424891"/>
                </a:lnTo>
                <a:lnTo>
                  <a:pt x="235407" y="422579"/>
                </a:lnTo>
                <a:lnTo>
                  <a:pt x="234480" y="420357"/>
                </a:lnTo>
                <a:lnTo>
                  <a:pt x="254711" y="407898"/>
                </a:lnTo>
                <a:lnTo>
                  <a:pt x="258622" y="405485"/>
                </a:lnTo>
                <a:lnTo>
                  <a:pt x="301510" y="379069"/>
                </a:lnTo>
                <a:lnTo>
                  <a:pt x="306781" y="390626"/>
                </a:lnTo>
                <a:lnTo>
                  <a:pt x="310921" y="402793"/>
                </a:lnTo>
                <a:lnTo>
                  <a:pt x="313829" y="415480"/>
                </a:lnTo>
                <a:lnTo>
                  <a:pt x="315455" y="428650"/>
                </a:lnTo>
                <a:lnTo>
                  <a:pt x="315455" y="374853"/>
                </a:lnTo>
                <a:lnTo>
                  <a:pt x="305181" y="354368"/>
                </a:lnTo>
                <a:lnTo>
                  <a:pt x="292011" y="340791"/>
                </a:lnTo>
                <a:lnTo>
                  <a:pt x="292011" y="363588"/>
                </a:lnTo>
                <a:lnTo>
                  <a:pt x="224497" y="405485"/>
                </a:lnTo>
                <a:lnTo>
                  <a:pt x="223583" y="404583"/>
                </a:lnTo>
                <a:lnTo>
                  <a:pt x="222618" y="403720"/>
                </a:lnTo>
                <a:lnTo>
                  <a:pt x="221729" y="402971"/>
                </a:lnTo>
                <a:lnTo>
                  <a:pt x="221691" y="402793"/>
                </a:lnTo>
                <a:lnTo>
                  <a:pt x="225907" y="395452"/>
                </a:lnTo>
                <a:lnTo>
                  <a:pt x="226390" y="394614"/>
                </a:lnTo>
                <a:lnTo>
                  <a:pt x="261454" y="333641"/>
                </a:lnTo>
                <a:lnTo>
                  <a:pt x="270027" y="340080"/>
                </a:lnTo>
                <a:lnTo>
                  <a:pt x="278003" y="347243"/>
                </a:lnTo>
                <a:lnTo>
                  <a:pt x="285343" y="355104"/>
                </a:lnTo>
                <a:lnTo>
                  <a:pt x="292011" y="363588"/>
                </a:lnTo>
                <a:lnTo>
                  <a:pt x="292011" y="340791"/>
                </a:lnTo>
                <a:lnTo>
                  <a:pt x="285076" y="333641"/>
                </a:lnTo>
                <a:lnTo>
                  <a:pt x="275424" y="323697"/>
                </a:lnTo>
                <a:lnTo>
                  <a:pt x="255155" y="312889"/>
                </a:lnTo>
                <a:lnTo>
                  <a:pt x="245973" y="308000"/>
                </a:lnTo>
                <a:lnTo>
                  <a:pt x="245973" y="324637"/>
                </a:lnTo>
                <a:lnTo>
                  <a:pt x="206032" y="394614"/>
                </a:lnTo>
                <a:lnTo>
                  <a:pt x="204304" y="394119"/>
                </a:lnTo>
                <a:lnTo>
                  <a:pt x="202526" y="393725"/>
                </a:lnTo>
                <a:lnTo>
                  <a:pt x="200710" y="393446"/>
                </a:lnTo>
                <a:lnTo>
                  <a:pt x="199910" y="313359"/>
                </a:lnTo>
                <a:lnTo>
                  <a:pt x="245973" y="324637"/>
                </a:lnTo>
                <a:lnTo>
                  <a:pt x="245973" y="308000"/>
                </a:lnTo>
                <a:lnTo>
                  <a:pt x="237693" y="303580"/>
                </a:lnTo>
                <a:lnTo>
                  <a:pt x="194233" y="296354"/>
                </a:lnTo>
                <a:lnTo>
                  <a:pt x="185445" y="297827"/>
                </a:lnTo>
                <a:lnTo>
                  <a:pt x="185445" y="562991"/>
                </a:lnTo>
                <a:lnTo>
                  <a:pt x="172770" y="561365"/>
                </a:lnTo>
                <a:lnTo>
                  <a:pt x="160540" y="558431"/>
                </a:lnTo>
                <a:lnTo>
                  <a:pt x="148805" y="554266"/>
                </a:lnTo>
                <a:lnTo>
                  <a:pt x="137642" y="548932"/>
                </a:lnTo>
                <a:lnTo>
                  <a:pt x="142951" y="539711"/>
                </a:lnTo>
                <a:lnTo>
                  <a:pt x="177469" y="479679"/>
                </a:lnTo>
                <a:lnTo>
                  <a:pt x="179692" y="480631"/>
                </a:lnTo>
                <a:lnTo>
                  <a:pt x="181991" y="481393"/>
                </a:lnTo>
                <a:lnTo>
                  <a:pt x="184365" y="481965"/>
                </a:lnTo>
                <a:lnTo>
                  <a:pt x="185445" y="562991"/>
                </a:lnTo>
                <a:lnTo>
                  <a:pt x="185445" y="297827"/>
                </a:lnTo>
                <a:lnTo>
                  <a:pt x="183210" y="298196"/>
                </a:lnTo>
                <a:lnTo>
                  <a:pt x="183210" y="394398"/>
                </a:lnTo>
                <a:lnTo>
                  <a:pt x="182067" y="394703"/>
                </a:lnTo>
                <a:lnTo>
                  <a:pt x="180949" y="395058"/>
                </a:lnTo>
                <a:lnTo>
                  <a:pt x="179857" y="395452"/>
                </a:lnTo>
                <a:lnTo>
                  <a:pt x="164807" y="368122"/>
                </a:lnTo>
                <a:lnTo>
                  <a:pt x="164807" y="404685"/>
                </a:lnTo>
                <a:lnTo>
                  <a:pt x="163715" y="405701"/>
                </a:lnTo>
                <a:lnTo>
                  <a:pt x="163144" y="406311"/>
                </a:lnTo>
                <a:lnTo>
                  <a:pt x="163144" y="469734"/>
                </a:lnTo>
                <a:lnTo>
                  <a:pt x="123202" y="539711"/>
                </a:lnTo>
                <a:lnTo>
                  <a:pt x="114642" y="532726"/>
                </a:lnTo>
                <a:lnTo>
                  <a:pt x="106743" y="524992"/>
                </a:lnTo>
                <a:lnTo>
                  <a:pt x="99529" y="516572"/>
                </a:lnTo>
                <a:lnTo>
                  <a:pt x="93065" y="507492"/>
                </a:lnTo>
                <a:lnTo>
                  <a:pt x="117741" y="492290"/>
                </a:lnTo>
                <a:lnTo>
                  <a:pt x="160083" y="466204"/>
                </a:lnTo>
                <a:lnTo>
                  <a:pt x="161048" y="467436"/>
                </a:lnTo>
                <a:lnTo>
                  <a:pt x="162064" y="468617"/>
                </a:lnTo>
                <a:lnTo>
                  <a:pt x="163144" y="469734"/>
                </a:lnTo>
                <a:lnTo>
                  <a:pt x="163144" y="406311"/>
                </a:lnTo>
                <a:lnTo>
                  <a:pt x="162687" y="406781"/>
                </a:lnTo>
                <a:lnTo>
                  <a:pt x="161709" y="407898"/>
                </a:lnTo>
                <a:lnTo>
                  <a:pt x="152831" y="402577"/>
                </a:lnTo>
                <a:lnTo>
                  <a:pt x="152831" y="423468"/>
                </a:lnTo>
                <a:lnTo>
                  <a:pt x="152336" y="425005"/>
                </a:lnTo>
                <a:lnTo>
                  <a:pt x="152158" y="425665"/>
                </a:lnTo>
                <a:lnTo>
                  <a:pt x="152158" y="450380"/>
                </a:lnTo>
                <a:lnTo>
                  <a:pt x="84632" y="492290"/>
                </a:lnTo>
                <a:lnTo>
                  <a:pt x="79832" y="480491"/>
                </a:lnTo>
                <a:lnTo>
                  <a:pt x="76200" y="468122"/>
                </a:lnTo>
                <a:lnTo>
                  <a:pt x="73812" y="455244"/>
                </a:lnTo>
                <a:lnTo>
                  <a:pt x="72732" y="441934"/>
                </a:lnTo>
                <a:lnTo>
                  <a:pt x="150825" y="443547"/>
                </a:lnTo>
                <a:lnTo>
                  <a:pt x="151091" y="445884"/>
                </a:lnTo>
                <a:lnTo>
                  <a:pt x="151549" y="448170"/>
                </a:lnTo>
                <a:lnTo>
                  <a:pt x="152158" y="450380"/>
                </a:lnTo>
                <a:lnTo>
                  <a:pt x="152158" y="425665"/>
                </a:lnTo>
                <a:lnTo>
                  <a:pt x="152120" y="425792"/>
                </a:lnTo>
                <a:lnTo>
                  <a:pt x="73393" y="424421"/>
                </a:lnTo>
                <a:lnTo>
                  <a:pt x="75006" y="413537"/>
                </a:lnTo>
                <a:lnTo>
                  <a:pt x="77508" y="402971"/>
                </a:lnTo>
                <a:lnTo>
                  <a:pt x="80848" y="392798"/>
                </a:lnTo>
                <a:lnTo>
                  <a:pt x="84988" y="383019"/>
                </a:lnTo>
                <a:lnTo>
                  <a:pt x="152831" y="423468"/>
                </a:lnTo>
                <a:lnTo>
                  <a:pt x="152831" y="402577"/>
                </a:lnTo>
                <a:lnTo>
                  <a:pt x="120281" y="383019"/>
                </a:lnTo>
                <a:lnTo>
                  <a:pt x="93954" y="367207"/>
                </a:lnTo>
                <a:lnTo>
                  <a:pt x="100787" y="357898"/>
                </a:lnTo>
                <a:lnTo>
                  <a:pt x="108419" y="349300"/>
                </a:lnTo>
                <a:lnTo>
                  <a:pt x="116789" y="341464"/>
                </a:lnTo>
                <a:lnTo>
                  <a:pt x="125844" y="334454"/>
                </a:lnTo>
                <a:lnTo>
                  <a:pt x="164807" y="404685"/>
                </a:lnTo>
                <a:lnTo>
                  <a:pt x="164807" y="368122"/>
                </a:lnTo>
                <a:lnTo>
                  <a:pt x="146278" y="334454"/>
                </a:lnTo>
                <a:lnTo>
                  <a:pt x="141211" y="325259"/>
                </a:lnTo>
                <a:lnTo>
                  <a:pt x="150876" y="320954"/>
                </a:lnTo>
                <a:lnTo>
                  <a:pt x="160947" y="317512"/>
                </a:lnTo>
                <a:lnTo>
                  <a:pt x="171373" y="314960"/>
                </a:lnTo>
                <a:lnTo>
                  <a:pt x="182130" y="313359"/>
                </a:lnTo>
                <a:lnTo>
                  <a:pt x="183210" y="394398"/>
                </a:lnTo>
                <a:lnTo>
                  <a:pt x="183210" y="298196"/>
                </a:lnTo>
                <a:lnTo>
                  <a:pt x="113055" y="323697"/>
                </a:lnTo>
                <a:lnTo>
                  <a:pt x="83299" y="354368"/>
                </a:lnTo>
                <a:lnTo>
                  <a:pt x="63779" y="393255"/>
                </a:lnTo>
                <a:lnTo>
                  <a:pt x="56769" y="438035"/>
                </a:lnTo>
                <a:lnTo>
                  <a:pt x="63779" y="482815"/>
                </a:lnTo>
                <a:lnTo>
                  <a:pt x="83299" y="521703"/>
                </a:lnTo>
                <a:lnTo>
                  <a:pt x="113055" y="552373"/>
                </a:lnTo>
                <a:lnTo>
                  <a:pt x="150787" y="572477"/>
                </a:lnTo>
                <a:lnTo>
                  <a:pt x="194233" y="579704"/>
                </a:lnTo>
                <a:lnTo>
                  <a:pt x="237693" y="572477"/>
                </a:lnTo>
                <a:lnTo>
                  <a:pt x="255422" y="563029"/>
                </a:lnTo>
                <a:lnTo>
                  <a:pt x="275424" y="552373"/>
                </a:lnTo>
                <a:lnTo>
                  <a:pt x="284746" y="542759"/>
                </a:lnTo>
                <a:lnTo>
                  <a:pt x="305181" y="521703"/>
                </a:lnTo>
                <a:lnTo>
                  <a:pt x="319570" y="493039"/>
                </a:lnTo>
                <a:lnTo>
                  <a:pt x="324688" y="482815"/>
                </a:lnTo>
                <a:lnTo>
                  <a:pt x="330555" y="445350"/>
                </a:lnTo>
                <a:lnTo>
                  <a:pt x="331089" y="441934"/>
                </a:lnTo>
                <a:lnTo>
                  <a:pt x="331698" y="438035"/>
                </a:lnTo>
                <a:close/>
              </a:path>
              <a:path w="675004" h="619759">
                <a:moveTo>
                  <a:pt x="530860" y="559219"/>
                </a:moveTo>
                <a:lnTo>
                  <a:pt x="528967" y="549567"/>
                </a:lnTo>
                <a:lnTo>
                  <a:pt x="523811" y="541680"/>
                </a:lnTo>
                <a:lnTo>
                  <a:pt x="516166" y="536371"/>
                </a:lnTo>
                <a:lnTo>
                  <a:pt x="506806" y="534416"/>
                </a:lnTo>
                <a:lnTo>
                  <a:pt x="497433" y="536371"/>
                </a:lnTo>
                <a:lnTo>
                  <a:pt x="489788" y="541680"/>
                </a:lnTo>
                <a:lnTo>
                  <a:pt x="484632" y="549567"/>
                </a:lnTo>
                <a:lnTo>
                  <a:pt x="482739" y="559219"/>
                </a:lnTo>
                <a:lnTo>
                  <a:pt x="484632" y="568871"/>
                </a:lnTo>
                <a:lnTo>
                  <a:pt x="489788" y="576757"/>
                </a:lnTo>
                <a:lnTo>
                  <a:pt x="497433" y="582066"/>
                </a:lnTo>
                <a:lnTo>
                  <a:pt x="506806" y="584022"/>
                </a:lnTo>
                <a:lnTo>
                  <a:pt x="516166" y="582066"/>
                </a:lnTo>
                <a:lnTo>
                  <a:pt x="523811" y="576757"/>
                </a:lnTo>
                <a:lnTo>
                  <a:pt x="528967" y="568871"/>
                </a:lnTo>
                <a:lnTo>
                  <a:pt x="530860" y="559219"/>
                </a:lnTo>
                <a:close/>
              </a:path>
              <a:path w="675004" h="619759">
                <a:moveTo>
                  <a:pt x="674649" y="473303"/>
                </a:moveTo>
                <a:lnTo>
                  <a:pt x="666953" y="471335"/>
                </a:lnTo>
                <a:lnTo>
                  <a:pt x="648817" y="471982"/>
                </a:lnTo>
                <a:lnTo>
                  <a:pt x="601103" y="495985"/>
                </a:lnTo>
                <a:lnTo>
                  <a:pt x="549008" y="392950"/>
                </a:lnTo>
                <a:lnTo>
                  <a:pt x="544868" y="384746"/>
                </a:lnTo>
                <a:lnTo>
                  <a:pt x="541121" y="374002"/>
                </a:lnTo>
                <a:lnTo>
                  <a:pt x="538480" y="371284"/>
                </a:lnTo>
                <a:lnTo>
                  <a:pt x="536270" y="369023"/>
                </a:lnTo>
                <a:lnTo>
                  <a:pt x="527050" y="368528"/>
                </a:lnTo>
                <a:lnTo>
                  <a:pt x="510209" y="371284"/>
                </a:lnTo>
                <a:lnTo>
                  <a:pt x="490905" y="370357"/>
                </a:lnTo>
                <a:lnTo>
                  <a:pt x="490905" y="349224"/>
                </a:lnTo>
                <a:lnTo>
                  <a:pt x="490905" y="349034"/>
                </a:lnTo>
                <a:lnTo>
                  <a:pt x="490905" y="259461"/>
                </a:lnTo>
                <a:lnTo>
                  <a:pt x="489000" y="230568"/>
                </a:lnTo>
                <a:lnTo>
                  <a:pt x="488518" y="229476"/>
                </a:lnTo>
                <a:lnTo>
                  <a:pt x="484974" y="221589"/>
                </a:lnTo>
                <a:lnTo>
                  <a:pt x="482155" y="215315"/>
                </a:lnTo>
                <a:lnTo>
                  <a:pt x="469480" y="210477"/>
                </a:lnTo>
                <a:lnTo>
                  <a:pt x="469480" y="252666"/>
                </a:lnTo>
                <a:lnTo>
                  <a:pt x="468845" y="281127"/>
                </a:lnTo>
                <a:lnTo>
                  <a:pt x="468744" y="349034"/>
                </a:lnTo>
                <a:lnTo>
                  <a:pt x="465975" y="334454"/>
                </a:lnTo>
                <a:lnTo>
                  <a:pt x="465340" y="333375"/>
                </a:lnTo>
                <a:lnTo>
                  <a:pt x="465340" y="398221"/>
                </a:lnTo>
                <a:lnTo>
                  <a:pt x="465340" y="456768"/>
                </a:lnTo>
                <a:lnTo>
                  <a:pt x="451764" y="459447"/>
                </a:lnTo>
                <a:lnTo>
                  <a:pt x="444106" y="462838"/>
                </a:lnTo>
                <a:lnTo>
                  <a:pt x="439534" y="469188"/>
                </a:lnTo>
                <a:lnTo>
                  <a:pt x="435229" y="480758"/>
                </a:lnTo>
                <a:lnTo>
                  <a:pt x="419328" y="507733"/>
                </a:lnTo>
                <a:lnTo>
                  <a:pt x="356870" y="507733"/>
                </a:lnTo>
                <a:lnTo>
                  <a:pt x="362635" y="491261"/>
                </a:lnTo>
                <a:lnTo>
                  <a:pt x="366852" y="474091"/>
                </a:lnTo>
                <a:lnTo>
                  <a:pt x="369443" y="456323"/>
                </a:lnTo>
                <a:lnTo>
                  <a:pt x="370332" y="438023"/>
                </a:lnTo>
                <a:lnTo>
                  <a:pt x="370027" y="427342"/>
                </a:lnTo>
                <a:lnTo>
                  <a:pt x="369138" y="416814"/>
                </a:lnTo>
                <a:lnTo>
                  <a:pt x="367677" y="406476"/>
                </a:lnTo>
                <a:lnTo>
                  <a:pt x="365658" y="396328"/>
                </a:lnTo>
                <a:lnTo>
                  <a:pt x="366496" y="398221"/>
                </a:lnTo>
                <a:lnTo>
                  <a:pt x="465340" y="398221"/>
                </a:lnTo>
                <a:lnTo>
                  <a:pt x="465340" y="333375"/>
                </a:lnTo>
                <a:lnTo>
                  <a:pt x="461505" y="326796"/>
                </a:lnTo>
                <a:lnTo>
                  <a:pt x="452132" y="323519"/>
                </a:lnTo>
                <a:lnTo>
                  <a:pt x="444893" y="322935"/>
                </a:lnTo>
                <a:lnTo>
                  <a:pt x="444893" y="371284"/>
                </a:lnTo>
                <a:lnTo>
                  <a:pt x="358051" y="371284"/>
                </a:lnTo>
                <a:lnTo>
                  <a:pt x="355257" y="364020"/>
                </a:lnTo>
                <a:lnTo>
                  <a:pt x="352018" y="356984"/>
                </a:lnTo>
                <a:lnTo>
                  <a:pt x="348386" y="350215"/>
                </a:lnTo>
                <a:lnTo>
                  <a:pt x="421601" y="350215"/>
                </a:lnTo>
                <a:lnTo>
                  <a:pt x="435063" y="349224"/>
                </a:lnTo>
                <a:lnTo>
                  <a:pt x="441985" y="351091"/>
                </a:lnTo>
                <a:lnTo>
                  <a:pt x="444525" y="357784"/>
                </a:lnTo>
                <a:lnTo>
                  <a:pt x="444893" y="371284"/>
                </a:lnTo>
                <a:lnTo>
                  <a:pt x="444893" y="322935"/>
                </a:lnTo>
                <a:lnTo>
                  <a:pt x="434670" y="322110"/>
                </a:lnTo>
                <a:lnTo>
                  <a:pt x="346481" y="322110"/>
                </a:lnTo>
                <a:lnTo>
                  <a:pt x="346481" y="438023"/>
                </a:lnTo>
                <a:lnTo>
                  <a:pt x="338721" y="487616"/>
                </a:lnTo>
                <a:lnTo>
                  <a:pt x="317106" y="530694"/>
                </a:lnTo>
                <a:lnTo>
                  <a:pt x="284149" y="564654"/>
                </a:lnTo>
                <a:lnTo>
                  <a:pt x="242366" y="586930"/>
                </a:lnTo>
                <a:lnTo>
                  <a:pt x="194246" y="594931"/>
                </a:lnTo>
                <a:lnTo>
                  <a:pt x="146126" y="586930"/>
                </a:lnTo>
                <a:lnTo>
                  <a:pt x="104330" y="564654"/>
                </a:lnTo>
                <a:lnTo>
                  <a:pt x="71374" y="530694"/>
                </a:lnTo>
                <a:lnTo>
                  <a:pt x="49758" y="487616"/>
                </a:lnTo>
                <a:lnTo>
                  <a:pt x="41998" y="438023"/>
                </a:lnTo>
                <a:lnTo>
                  <a:pt x="49758" y="388429"/>
                </a:lnTo>
                <a:lnTo>
                  <a:pt x="71374" y="345363"/>
                </a:lnTo>
                <a:lnTo>
                  <a:pt x="104330" y="311404"/>
                </a:lnTo>
                <a:lnTo>
                  <a:pt x="146126" y="289128"/>
                </a:lnTo>
                <a:lnTo>
                  <a:pt x="194246" y="281127"/>
                </a:lnTo>
                <a:lnTo>
                  <a:pt x="242366" y="289128"/>
                </a:lnTo>
                <a:lnTo>
                  <a:pt x="284149" y="311404"/>
                </a:lnTo>
                <a:lnTo>
                  <a:pt x="317106" y="345363"/>
                </a:lnTo>
                <a:lnTo>
                  <a:pt x="338721" y="388429"/>
                </a:lnTo>
                <a:lnTo>
                  <a:pt x="346481" y="438023"/>
                </a:lnTo>
                <a:lnTo>
                  <a:pt x="346481" y="322110"/>
                </a:lnTo>
                <a:lnTo>
                  <a:pt x="329742" y="322110"/>
                </a:lnTo>
                <a:lnTo>
                  <a:pt x="304927" y="296862"/>
                </a:lnTo>
                <a:lnTo>
                  <a:pt x="281660" y="281127"/>
                </a:lnTo>
                <a:lnTo>
                  <a:pt x="275653" y="277063"/>
                </a:lnTo>
                <a:lnTo>
                  <a:pt x="242722" y="263512"/>
                </a:lnTo>
                <a:lnTo>
                  <a:pt x="206908" y="257009"/>
                </a:lnTo>
                <a:lnTo>
                  <a:pt x="209842" y="248843"/>
                </a:lnTo>
                <a:lnTo>
                  <a:pt x="215442" y="239991"/>
                </a:lnTo>
                <a:lnTo>
                  <a:pt x="224548" y="232778"/>
                </a:lnTo>
                <a:lnTo>
                  <a:pt x="237985" y="229476"/>
                </a:lnTo>
                <a:lnTo>
                  <a:pt x="434098" y="229476"/>
                </a:lnTo>
                <a:lnTo>
                  <a:pt x="455409" y="229768"/>
                </a:lnTo>
                <a:lnTo>
                  <a:pt x="466115" y="235737"/>
                </a:lnTo>
                <a:lnTo>
                  <a:pt x="469480" y="252666"/>
                </a:lnTo>
                <a:lnTo>
                  <a:pt x="469480" y="210477"/>
                </a:lnTo>
                <a:lnTo>
                  <a:pt x="464769" y="208673"/>
                </a:lnTo>
                <a:lnTo>
                  <a:pt x="439178" y="206286"/>
                </a:lnTo>
                <a:lnTo>
                  <a:pt x="431253" y="205549"/>
                </a:lnTo>
                <a:lnTo>
                  <a:pt x="237985" y="206286"/>
                </a:lnTo>
                <a:lnTo>
                  <a:pt x="226669" y="205041"/>
                </a:lnTo>
                <a:lnTo>
                  <a:pt x="219430" y="206209"/>
                </a:lnTo>
                <a:lnTo>
                  <a:pt x="213118" y="211251"/>
                </a:lnTo>
                <a:lnTo>
                  <a:pt x="204609" y="221589"/>
                </a:lnTo>
                <a:lnTo>
                  <a:pt x="198742" y="204393"/>
                </a:lnTo>
                <a:lnTo>
                  <a:pt x="210045" y="199783"/>
                </a:lnTo>
                <a:lnTo>
                  <a:pt x="222758" y="190360"/>
                </a:lnTo>
                <a:lnTo>
                  <a:pt x="227876" y="181165"/>
                </a:lnTo>
                <a:lnTo>
                  <a:pt x="231457" y="174752"/>
                </a:lnTo>
                <a:lnTo>
                  <a:pt x="230733" y="151638"/>
                </a:lnTo>
                <a:lnTo>
                  <a:pt x="212509" y="108038"/>
                </a:lnTo>
                <a:lnTo>
                  <a:pt x="212509" y="169024"/>
                </a:lnTo>
                <a:lnTo>
                  <a:pt x="212178" y="174205"/>
                </a:lnTo>
                <a:lnTo>
                  <a:pt x="205371" y="177584"/>
                </a:lnTo>
                <a:lnTo>
                  <a:pt x="190449" y="181165"/>
                </a:lnTo>
                <a:lnTo>
                  <a:pt x="149021" y="65328"/>
                </a:lnTo>
                <a:lnTo>
                  <a:pt x="155194" y="63512"/>
                </a:lnTo>
                <a:lnTo>
                  <a:pt x="161480" y="63093"/>
                </a:lnTo>
                <a:lnTo>
                  <a:pt x="167043" y="64998"/>
                </a:lnTo>
                <a:lnTo>
                  <a:pt x="171094" y="70142"/>
                </a:lnTo>
                <a:lnTo>
                  <a:pt x="208013" y="160083"/>
                </a:lnTo>
                <a:lnTo>
                  <a:pt x="212509" y="169024"/>
                </a:lnTo>
                <a:lnTo>
                  <a:pt x="212509" y="108038"/>
                </a:lnTo>
                <a:lnTo>
                  <a:pt x="193725" y="63093"/>
                </a:lnTo>
                <a:lnTo>
                  <a:pt x="190398" y="55130"/>
                </a:lnTo>
                <a:lnTo>
                  <a:pt x="186309" y="45097"/>
                </a:lnTo>
                <a:lnTo>
                  <a:pt x="184251" y="40081"/>
                </a:lnTo>
                <a:lnTo>
                  <a:pt x="177152" y="34010"/>
                </a:lnTo>
                <a:lnTo>
                  <a:pt x="164503" y="36004"/>
                </a:lnTo>
                <a:lnTo>
                  <a:pt x="141782" y="45097"/>
                </a:lnTo>
                <a:lnTo>
                  <a:pt x="138264" y="35255"/>
                </a:lnTo>
                <a:lnTo>
                  <a:pt x="135305" y="26974"/>
                </a:lnTo>
                <a:lnTo>
                  <a:pt x="132651" y="18237"/>
                </a:lnTo>
                <a:lnTo>
                  <a:pt x="128981" y="13868"/>
                </a:lnTo>
                <a:lnTo>
                  <a:pt x="124206" y="12992"/>
                </a:lnTo>
                <a:lnTo>
                  <a:pt x="121805" y="12560"/>
                </a:lnTo>
                <a:lnTo>
                  <a:pt x="108610" y="12992"/>
                </a:lnTo>
                <a:lnTo>
                  <a:pt x="91782" y="12992"/>
                </a:lnTo>
                <a:lnTo>
                  <a:pt x="89509" y="5461"/>
                </a:lnTo>
                <a:lnTo>
                  <a:pt x="82702" y="0"/>
                </a:lnTo>
                <a:lnTo>
                  <a:pt x="23787" y="0"/>
                </a:lnTo>
                <a:lnTo>
                  <a:pt x="23787" y="1282"/>
                </a:lnTo>
                <a:lnTo>
                  <a:pt x="14528" y="3213"/>
                </a:lnTo>
                <a:lnTo>
                  <a:pt x="6972" y="8470"/>
                </a:lnTo>
                <a:lnTo>
                  <a:pt x="1866" y="16256"/>
                </a:lnTo>
                <a:lnTo>
                  <a:pt x="0" y="25806"/>
                </a:lnTo>
                <a:lnTo>
                  <a:pt x="1866" y="35356"/>
                </a:lnTo>
                <a:lnTo>
                  <a:pt x="6972" y="43141"/>
                </a:lnTo>
                <a:lnTo>
                  <a:pt x="14528" y="48399"/>
                </a:lnTo>
                <a:lnTo>
                  <a:pt x="23787" y="50317"/>
                </a:lnTo>
                <a:lnTo>
                  <a:pt x="83413" y="50317"/>
                </a:lnTo>
                <a:lnTo>
                  <a:pt x="90716" y="43827"/>
                </a:lnTo>
                <a:lnTo>
                  <a:pt x="92278" y="35255"/>
                </a:lnTo>
                <a:lnTo>
                  <a:pt x="112585" y="35255"/>
                </a:lnTo>
                <a:lnTo>
                  <a:pt x="186994" y="244094"/>
                </a:lnTo>
                <a:lnTo>
                  <a:pt x="182321" y="256946"/>
                </a:lnTo>
                <a:lnTo>
                  <a:pt x="138315" y="265887"/>
                </a:lnTo>
                <a:lnTo>
                  <a:pt x="98996" y="285356"/>
                </a:lnTo>
                <a:lnTo>
                  <a:pt x="65849" y="313817"/>
                </a:lnTo>
                <a:lnTo>
                  <a:pt x="40335" y="349770"/>
                </a:lnTo>
                <a:lnTo>
                  <a:pt x="23939" y="391680"/>
                </a:lnTo>
                <a:lnTo>
                  <a:pt x="18148" y="438023"/>
                </a:lnTo>
                <a:lnTo>
                  <a:pt x="24434" y="486283"/>
                </a:lnTo>
                <a:lnTo>
                  <a:pt x="42189" y="529628"/>
                </a:lnTo>
                <a:lnTo>
                  <a:pt x="69723" y="566369"/>
                </a:lnTo>
                <a:lnTo>
                  <a:pt x="105359" y="594741"/>
                </a:lnTo>
                <a:lnTo>
                  <a:pt x="147434" y="613041"/>
                </a:lnTo>
                <a:lnTo>
                  <a:pt x="194246" y="619518"/>
                </a:lnTo>
                <a:lnTo>
                  <a:pt x="239814" y="613384"/>
                </a:lnTo>
                <a:lnTo>
                  <a:pt x="280949" y="596036"/>
                </a:lnTo>
                <a:lnTo>
                  <a:pt x="282371" y="594931"/>
                </a:lnTo>
                <a:lnTo>
                  <a:pt x="316090" y="569048"/>
                </a:lnTo>
                <a:lnTo>
                  <a:pt x="343700" y="534035"/>
                </a:lnTo>
                <a:lnTo>
                  <a:pt x="424434" y="534035"/>
                </a:lnTo>
                <a:lnTo>
                  <a:pt x="434467" y="537133"/>
                </a:lnTo>
                <a:lnTo>
                  <a:pt x="440842" y="534619"/>
                </a:lnTo>
                <a:lnTo>
                  <a:pt x="441121" y="534035"/>
                </a:lnTo>
                <a:lnTo>
                  <a:pt x="446239" y="523341"/>
                </a:lnTo>
                <a:lnTo>
                  <a:pt x="451053" y="507733"/>
                </a:lnTo>
                <a:lnTo>
                  <a:pt x="453415" y="500087"/>
                </a:lnTo>
                <a:lnTo>
                  <a:pt x="467042" y="514134"/>
                </a:lnTo>
                <a:lnTo>
                  <a:pt x="468337" y="513448"/>
                </a:lnTo>
                <a:lnTo>
                  <a:pt x="459930" y="522719"/>
                </a:lnTo>
                <a:lnTo>
                  <a:pt x="453542" y="533641"/>
                </a:lnTo>
                <a:lnTo>
                  <a:pt x="449478" y="545922"/>
                </a:lnTo>
                <a:lnTo>
                  <a:pt x="448056" y="559219"/>
                </a:lnTo>
                <a:lnTo>
                  <a:pt x="452666" y="582790"/>
                </a:lnTo>
                <a:lnTo>
                  <a:pt x="465264" y="602030"/>
                </a:lnTo>
                <a:lnTo>
                  <a:pt x="483933" y="615010"/>
                </a:lnTo>
                <a:lnTo>
                  <a:pt x="506806" y="619760"/>
                </a:lnTo>
                <a:lnTo>
                  <a:pt x="529678" y="615010"/>
                </a:lnTo>
                <a:lnTo>
                  <a:pt x="548347" y="602030"/>
                </a:lnTo>
                <a:lnTo>
                  <a:pt x="550316" y="599020"/>
                </a:lnTo>
                <a:lnTo>
                  <a:pt x="560933" y="582790"/>
                </a:lnTo>
                <a:lnTo>
                  <a:pt x="565556" y="559219"/>
                </a:lnTo>
                <a:lnTo>
                  <a:pt x="560933" y="535660"/>
                </a:lnTo>
                <a:lnTo>
                  <a:pt x="550316" y="519404"/>
                </a:lnTo>
                <a:lnTo>
                  <a:pt x="548347" y="516407"/>
                </a:lnTo>
                <a:lnTo>
                  <a:pt x="545426" y="514388"/>
                </a:lnTo>
                <a:lnTo>
                  <a:pt x="545426" y="559219"/>
                </a:lnTo>
                <a:lnTo>
                  <a:pt x="542391" y="574713"/>
                </a:lnTo>
                <a:lnTo>
                  <a:pt x="534111" y="587362"/>
                </a:lnTo>
                <a:lnTo>
                  <a:pt x="521843" y="595896"/>
                </a:lnTo>
                <a:lnTo>
                  <a:pt x="506806" y="599020"/>
                </a:lnTo>
                <a:lnTo>
                  <a:pt x="491769" y="595896"/>
                </a:lnTo>
                <a:lnTo>
                  <a:pt x="479488" y="587362"/>
                </a:lnTo>
                <a:lnTo>
                  <a:pt x="471208" y="574713"/>
                </a:lnTo>
                <a:lnTo>
                  <a:pt x="468172" y="559219"/>
                </a:lnTo>
                <a:lnTo>
                  <a:pt x="471208" y="543725"/>
                </a:lnTo>
                <a:lnTo>
                  <a:pt x="479488" y="531063"/>
                </a:lnTo>
                <a:lnTo>
                  <a:pt x="491769" y="522541"/>
                </a:lnTo>
                <a:lnTo>
                  <a:pt x="506806" y="519404"/>
                </a:lnTo>
                <a:lnTo>
                  <a:pt x="521843" y="522541"/>
                </a:lnTo>
                <a:lnTo>
                  <a:pt x="534111" y="531063"/>
                </a:lnTo>
                <a:lnTo>
                  <a:pt x="542391" y="543725"/>
                </a:lnTo>
                <a:lnTo>
                  <a:pt x="545426" y="559219"/>
                </a:lnTo>
                <a:lnTo>
                  <a:pt x="545426" y="514388"/>
                </a:lnTo>
                <a:lnTo>
                  <a:pt x="544093" y="513448"/>
                </a:lnTo>
                <a:lnTo>
                  <a:pt x="529678" y="503428"/>
                </a:lnTo>
                <a:lnTo>
                  <a:pt x="523278" y="502094"/>
                </a:lnTo>
                <a:lnTo>
                  <a:pt x="506806" y="498665"/>
                </a:lnTo>
                <a:lnTo>
                  <a:pt x="499960" y="498665"/>
                </a:lnTo>
                <a:lnTo>
                  <a:pt x="493407" y="499872"/>
                </a:lnTo>
                <a:lnTo>
                  <a:pt x="487299" y="502094"/>
                </a:lnTo>
                <a:lnTo>
                  <a:pt x="485635" y="500087"/>
                </a:lnTo>
                <a:lnTo>
                  <a:pt x="471589" y="483108"/>
                </a:lnTo>
                <a:lnTo>
                  <a:pt x="483730" y="480720"/>
                </a:lnTo>
                <a:lnTo>
                  <a:pt x="489902" y="477177"/>
                </a:lnTo>
                <a:lnTo>
                  <a:pt x="492036" y="470027"/>
                </a:lnTo>
                <a:lnTo>
                  <a:pt x="492048" y="396328"/>
                </a:lnTo>
                <a:lnTo>
                  <a:pt x="492048" y="392950"/>
                </a:lnTo>
                <a:lnTo>
                  <a:pt x="521576" y="392950"/>
                </a:lnTo>
                <a:lnTo>
                  <a:pt x="577240" y="501256"/>
                </a:lnTo>
                <a:lnTo>
                  <a:pt x="583539" y="517334"/>
                </a:lnTo>
                <a:lnTo>
                  <a:pt x="589305" y="524459"/>
                </a:lnTo>
                <a:lnTo>
                  <a:pt x="597839" y="524230"/>
                </a:lnTo>
                <a:lnTo>
                  <a:pt x="612457" y="518236"/>
                </a:lnTo>
                <a:lnTo>
                  <a:pt x="658533" y="495985"/>
                </a:lnTo>
                <a:lnTo>
                  <a:pt x="664591" y="493064"/>
                </a:lnTo>
                <a:lnTo>
                  <a:pt x="673366" y="479894"/>
                </a:lnTo>
                <a:lnTo>
                  <a:pt x="674649" y="473303"/>
                </a:lnTo>
                <a:close/>
              </a:path>
            </a:pathLst>
          </a:custGeom>
          <a:solidFill>
            <a:srgbClr val="006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A6817E6D-6EF8-47CE-8C9C-B6A0C0B2A4EF}"/>
              </a:ext>
            </a:extLst>
          </p:cNvPr>
          <p:cNvGrpSpPr/>
          <p:nvPr/>
        </p:nvGrpSpPr>
        <p:grpSpPr>
          <a:xfrm>
            <a:off x="8295610" y="6838438"/>
            <a:ext cx="777516" cy="561062"/>
            <a:chOff x="8224585" y="7930687"/>
            <a:chExt cx="876125" cy="619762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37406" y="7930687"/>
              <a:ext cx="415494" cy="13862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4585" y="8215641"/>
              <a:ext cx="332781" cy="334808"/>
            </a:xfrm>
            <a:prstGeom prst="rect">
              <a:avLst/>
            </a:prstGeom>
          </p:spPr>
        </p:pic>
        <p:grpSp>
          <p:nvGrpSpPr>
            <p:cNvPr id="20" name="object 20"/>
            <p:cNvGrpSpPr/>
            <p:nvPr/>
          </p:nvGrpSpPr>
          <p:grpSpPr>
            <a:xfrm>
              <a:off x="8841631" y="7982276"/>
              <a:ext cx="259079" cy="259079"/>
              <a:chOff x="9059074" y="8280626"/>
              <a:chExt cx="259079" cy="259079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9059074" y="8280626"/>
                <a:ext cx="259079" cy="259079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59079">
                    <a:moveTo>
                      <a:pt x="129311" y="0"/>
                    </a:moveTo>
                    <a:lnTo>
                      <a:pt x="78979" y="10160"/>
                    </a:lnTo>
                    <a:lnTo>
                      <a:pt x="37876" y="37869"/>
                    </a:lnTo>
                    <a:lnTo>
                      <a:pt x="10162" y="78968"/>
                    </a:lnTo>
                    <a:lnTo>
                      <a:pt x="0" y="129298"/>
                    </a:lnTo>
                    <a:lnTo>
                      <a:pt x="10162" y="179628"/>
                    </a:lnTo>
                    <a:lnTo>
                      <a:pt x="37876" y="220727"/>
                    </a:lnTo>
                    <a:lnTo>
                      <a:pt x="78979" y="248436"/>
                    </a:lnTo>
                    <a:lnTo>
                      <a:pt x="129311" y="258597"/>
                    </a:lnTo>
                    <a:lnTo>
                      <a:pt x="179641" y="248436"/>
                    </a:lnTo>
                    <a:lnTo>
                      <a:pt x="220740" y="220727"/>
                    </a:lnTo>
                    <a:lnTo>
                      <a:pt x="248449" y="179628"/>
                    </a:lnTo>
                    <a:lnTo>
                      <a:pt x="258610" y="129298"/>
                    </a:lnTo>
                    <a:lnTo>
                      <a:pt x="248449" y="78968"/>
                    </a:lnTo>
                    <a:lnTo>
                      <a:pt x="220740" y="37869"/>
                    </a:lnTo>
                    <a:lnTo>
                      <a:pt x="179641" y="10160"/>
                    </a:lnTo>
                    <a:lnTo>
                      <a:pt x="129311" y="0"/>
                    </a:lnTo>
                    <a:close/>
                  </a:path>
                </a:pathLst>
              </a:custGeom>
              <a:solidFill>
                <a:srgbClr val="193A6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2" name="object 22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9059081" y="8297919"/>
                <a:ext cx="239059" cy="241305"/>
              </a:xfrm>
              <a:prstGeom prst="rect">
                <a:avLst/>
              </a:prstGeom>
            </p:spPr>
          </p:pic>
        </p:grp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655906" y="8288497"/>
              <a:ext cx="169100" cy="169100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4921040" y="2575330"/>
            <a:ext cx="4738374" cy="486672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CHANGE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110" dirty="0">
                <a:solidFill>
                  <a:srgbClr val="B82D6B"/>
                </a:solidFill>
                <a:latin typeface="+mj-lt"/>
                <a:cs typeface="Open Sans"/>
              </a:rPr>
              <a:t>IN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20" dirty="0">
                <a:solidFill>
                  <a:srgbClr val="B82D6B"/>
                </a:solidFill>
                <a:latin typeface="+mj-lt"/>
                <a:cs typeface="Open Sans"/>
              </a:rPr>
              <a:t>COST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PER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B82D6B"/>
                </a:solidFill>
                <a:latin typeface="+mj-lt"/>
                <a:cs typeface="Open Sans"/>
              </a:rPr>
              <a:t>INDIVIDUAL</a:t>
            </a:r>
            <a:endParaRPr sz="2400" dirty="0">
              <a:latin typeface="+mj-lt"/>
              <a:cs typeface="Open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040178" y="4095238"/>
            <a:ext cx="559435" cy="701040"/>
            <a:chOff x="3018457" y="5180170"/>
            <a:chExt cx="559435" cy="701040"/>
          </a:xfrm>
        </p:grpSpPr>
        <p:sp>
          <p:nvSpPr>
            <p:cNvPr id="26" name="object 26"/>
            <p:cNvSpPr/>
            <p:nvPr/>
          </p:nvSpPr>
          <p:spPr>
            <a:xfrm>
              <a:off x="3122609" y="5425673"/>
              <a:ext cx="351155" cy="351155"/>
            </a:xfrm>
            <a:custGeom>
              <a:avLst/>
              <a:gdLst/>
              <a:ahLst/>
              <a:cxnLst/>
              <a:rect l="l" t="t" r="r" b="b"/>
              <a:pathLst>
                <a:path w="351154" h="351154">
                  <a:moveTo>
                    <a:pt x="175539" y="0"/>
                  </a:moveTo>
                  <a:lnTo>
                    <a:pt x="174129" y="38"/>
                  </a:lnTo>
                  <a:lnTo>
                    <a:pt x="174129" y="174193"/>
                  </a:lnTo>
                  <a:lnTo>
                    <a:pt x="0" y="174193"/>
                  </a:lnTo>
                  <a:lnTo>
                    <a:pt x="6185" y="221987"/>
                  </a:lnTo>
                  <a:lnTo>
                    <a:pt x="23746" y="263744"/>
                  </a:lnTo>
                  <a:lnTo>
                    <a:pt x="50984" y="299197"/>
                  </a:lnTo>
                  <a:lnTo>
                    <a:pt x="86235" y="326687"/>
                  </a:lnTo>
                  <a:lnTo>
                    <a:pt x="127837" y="344551"/>
                  </a:lnTo>
                  <a:lnTo>
                    <a:pt x="174129" y="351129"/>
                  </a:lnTo>
                  <a:lnTo>
                    <a:pt x="222159" y="344884"/>
                  </a:lnTo>
                  <a:lnTo>
                    <a:pt x="264083" y="327158"/>
                  </a:lnTo>
                  <a:lnTo>
                    <a:pt x="299626" y="299678"/>
                  </a:lnTo>
                  <a:lnTo>
                    <a:pt x="327101" y="264132"/>
                  </a:lnTo>
                  <a:lnTo>
                    <a:pt x="344822" y="222206"/>
                  </a:lnTo>
                  <a:lnTo>
                    <a:pt x="351104" y="175590"/>
                  </a:lnTo>
                  <a:lnTo>
                    <a:pt x="344501" y="127895"/>
                  </a:lnTo>
                  <a:lnTo>
                    <a:pt x="326639" y="86286"/>
                  </a:lnTo>
                  <a:lnTo>
                    <a:pt x="299151" y="51030"/>
                  </a:lnTo>
                  <a:lnTo>
                    <a:pt x="263699" y="23788"/>
                  </a:lnTo>
                  <a:lnTo>
                    <a:pt x="221941" y="6224"/>
                  </a:lnTo>
                  <a:lnTo>
                    <a:pt x="17553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18457" y="5180170"/>
              <a:ext cx="559435" cy="701040"/>
            </a:xfrm>
            <a:custGeom>
              <a:avLst/>
              <a:gdLst/>
              <a:ahLst/>
              <a:cxnLst/>
              <a:rect l="l" t="t" r="r" b="b"/>
              <a:pathLst>
                <a:path w="559435" h="701039">
                  <a:moveTo>
                    <a:pt x="344893" y="105943"/>
                  </a:moveTo>
                  <a:lnTo>
                    <a:pt x="214464" y="105943"/>
                  </a:lnTo>
                  <a:lnTo>
                    <a:pt x="222624" y="107600"/>
                  </a:lnTo>
                  <a:lnTo>
                    <a:pt x="229308" y="112112"/>
                  </a:lnTo>
                  <a:lnTo>
                    <a:pt x="233824" y="118791"/>
                  </a:lnTo>
                  <a:lnTo>
                    <a:pt x="235483" y="126949"/>
                  </a:lnTo>
                  <a:lnTo>
                    <a:pt x="235483" y="144792"/>
                  </a:lnTo>
                  <a:lnTo>
                    <a:pt x="187046" y="157027"/>
                  </a:lnTo>
                  <a:lnTo>
                    <a:pt x="142383" y="177283"/>
                  </a:lnTo>
                  <a:lnTo>
                    <a:pt x="102323" y="204734"/>
                  </a:lnTo>
                  <a:lnTo>
                    <a:pt x="67692" y="238553"/>
                  </a:lnTo>
                  <a:lnTo>
                    <a:pt x="39317" y="277915"/>
                  </a:lnTo>
                  <a:lnTo>
                    <a:pt x="18025" y="321993"/>
                  </a:lnTo>
                  <a:lnTo>
                    <a:pt x="4644" y="369961"/>
                  </a:lnTo>
                  <a:lnTo>
                    <a:pt x="0" y="420992"/>
                  </a:lnTo>
                  <a:lnTo>
                    <a:pt x="3660" y="466356"/>
                  </a:lnTo>
                  <a:lnTo>
                    <a:pt x="14258" y="509390"/>
                  </a:lnTo>
                  <a:lnTo>
                    <a:pt x="31218" y="549518"/>
                  </a:lnTo>
                  <a:lnTo>
                    <a:pt x="53963" y="586165"/>
                  </a:lnTo>
                  <a:lnTo>
                    <a:pt x="81918" y="618753"/>
                  </a:lnTo>
                  <a:lnTo>
                    <a:pt x="114506" y="646708"/>
                  </a:lnTo>
                  <a:lnTo>
                    <a:pt x="151152" y="669453"/>
                  </a:lnTo>
                  <a:lnTo>
                    <a:pt x="191281" y="686412"/>
                  </a:lnTo>
                  <a:lnTo>
                    <a:pt x="234315" y="697011"/>
                  </a:lnTo>
                  <a:lnTo>
                    <a:pt x="279679" y="700671"/>
                  </a:lnTo>
                  <a:lnTo>
                    <a:pt x="325046" y="697011"/>
                  </a:lnTo>
                  <a:lnTo>
                    <a:pt x="368082" y="686412"/>
                  </a:lnTo>
                  <a:lnTo>
                    <a:pt x="408211" y="669453"/>
                  </a:lnTo>
                  <a:lnTo>
                    <a:pt x="444857" y="646708"/>
                  </a:lnTo>
                  <a:lnTo>
                    <a:pt x="459764" y="633920"/>
                  </a:lnTo>
                  <a:lnTo>
                    <a:pt x="279679" y="633920"/>
                  </a:lnTo>
                  <a:lnTo>
                    <a:pt x="230855" y="628296"/>
                  </a:lnTo>
                  <a:lnTo>
                    <a:pt x="186036" y="612276"/>
                  </a:lnTo>
                  <a:lnTo>
                    <a:pt x="146501" y="587140"/>
                  </a:lnTo>
                  <a:lnTo>
                    <a:pt x="113527" y="554164"/>
                  </a:lnTo>
                  <a:lnTo>
                    <a:pt x="88392" y="514629"/>
                  </a:lnTo>
                  <a:lnTo>
                    <a:pt x="72374" y="469812"/>
                  </a:lnTo>
                  <a:lnTo>
                    <a:pt x="66751" y="420992"/>
                  </a:lnTo>
                  <a:lnTo>
                    <a:pt x="72374" y="372167"/>
                  </a:lnTo>
                  <a:lnTo>
                    <a:pt x="88392" y="327347"/>
                  </a:lnTo>
                  <a:lnTo>
                    <a:pt x="113527" y="287809"/>
                  </a:lnTo>
                  <a:lnTo>
                    <a:pt x="146501" y="254832"/>
                  </a:lnTo>
                  <a:lnTo>
                    <a:pt x="186036" y="229695"/>
                  </a:lnTo>
                  <a:lnTo>
                    <a:pt x="230855" y="213675"/>
                  </a:lnTo>
                  <a:lnTo>
                    <a:pt x="279679" y="208051"/>
                  </a:lnTo>
                  <a:lnTo>
                    <a:pt x="463287" y="208051"/>
                  </a:lnTo>
                  <a:lnTo>
                    <a:pt x="469811" y="199453"/>
                  </a:lnTo>
                  <a:lnTo>
                    <a:pt x="476161" y="198577"/>
                  </a:lnTo>
                  <a:lnTo>
                    <a:pt x="502745" y="198577"/>
                  </a:lnTo>
                  <a:lnTo>
                    <a:pt x="513772" y="184035"/>
                  </a:lnTo>
                  <a:lnTo>
                    <a:pt x="428282" y="184035"/>
                  </a:lnTo>
                  <a:lnTo>
                    <a:pt x="404135" y="170478"/>
                  </a:lnTo>
                  <a:lnTo>
                    <a:pt x="378583" y="159318"/>
                  </a:lnTo>
                  <a:lnTo>
                    <a:pt x="351779" y="150706"/>
                  </a:lnTo>
                  <a:lnTo>
                    <a:pt x="323875" y="144792"/>
                  </a:lnTo>
                  <a:lnTo>
                    <a:pt x="323875" y="126949"/>
                  </a:lnTo>
                  <a:lnTo>
                    <a:pt x="325532" y="118791"/>
                  </a:lnTo>
                  <a:lnTo>
                    <a:pt x="330046" y="112112"/>
                  </a:lnTo>
                  <a:lnTo>
                    <a:pt x="336728" y="107600"/>
                  </a:lnTo>
                  <a:lnTo>
                    <a:pt x="344893" y="105943"/>
                  </a:lnTo>
                  <a:close/>
                </a:path>
                <a:path w="559435" h="701039">
                  <a:moveTo>
                    <a:pt x="463287" y="208051"/>
                  </a:moveTo>
                  <a:lnTo>
                    <a:pt x="279679" y="208051"/>
                  </a:lnTo>
                  <a:lnTo>
                    <a:pt x="328504" y="213675"/>
                  </a:lnTo>
                  <a:lnTo>
                    <a:pt x="373324" y="229695"/>
                  </a:lnTo>
                  <a:lnTo>
                    <a:pt x="412862" y="254832"/>
                  </a:lnTo>
                  <a:lnTo>
                    <a:pt x="445838" y="287809"/>
                  </a:lnTo>
                  <a:lnTo>
                    <a:pt x="470976" y="327347"/>
                  </a:lnTo>
                  <a:lnTo>
                    <a:pt x="486996" y="372167"/>
                  </a:lnTo>
                  <a:lnTo>
                    <a:pt x="492620" y="420992"/>
                  </a:lnTo>
                  <a:lnTo>
                    <a:pt x="486996" y="469812"/>
                  </a:lnTo>
                  <a:lnTo>
                    <a:pt x="470976" y="514629"/>
                  </a:lnTo>
                  <a:lnTo>
                    <a:pt x="445838" y="554164"/>
                  </a:lnTo>
                  <a:lnTo>
                    <a:pt x="412862" y="587140"/>
                  </a:lnTo>
                  <a:lnTo>
                    <a:pt x="373324" y="612276"/>
                  </a:lnTo>
                  <a:lnTo>
                    <a:pt x="328504" y="628296"/>
                  </a:lnTo>
                  <a:lnTo>
                    <a:pt x="279679" y="633920"/>
                  </a:lnTo>
                  <a:lnTo>
                    <a:pt x="459764" y="633920"/>
                  </a:lnTo>
                  <a:lnTo>
                    <a:pt x="505399" y="586165"/>
                  </a:lnTo>
                  <a:lnTo>
                    <a:pt x="528142" y="549518"/>
                  </a:lnTo>
                  <a:lnTo>
                    <a:pt x="545101" y="509390"/>
                  </a:lnTo>
                  <a:lnTo>
                    <a:pt x="555698" y="466356"/>
                  </a:lnTo>
                  <a:lnTo>
                    <a:pt x="559358" y="420992"/>
                  </a:lnTo>
                  <a:lnTo>
                    <a:pt x="554974" y="371394"/>
                  </a:lnTo>
                  <a:lnTo>
                    <a:pt x="542325" y="324665"/>
                  </a:lnTo>
                  <a:lnTo>
                    <a:pt x="522171" y="281560"/>
                  </a:lnTo>
                  <a:lnTo>
                    <a:pt x="495271" y="242834"/>
                  </a:lnTo>
                  <a:lnTo>
                    <a:pt x="462381" y="209245"/>
                  </a:lnTo>
                  <a:lnTo>
                    <a:pt x="463287" y="208051"/>
                  </a:lnTo>
                  <a:close/>
                </a:path>
                <a:path w="559435" h="701039">
                  <a:moveTo>
                    <a:pt x="502745" y="198577"/>
                  </a:moveTo>
                  <a:lnTo>
                    <a:pt x="476161" y="198577"/>
                  </a:lnTo>
                  <a:lnTo>
                    <a:pt x="489432" y="208635"/>
                  </a:lnTo>
                  <a:lnTo>
                    <a:pt x="495782" y="207759"/>
                  </a:lnTo>
                  <a:lnTo>
                    <a:pt x="502745" y="198577"/>
                  </a:lnTo>
                  <a:close/>
                </a:path>
                <a:path w="559435" h="701039">
                  <a:moveTo>
                    <a:pt x="452589" y="116916"/>
                  </a:moveTo>
                  <a:lnTo>
                    <a:pt x="446227" y="117792"/>
                  </a:lnTo>
                  <a:lnTo>
                    <a:pt x="421005" y="151053"/>
                  </a:lnTo>
                  <a:lnTo>
                    <a:pt x="421881" y="157416"/>
                  </a:lnTo>
                  <a:lnTo>
                    <a:pt x="435152" y="167474"/>
                  </a:lnTo>
                  <a:lnTo>
                    <a:pt x="436029" y="173824"/>
                  </a:lnTo>
                  <a:lnTo>
                    <a:pt x="428282" y="184035"/>
                  </a:lnTo>
                  <a:lnTo>
                    <a:pt x="513772" y="184035"/>
                  </a:lnTo>
                  <a:lnTo>
                    <a:pt x="521004" y="174497"/>
                  </a:lnTo>
                  <a:lnTo>
                    <a:pt x="520141" y="168147"/>
                  </a:lnTo>
                  <a:lnTo>
                    <a:pt x="452589" y="116916"/>
                  </a:lnTo>
                  <a:close/>
                </a:path>
                <a:path w="559435" h="701039">
                  <a:moveTo>
                    <a:pt x="356489" y="0"/>
                  </a:moveTo>
                  <a:lnTo>
                    <a:pt x="202869" y="0"/>
                  </a:lnTo>
                  <a:lnTo>
                    <a:pt x="194710" y="1658"/>
                  </a:lnTo>
                  <a:lnTo>
                    <a:pt x="188026" y="6175"/>
                  </a:lnTo>
                  <a:lnTo>
                    <a:pt x="183510" y="12858"/>
                  </a:lnTo>
                  <a:lnTo>
                    <a:pt x="181851" y="21018"/>
                  </a:lnTo>
                  <a:lnTo>
                    <a:pt x="181851" y="84937"/>
                  </a:lnTo>
                  <a:lnTo>
                    <a:pt x="183510" y="93090"/>
                  </a:lnTo>
                  <a:lnTo>
                    <a:pt x="188026" y="99769"/>
                  </a:lnTo>
                  <a:lnTo>
                    <a:pt x="194710" y="104284"/>
                  </a:lnTo>
                  <a:lnTo>
                    <a:pt x="202869" y="105943"/>
                  </a:lnTo>
                  <a:lnTo>
                    <a:pt x="356489" y="105943"/>
                  </a:lnTo>
                  <a:lnTo>
                    <a:pt x="364654" y="104284"/>
                  </a:lnTo>
                  <a:lnTo>
                    <a:pt x="371336" y="99769"/>
                  </a:lnTo>
                  <a:lnTo>
                    <a:pt x="375850" y="93090"/>
                  </a:lnTo>
                  <a:lnTo>
                    <a:pt x="377507" y="84937"/>
                  </a:lnTo>
                  <a:lnTo>
                    <a:pt x="377507" y="21018"/>
                  </a:lnTo>
                  <a:lnTo>
                    <a:pt x="375850" y="12858"/>
                  </a:lnTo>
                  <a:lnTo>
                    <a:pt x="371336" y="6175"/>
                  </a:lnTo>
                  <a:lnTo>
                    <a:pt x="364654" y="1658"/>
                  </a:lnTo>
                  <a:lnTo>
                    <a:pt x="356489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80033" y="9139485"/>
            <a:ext cx="9249191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HUGE</a:t>
            </a:r>
            <a:r>
              <a:rPr sz="2400" b="1" spc="-1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COST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BURDEN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006C9E"/>
                </a:solidFill>
                <a:latin typeface="+mj-lt"/>
                <a:cs typeface="Open Sans"/>
              </a:rPr>
              <a:t>FOR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60" dirty="0">
                <a:solidFill>
                  <a:srgbClr val="006C9E"/>
                </a:solidFill>
                <a:latin typeface="+mj-lt"/>
                <a:cs typeface="Open Sans"/>
              </a:rPr>
              <a:t>OSTEOPOROSIS-RELATED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HEALTHCARE</a:t>
            </a:r>
            <a:endParaRPr sz="2400" dirty="0">
              <a:latin typeface="+mj-lt"/>
              <a:cs typeface="Open San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384350" y="6131740"/>
            <a:ext cx="4030345" cy="0"/>
          </a:xfrm>
          <a:custGeom>
            <a:avLst/>
            <a:gdLst/>
            <a:ahLst/>
            <a:cxnLst/>
            <a:rect l="l" t="t" r="r" b="b"/>
            <a:pathLst>
              <a:path w="4030344">
                <a:moveTo>
                  <a:pt x="0" y="0"/>
                </a:moveTo>
                <a:lnTo>
                  <a:pt x="4030205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819669" y="429114"/>
            <a:ext cx="8137873" cy="975267"/>
          </a:xfrm>
          <a:prstGeom prst="rect">
            <a:avLst/>
          </a:prstGeom>
        </p:spPr>
        <p:txBody>
          <a:bodyPr vert="horz" wrap="square" lIns="0" tIns="239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2800" b="1" spc="170" dirty="0">
                <a:solidFill>
                  <a:srgbClr val="173B66"/>
                </a:solidFill>
                <a:latin typeface="+mj-lt"/>
                <a:cs typeface="Open Sans"/>
              </a:rPr>
              <a:t>A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05" dirty="0">
                <a:solidFill>
                  <a:srgbClr val="173B66"/>
                </a:solidFill>
                <a:latin typeface="+mj-lt"/>
                <a:cs typeface="Open Sans"/>
              </a:rPr>
              <a:t>NEW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5" dirty="0">
                <a:solidFill>
                  <a:srgbClr val="173B66"/>
                </a:solidFill>
                <a:latin typeface="+mj-lt"/>
                <a:cs typeface="Open Sans"/>
              </a:rPr>
              <a:t>SCORECARD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95" dirty="0">
                <a:solidFill>
                  <a:srgbClr val="173B66"/>
                </a:solidFill>
                <a:latin typeface="+mj-lt"/>
                <a:cs typeface="Open Sans"/>
              </a:rPr>
              <a:t>FOR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0" dirty="0">
                <a:solidFill>
                  <a:srgbClr val="173B66"/>
                </a:solidFill>
                <a:latin typeface="+mj-lt"/>
                <a:cs typeface="Open Sans"/>
              </a:rPr>
              <a:t>OSTEOPOROSIS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60" dirty="0">
                <a:solidFill>
                  <a:srgbClr val="173B66"/>
                </a:solidFill>
                <a:latin typeface="+mj-lt"/>
                <a:cs typeface="Open Sans"/>
              </a:rPr>
              <a:t>IN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50" dirty="0">
                <a:solidFill>
                  <a:srgbClr val="173B66"/>
                </a:solidFill>
                <a:latin typeface="+mj-lt"/>
                <a:cs typeface="Open Sans"/>
              </a:rPr>
              <a:t>EU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27+2</a:t>
            </a:r>
            <a:endParaRPr sz="2800" dirty="0">
              <a:latin typeface="+mj-lt"/>
              <a:cs typeface="Open Sans"/>
            </a:endParaRPr>
          </a:p>
          <a:p>
            <a:pPr marL="222250">
              <a:lnSpc>
                <a:spcPct val="100000"/>
              </a:lnSpc>
              <a:spcBef>
                <a:spcPts val="810"/>
              </a:spcBef>
            </a:pP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REVEALS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BURDEN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DISEASE,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 GAPS, AND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INEQUALITIES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&amp;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FRACTURE PREVENTION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AND 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CARE</a:t>
            </a:r>
            <a:endParaRPr sz="13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43071" y="6586130"/>
            <a:ext cx="369332" cy="2132965"/>
          </a:xfrm>
          <a:prstGeom prst="rect">
            <a:avLst/>
          </a:prstGeom>
        </p:spPr>
        <p:txBody>
          <a:bodyPr vert="vert270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SPENT</a:t>
            </a:r>
            <a:r>
              <a:rPr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2400"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344252" y="2698128"/>
            <a:ext cx="4082415" cy="2885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INDIVIDUALS</a:t>
            </a:r>
            <a:r>
              <a:rPr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WITH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362914" y="5576127"/>
            <a:ext cx="4308257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fr-CH" sz="2400" b="1" spc="60" dirty="0">
                <a:solidFill>
                  <a:srgbClr val="173C66"/>
                </a:solidFill>
                <a:latin typeface="+mj-lt"/>
                <a:cs typeface="Open Sans"/>
              </a:rPr>
              <a:t>4.9</a:t>
            </a: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THE</a:t>
            </a:r>
            <a:r>
              <a:rPr sz="2400" b="1" spc="5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TOTAL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173C66"/>
                </a:solidFill>
                <a:latin typeface="+mj-lt"/>
                <a:cs typeface="Open Sans Semibold"/>
              </a:rPr>
              <a:t>POPULATION</a:t>
            </a:r>
            <a:endParaRPr sz="2400" dirty="0">
              <a:latin typeface="+mj-lt"/>
              <a:cs typeface="Open Sans Semibold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43894" y="4095239"/>
            <a:ext cx="514984" cy="724535"/>
            <a:chOff x="1222173" y="5180171"/>
            <a:chExt cx="514984" cy="724535"/>
          </a:xfrm>
        </p:grpSpPr>
        <p:sp>
          <p:nvSpPr>
            <p:cNvPr id="38" name="object 38"/>
            <p:cNvSpPr/>
            <p:nvPr/>
          </p:nvSpPr>
          <p:spPr>
            <a:xfrm>
              <a:off x="1222171" y="5180175"/>
              <a:ext cx="514984" cy="724535"/>
            </a:xfrm>
            <a:custGeom>
              <a:avLst/>
              <a:gdLst/>
              <a:ahLst/>
              <a:cxnLst/>
              <a:rect l="l" t="t" r="r" b="b"/>
              <a:pathLst>
                <a:path w="514985" h="724535">
                  <a:moveTo>
                    <a:pt x="514858" y="32016"/>
                  </a:moveTo>
                  <a:lnTo>
                    <a:pt x="512864" y="19558"/>
                  </a:lnTo>
                  <a:lnTo>
                    <a:pt x="507428" y="9372"/>
                  </a:lnTo>
                  <a:lnTo>
                    <a:pt x="499376" y="2514"/>
                  </a:lnTo>
                  <a:lnTo>
                    <a:pt x="489521" y="0"/>
                  </a:lnTo>
                  <a:lnTo>
                    <a:pt x="440004" y="0"/>
                  </a:lnTo>
                  <a:lnTo>
                    <a:pt x="440004" y="64046"/>
                  </a:lnTo>
                  <a:lnTo>
                    <a:pt x="440004" y="103619"/>
                  </a:lnTo>
                  <a:lnTo>
                    <a:pt x="435419" y="149479"/>
                  </a:lnTo>
                  <a:lnTo>
                    <a:pt x="422173" y="189979"/>
                  </a:lnTo>
                  <a:lnTo>
                    <a:pt x="401066" y="226174"/>
                  </a:lnTo>
                  <a:lnTo>
                    <a:pt x="372872" y="259130"/>
                  </a:lnTo>
                  <a:lnTo>
                    <a:pt x="338378" y="289902"/>
                  </a:lnTo>
                  <a:lnTo>
                    <a:pt x="298373" y="319544"/>
                  </a:lnTo>
                  <a:lnTo>
                    <a:pt x="288544" y="328117"/>
                  </a:lnTo>
                  <a:lnTo>
                    <a:pt x="281279" y="338315"/>
                  </a:lnTo>
                  <a:lnTo>
                    <a:pt x="276758" y="349758"/>
                  </a:lnTo>
                  <a:lnTo>
                    <a:pt x="275209" y="362064"/>
                  </a:lnTo>
                  <a:lnTo>
                    <a:pt x="276758" y="374370"/>
                  </a:lnTo>
                  <a:lnTo>
                    <a:pt x="281279" y="385813"/>
                  </a:lnTo>
                  <a:lnTo>
                    <a:pt x="288544" y="396011"/>
                  </a:lnTo>
                  <a:lnTo>
                    <a:pt x="298373" y="404583"/>
                  </a:lnTo>
                  <a:lnTo>
                    <a:pt x="338391" y="434238"/>
                  </a:lnTo>
                  <a:lnTo>
                    <a:pt x="372884" y="465010"/>
                  </a:lnTo>
                  <a:lnTo>
                    <a:pt x="401066" y="497954"/>
                  </a:lnTo>
                  <a:lnTo>
                    <a:pt x="422173" y="534149"/>
                  </a:lnTo>
                  <a:lnTo>
                    <a:pt x="435419" y="574649"/>
                  </a:lnTo>
                  <a:lnTo>
                    <a:pt x="440004" y="620522"/>
                  </a:lnTo>
                  <a:lnTo>
                    <a:pt x="440004" y="662470"/>
                  </a:lnTo>
                  <a:lnTo>
                    <a:pt x="77139" y="662470"/>
                  </a:lnTo>
                  <a:lnTo>
                    <a:pt x="77127" y="620522"/>
                  </a:lnTo>
                  <a:lnTo>
                    <a:pt x="81711" y="574649"/>
                  </a:lnTo>
                  <a:lnTo>
                    <a:pt x="94957" y="534149"/>
                  </a:lnTo>
                  <a:lnTo>
                    <a:pt x="116065" y="497954"/>
                  </a:lnTo>
                  <a:lnTo>
                    <a:pt x="144259" y="465010"/>
                  </a:lnTo>
                  <a:lnTo>
                    <a:pt x="178752" y="434238"/>
                  </a:lnTo>
                  <a:lnTo>
                    <a:pt x="218770" y="404583"/>
                  </a:lnTo>
                  <a:lnTo>
                    <a:pt x="228600" y="396011"/>
                  </a:lnTo>
                  <a:lnTo>
                    <a:pt x="235864" y="385813"/>
                  </a:lnTo>
                  <a:lnTo>
                    <a:pt x="240372" y="374370"/>
                  </a:lnTo>
                  <a:lnTo>
                    <a:pt x="241922" y="362064"/>
                  </a:lnTo>
                  <a:lnTo>
                    <a:pt x="240385" y="349758"/>
                  </a:lnTo>
                  <a:lnTo>
                    <a:pt x="235877" y="338315"/>
                  </a:lnTo>
                  <a:lnTo>
                    <a:pt x="228600" y="328117"/>
                  </a:lnTo>
                  <a:lnTo>
                    <a:pt x="218770" y="319544"/>
                  </a:lnTo>
                  <a:lnTo>
                    <a:pt x="178752" y="289890"/>
                  </a:lnTo>
                  <a:lnTo>
                    <a:pt x="144259" y="259130"/>
                  </a:lnTo>
                  <a:lnTo>
                    <a:pt x="116065" y="226174"/>
                  </a:lnTo>
                  <a:lnTo>
                    <a:pt x="94957" y="189979"/>
                  </a:lnTo>
                  <a:lnTo>
                    <a:pt x="81711" y="149479"/>
                  </a:lnTo>
                  <a:lnTo>
                    <a:pt x="77127" y="103619"/>
                  </a:lnTo>
                  <a:lnTo>
                    <a:pt x="77139" y="64046"/>
                  </a:lnTo>
                  <a:lnTo>
                    <a:pt x="440004" y="64046"/>
                  </a:lnTo>
                  <a:lnTo>
                    <a:pt x="440004" y="0"/>
                  </a:lnTo>
                  <a:lnTo>
                    <a:pt x="25336" y="0"/>
                  </a:lnTo>
                  <a:lnTo>
                    <a:pt x="15468" y="2514"/>
                  </a:lnTo>
                  <a:lnTo>
                    <a:pt x="7416" y="9372"/>
                  </a:lnTo>
                  <a:lnTo>
                    <a:pt x="1981" y="19558"/>
                  </a:lnTo>
                  <a:lnTo>
                    <a:pt x="0" y="32016"/>
                  </a:lnTo>
                  <a:lnTo>
                    <a:pt x="1981" y="44488"/>
                  </a:lnTo>
                  <a:lnTo>
                    <a:pt x="7416" y="54660"/>
                  </a:lnTo>
                  <a:lnTo>
                    <a:pt x="15468" y="61531"/>
                  </a:lnTo>
                  <a:lnTo>
                    <a:pt x="25336" y="64046"/>
                  </a:lnTo>
                  <a:lnTo>
                    <a:pt x="43357" y="64046"/>
                  </a:lnTo>
                  <a:lnTo>
                    <a:pt x="43345" y="103619"/>
                  </a:lnTo>
                  <a:lnTo>
                    <a:pt x="49288" y="159131"/>
                  </a:lnTo>
                  <a:lnTo>
                    <a:pt x="65811" y="207251"/>
                  </a:lnTo>
                  <a:lnTo>
                    <a:pt x="91020" y="249072"/>
                  </a:lnTo>
                  <a:lnTo>
                    <a:pt x="122986" y="285635"/>
                  </a:lnTo>
                  <a:lnTo>
                    <a:pt x="159804" y="318033"/>
                  </a:lnTo>
                  <a:lnTo>
                    <a:pt x="199529" y="347319"/>
                  </a:lnTo>
                  <a:lnTo>
                    <a:pt x="205092" y="351167"/>
                  </a:lnTo>
                  <a:lnTo>
                    <a:pt x="208153" y="356400"/>
                  </a:lnTo>
                  <a:lnTo>
                    <a:pt x="208153" y="367728"/>
                  </a:lnTo>
                  <a:lnTo>
                    <a:pt x="205092" y="372973"/>
                  </a:lnTo>
                  <a:lnTo>
                    <a:pt x="199529" y="376821"/>
                  </a:lnTo>
                  <a:lnTo>
                    <a:pt x="159804" y="406107"/>
                  </a:lnTo>
                  <a:lnTo>
                    <a:pt x="122986" y="438505"/>
                  </a:lnTo>
                  <a:lnTo>
                    <a:pt x="91020" y="475068"/>
                  </a:lnTo>
                  <a:lnTo>
                    <a:pt x="65811" y="516890"/>
                  </a:lnTo>
                  <a:lnTo>
                    <a:pt x="49288" y="565010"/>
                  </a:lnTo>
                  <a:lnTo>
                    <a:pt x="43345" y="620522"/>
                  </a:lnTo>
                  <a:lnTo>
                    <a:pt x="43357" y="662470"/>
                  </a:lnTo>
                  <a:lnTo>
                    <a:pt x="25336" y="662470"/>
                  </a:lnTo>
                  <a:lnTo>
                    <a:pt x="15468" y="664883"/>
                  </a:lnTo>
                  <a:lnTo>
                    <a:pt x="7416" y="671499"/>
                  </a:lnTo>
                  <a:lnTo>
                    <a:pt x="1981" y="681304"/>
                  </a:lnTo>
                  <a:lnTo>
                    <a:pt x="0" y="693305"/>
                  </a:lnTo>
                  <a:lnTo>
                    <a:pt x="1981" y="705307"/>
                  </a:lnTo>
                  <a:lnTo>
                    <a:pt x="7416" y="715111"/>
                  </a:lnTo>
                  <a:lnTo>
                    <a:pt x="15468" y="721715"/>
                  </a:lnTo>
                  <a:lnTo>
                    <a:pt x="25336" y="724141"/>
                  </a:lnTo>
                  <a:lnTo>
                    <a:pt x="489521" y="724141"/>
                  </a:lnTo>
                  <a:lnTo>
                    <a:pt x="499376" y="721715"/>
                  </a:lnTo>
                  <a:lnTo>
                    <a:pt x="507428" y="715111"/>
                  </a:lnTo>
                  <a:lnTo>
                    <a:pt x="512864" y="705307"/>
                  </a:lnTo>
                  <a:lnTo>
                    <a:pt x="514858" y="693305"/>
                  </a:lnTo>
                  <a:lnTo>
                    <a:pt x="512864" y="681304"/>
                  </a:lnTo>
                  <a:lnTo>
                    <a:pt x="507428" y="671499"/>
                  </a:lnTo>
                  <a:lnTo>
                    <a:pt x="499376" y="664883"/>
                  </a:lnTo>
                  <a:lnTo>
                    <a:pt x="489521" y="662470"/>
                  </a:lnTo>
                  <a:lnTo>
                    <a:pt x="473786" y="662470"/>
                  </a:lnTo>
                  <a:lnTo>
                    <a:pt x="473786" y="620522"/>
                  </a:lnTo>
                  <a:lnTo>
                    <a:pt x="467855" y="565010"/>
                  </a:lnTo>
                  <a:lnTo>
                    <a:pt x="451319" y="516890"/>
                  </a:lnTo>
                  <a:lnTo>
                    <a:pt x="426110" y="475068"/>
                  </a:lnTo>
                  <a:lnTo>
                    <a:pt x="394144" y="438505"/>
                  </a:lnTo>
                  <a:lnTo>
                    <a:pt x="357339" y="406107"/>
                  </a:lnTo>
                  <a:lnTo>
                    <a:pt x="317601" y="376821"/>
                  </a:lnTo>
                  <a:lnTo>
                    <a:pt x="312039" y="372973"/>
                  </a:lnTo>
                  <a:lnTo>
                    <a:pt x="308991" y="367728"/>
                  </a:lnTo>
                  <a:lnTo>
                    <a:pt x="308991" y="356400"/>
                  </a:lnTo>
                  <a:lnTo>
                    <a:pt x="312039" y="351167"/>
                  </a:lnTo>
                  <a:lnTo>
                    <a:pt x="317601" y="347319"/>
                  </a:lnTo>
                  <a:lnTo>
                    <a:pt x="357339" y="318033"/>
                  </a:lnTo>
                  <a:lnTo>
                    <a:pt x="394144" y="285635"/>
                  </a:lnTo>
                  <a:lnTo>
                    <a:pt x="426110" y="249072"/>
                  </a:lnTo>
                  <a:lnTo>
                    <a:pt x="451319" y="207251"/>
                  </a:lnTo>
                  <a:lnTo>
                    <a:pt x="467855" y="159131"/>
                  </a:lnTo>
                  <a:lnTo>
                    <a:pt x="473786" y="103619"/>
                  </a:lnTo>
                  <a:lnTo>
                    <a:pt x="473786" y="64046"/>
                  </a:lnTo>
                  <a:lnTo>
                    <a:pt x="489521" y="64046"/>
                  </a:lnTo>
                  <a:lnTo>
                    <a:pt x="499376" y="61531"/>
                  </a:lnTo>
                  <a:lnTo>
                    <a:pt x="507428" y="54660"/>
                  </a:lnTo>
                  <a:lnTo>
                    <a:pt x="512864" y="44488"/>
                  </a:lnTo>
                  <a:lnTo>
                    <a:pt x="514858" y="3201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32064" y="5337643"/>
              <a:ext cx="295275" cy="469900"/>
            </a:xfrm>
            <a:custGeom>
              <a:avLst/>
              <a:gdLst/>
              <a:ahLst/>
              <a:cxnLst/>
              <a:rect l="l" t="t" r="r" b="b"/>
              <a:pathLst>
                <a:path w="295275" h="469900">
                  <a:moveTo>
                    <a:pt x="164414" y="288988"/>
                  </a:moveTo>
                  <a:lnTo>
                    <a:pt x="156857" y="281419"/>
                  </a:lnTo>
                  <a:lnTo>
                    <a:pt x="138201" y="281419"/>
                  </a:lnTo>
                  <a:lnTo>
                    <a:pt x="130632" y="288988"/>
                  </a:lnTo>
                  <a:lnTo>
                    <a:pt x="130632" y="307632"/>
                  </a:lnTo>
                  <a:lnTo>
                    <a:pt x="138201" y="315201"/>
                  </a:lnTo>
                  <a:lnTo>
                    <a:pt x="156857" y="315201"/>
                  </a:lnTo>
                  <a:lnTo>
                    <a:pt x="164414" y="307632"/>
                  </a:lnTo>
                  <a:lnTo>
                    <a:pt x="164414" y="298310"/>
                  </a:lnTo>
                  <a:lnTo>
                    <a:pt x="164414" y="288988"/>
                  </a:lnTo>
                  <a:close/>
                </a:path>
                <a:path w="295275" h="469900">
                  <a:moveTo>
                    <a:pt x="287362" y="0"/>
                  </a:moveTo>
                  <a:lnTo>
                    <a:pt x="7708" y="0"/>
                  </a:lnTo>
                  <a:lnTo>
                    <a:pt x="12522" y="13296"/>
                  </a:lnTo>
                  <a:lnTo>
                    <a:pt x="34226" y="51257"/>
                  </a:lnTo>
                  <a:lnTo>
                    <a:pt x="78867" y="97840"/>
                  </a:lnTo>
                  <a:lnTo>
                    <a:pt x="126961" y="134302"/>
                  </a:lnTo>
                  <a:lnTo>
                    <a:pt x="132765" y="138684"/>
                  </a:lnTo>
                  <a:lnTo>
                    <a:pt x="138137" y="143446"/>
                  </a:lnTo>
                  <a:lnTo>
                    <a:pt x="143065" y="148577"/>
                  </a:lnTo>
                  <a:lnTo>
                    <a:pt x="147535" y="154051"/>
                  </a:lnTo>
                  <a:lnTo>
                    <a:pt x="151993" y="148577"/>
                  </a:lnTo>
                  <a:lnTo>
                    <a:pt x="156933" y="143446"/>
                  </a:lnTo>
                  <a:lnTo>
                    <a:pt x="162306" y="138684"/>
                  </a:lnTo>
                  <a:lnTo>
                    <a:pt x="204736" y="107226"/>
                  </a:lnTo>
                  <a:lnTo>
                    <a:pt x="230835" y="84734"/>
                  </a:lnTo>
                  <a:lnTo>
                    <a:pt x="260845" y="51257"/>
                  </a:lnTo>
                  <a:lnTo>
                    <a:pt x="282536" y="13296"/>
                  </a:lnTo>
                  <a:lnTo>
                    <a:pt x="287362" y="0"/>
                  </a:lnTo>
                  <a:close/>
                </a:path>
                <a:path w="295275" h="469900">
                  <a:moveTo>
                    <a:pt x="295071" y="469823"/>
                  </a:moveTo>
                  <a:lnTo>
                    <a:pt x="273304" y="426656"/>
                  </a:lnTo>
                  <a:lnTo>
                    <a:pt x="239725" y="392557"/>
                  </a:lnTo>
                  <a:lnTo>
                    <a:pt x="196913" y="370179"/>
                  </a:lnTo>
                  <a:lnTo>
                    <a:pt x="147535" y="362127"/>
                  </a:lnTo>
                  <a:lnTo>
                    <a:pt x="98145" y="370179"/>
                  </a:lnTo>
                  <a:lnTo>
                    <a:pt x="55346" y="392557"/>
                  </a:lnTo>
                  <a:lnTo>
                    <a:pt x="21755" y="426656"/>
                  </a:lnTo>
                  <a:lnTo>
                    <a:pt x="0" y="469823"/>
                  </a:lnTo>
                  <a:lnTo>
                    <a:pt x="295071" y="469823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93812" y="5064290"/>
            <a:ext cx="1468755" cy="119648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396875">
              <a:lnSpc>
                <a:spcPct val="100000"/>
              </a:lnSpc>
              <a:spcBef>
                <a:spcPts val="690"/>
              </a:spcBef>
            </a:pPr>
            <a:r>
              <a:rPr lang="fr-CH" sz="3000" b="1" spc="5" dirty="0">
                <a:solidFill>
                  <a:srgbClr val="173C66"/>
                </a:solidFill>
                <a:latin typeface="+mj-lt"/>
                <a:cs typeface="Open Sans"/>
              </a:rPr>
              <a:t>   9</a:t>
            </a:r>
            <a:endParaRPr sz="3000" dirty="0">
              <a:latin typeface="+mj-lt"/>
              <a:cs typeface="Open Sans"/>
            </a:endParaRPr>
          </a:p>
          <a:p>
            <a:pPr marL="358140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marL="374015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DAY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85520" y="5064290"/>
            <a:ext cx="1468755" cy="1227259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R="27940" algn="ctr">
              <a:lnSpc>
                <a:spcPct val="100000"/>
              </a:lnSpc>
              <a:spcBef>
                <a:spcPts val="690"/>
              </a:spcBef>
            </a:pPr>
            <a:r>
              <a:rPr lang="fr-CH" sz="3200" b="1" spc="5" dirty="0">
                <a:solidFill>
                  <a:srgbClr val="173C66"/>
                </a:solidFill>
                <a:latin typeface="+mj-lt"/>
                <a:cs typeface="Open Sans"/>
              </a:rPr>
              <a:t>0.4</a:t>
            </a:r>
            <a:endParaRPr sz="3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HOUR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5880" y="2282825"/>
            <a:ext cx="3541187" cy="1495281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fr-CH" sz="9600" b="1" spc="55" dirty="0">
                <a:solidFill>
                  <a:srgbClr val="B82D6B"/>
                </a:solidFill>
                <a:latin typeface="+mj-lt"/>
                <a:cs typeface="Open Sans"/>
              </a:rPr>
              <a:t>3,200</a:t>
            </a:r>
            <a:endParaRPr sz="9600" dirty="0">
              <a:latin typeface="+mj-lt"/>
              <a:cs typeface="Open San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908659" y="1901827"/>
            <a:ext cx="84587" cy="7527412"/>
          </a:xfrm>
          <a:custGeom>
            <a:avLst/>
            <a:gdLst/>
            <a:ahLst/>
            <a:cxnLst/>
            <a:rect l="l" t="t" r="r" b="b"/>
            <a:pathLst>
              <a:path h="7973695">
                <a:moveTo>
                  <a:pt x="0" y="0"/>
                </a:moveTo>
                <a:lnTo>
                  <a:pt x="0" y="7973402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09625" y="3654425"/>
            <a:ext cx="3324225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NEW</a:t>
            </a:r>
            <a:r>
              <a:rPr sz="16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FRAGILITY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FRACTURES</a:t>
            </a:r>
            <a:r>
              <a:rPr sz="1600" b="1" spc="-1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371650" y="4334835"/>
            <a:ext cx="2459285" cy="890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21.7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371650" y="3130982"/>
            <a:ext cx="2622085" cy="88549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78.3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0376044" y="3083740"/>
            <a:ext cx="4055110" cy="2408625"/>
            <a:chOff x="10354323" y="4392004"/>
            <a:chExt cx="4055110" cy="2501900"/>
          </a:xfrm>
        </p:grpSpPr>
        <p:sp>
          <p:nvSpPr>
            <p:cNvPr id="48" name="object 48"/>
            <p:cNvSpPr/>
            <p:nvPr/>
          </p:nvSpPr>
          <p:spPr>
            <a:xfrm>
              <a:off x="10362628" y="5764656"/>
              <a:ext cx="3479165" cy="6350"/>
            </a:xfrm>
            <a:custGeom>
              <a:avLst/>
              <a:gdLst/>
              <a:ahLst/>
              <a:cxnLst/>
              <a:rect l="l" t="t" r="r" b="b"/>
              <a:pathLst>
                <a:path w="3479165" h="6350">
                  <a:moveTo>
                    <a:pt x="0" y="6350"/>
                  </a:moveTo>
                  <a:lnTo>
                    <a:pt x="3478542" y="6350"/>
                  </a:lnTo>
                </a:path>
                <a:path w="3479165" h="6350">
                  <a:moveTo>
                    <a:pt x="0" y="0"/>
                  </a:moveTo>
                  <a:lnTo>
                    <a:pt x="3478542" y="0"/>
                  </a:lnTo>
                </a:path>
              </a:pathLst>
            </a:custGeom>
            <a:ln w="6351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841171" y="4394529"/>
              <a:ext cx="568325" cy="2443480"/>
            </a:xfrm>
            <a:custGeom>
              <a:avLst/>
              <a:gdLst/>
              <a:ahLst/>
              <a:cxnLst/>
              <a:rect l="l" t="t" r="r" b="b"/>
              <a:pathLst>
                <a:path w="568325" h="2443479">
                  <a:moveTo>
                    <a:pt x="567766" y="0"/>
                  </a:moveTo>
                  <a:lnTo>
                    <a:pt x="0" y="0"/>
                  </a:lnTo>
                  <a:lnTo>
                    <a:pt x="0" y="2442933"/>
                  </a:lnTo>
                  <a:lnTo>
                    <a:pt x="567766" y="2442933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354323" y="4398354"/>
              <a:ext cx="4055110" cy="0"/>
            </a:xfrm>
            <a:custGeom>
              <a:avLst/>
              <a:gdLst/>
              <a:ahLst/>
              <a:cxnLst/>
              <a:rect l="l" t="t" r="r" b="b"/>
              <a:pathLst>
                <a:path w="4055109">
                  <a:moveTo>
                    <a:pt x="0" y="0"/>
                  </a:moveTo>
                  <a:lnTo>
                    <a:pt x="4054614" y="0"/>
                  </a:lnTo>
                </a:path>
              </a:pathLst>
            </a:custGeom>
            <a:ln w="12700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280225" y="5767830"/>
              <a:ext cx="568325" cy="1069975"/>
            </a:xfrm>
            <a:custGeom>
              <a:avLst/>
              <a:gdLst/>
              <a:ahLst/>
              <a:cxnLst/>
              <a:rect l="l" t="t" r="r" b="b"/>
              <a:pathLst>
                <a:path w="568325" h="1069975">
                  <a:moveTo>
                    <a:pt x="567766" y="0"/>
                  </a:moveTo>
                  <a:lnTo>
                    <a:pt x="0" y="0"/>
                  </a:lnTo>
                  <a:lnTo>
                    <a:pt x="0" y="1069632"/>
                  </a:lnTo>
                  <a:lnTo>
                    <a:pt x="567766" y="1069632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487475" y="6138081"/>
              <a:ext cx="128790" cy="128130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3407262" y="6281208"/>
              <a:ext cx="288290" cy="612140"/>
            </a:xfrm>
            <a:custGeom>
              <a:avLst/>
              <a:gdLst/>
              <a:ahLst/>
              <a:cxnLst/>
              <a:rect l="l" t="t" r="r" b="b"/>
              <a:pathLst>
                <a:path w="288290" h="612140">
                  <a:moveTo>
                    <a:pt x="216391" y="0"/>
                  </a:moveTo>
                  <a:lnTo>
                    <a:pt x="72818" y="0"/>
                  </a:lnTo>
                  <a:lnTo>
                    <a:pt x="31319" y="7419"/>
                  </a:lnTo>
                  <a:lnTo>
                    <a:pt x="10010" y="17494"/>
                  </a:lnTo>
                  <a:lnTo>
                    <a:pt x="2159" y="37065"/>
                  </a:lnTo>
                  <a:lnTo>
                    <a:pt x="1037" y="72974"/>
                  </a:lnTo>
                  <a:lnTo>
                    <a:pt x="1037" y="268325"/>
                  </a:lnTo>
                  <a:lnTo>
                    <a:pt x="0" y="286842"/>
                  </a:lnTo>
                  <a:lnTo>
                    <a:pt x="2309" y="296351"/>
                  </a:lnTo>
                  <a:lnTo>
                    <a:pt x="10354" y="299854"/>
                  </a:lnTo>
                  <a:lnTo>
                    <a:pt x="26526" y="300354"/>
                  </a:lnTo>
                  <a:lnTo>
                    <a:pt x="42067" y="295350"/>
                  </a:lnTo>
                  <a:lnTo>
                    <a:pt x="48930" y="284340"/>
                  </a:lnTo>
                  <a:lnTo>
                    <a:pt x="50538" y="273330"/>
                  </a:lnTo>
                  <a:lnTo>
                    <a:pt x="50313" y="268325"/>
                  </a:lnTo>
                  <a:lnTo>
                    <a:pt x="50313" y="92824"/>
                  </a:lnTo>
                  <a:lnTo>
                    <a:pt x="64753" y="92824"/>
                  </a:lnTo>
                  <a:lnTo>
                    <a:pt x="64753" y="575106"/>
                  </a:lnTo>
                  <a:lnTo>
                    <a:pt x="66301" y="596501"/>
                  </a:lnTo>
                  <a:lnTo>
                    <a:pt x="70754" y="607488"/>
                  </a:lnTo>
                  <a:lnTo>
                    <a:pt x="81655" y="611536"/>
                  </a:lnTo>
                  <a:lnTo>
                    <a:pt x="102548" y="612114"/>
                  </a:lnTo>
                  <a:lnTo>
                    <a:pt x="122759" y="606191"/>
                  </a:lnTo>
                  <a:lnTo>
                    <a:pt x="132020" y="593159"/>
                  </a:lnTo>
                  <a:lnTo>
                    <a:pt x="134511" y="580128"/>
                  </a:lnTo>
                  <a:lnTo>
                    <a:pt x="134413" y="300354"/>
                  </a:lnTo>
                  <a:lnTo>
                    <a:pt x="154796" y="300354"/>
                  </a:lnTo>
                  <a:lnTo>
                    <a:pt x="154796" y="574205"/>
                  </a:lnTo>
                  <a:lnTo>
                    <a:pt x="152908" y="596121"/>
                  </a:lnTo>
                  <a:lnTo>
                    <a:pt x="155598" y="607375"/>
                  </a:lnTo>
                  <a:lnTo>
                    <a:pt x="165853" y="611522"/>
                  </a:lnTo>
                  <a:lnTo>
                    <a:pt x="186660" y="612114"/>
                  </a:lnTo>
                  <a:lnTo>
                    <a:pt x="207793" y="606332"/>
                  </a:lnTo>
                  <a:lnTo>
                    <a:pt x="219093" y="593610"/>
                  </a:lnTo>
                  <a:lnTo>
                    <a:pt x="223626" y="580889"/>
                  </a:lnTo>
                  <a:lnTo>
                    <a:pt x="224456" y="575106"/>
                  </a:lnTo>
                  <a:lnTo>
                    <a:pt x="224456" y="92824"/>
                  </a:lnTo>
                  <a:lnTo>
                    <a:pt x="238895" y="92824"/>
                  </a:lnTo>
                  <a:lnTo>
                    <a:pt x="238895" y="268325"/>
                  </a:lnTo>
                  <a:lnTo>
                    <a:pt x="236881" y="286842"/>
                  </a:lnTo>
                  <a:lnTo>
                    <a:pt x="238687" y="296351"/>
                  </a:lnTo>
                  <a:lnTo>
                    <a:pt x="246545" y="299854"/>
                  </a:lnTo>
                  <a:lnTo>
                    <a:pt x="262683" y="300354"/>
                  </a:lnTo>
                  <a:lnTo>
                    <a:pt x="278495" y="295350"/>
                  </a:lnTo>
                  <a:lnTo>
                    <a:pt x="285943" y="284340"/>
                  </a:lnTo>
                  <a:lnTo>
                    <a:pt x="288132" y="273330"/>
                  </a:lnTo>
                  <a:lnTo>
                    <a:pt x="288171" y="268325"/>
                  </a:lnTo>
                  <a:lnTo>
                    <a:pt x="288171" y="72974"/>
                  </a:lnTo>
                  <a:lnTo>
                    <a:pt x="276956" y="35495"/>
                  </a:lnTo>
                  <a:lnTo>
                    <a:pt x="252281" y="13308"/>
                  </a:lnTo>
                  <a:lnTo>
                    <a:pt x="227607" y="2710"/>
                  </a:lnTo>
                  <a:lnTo>
                    <a:pt x="2163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0353163" y="5141846"/>
            <a:ext cx="42799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MEN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378035" y="3876663"/>
            <a:ext cx="73533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endParaRPr sz="1400" dirty="0">
              <a:latin typeface="+mj-lt"/>
              <a:cs typeface="Open Sans Semibold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13976543" y="4736535"/>
            <a:ext cx="337820" cy="755650"/>
            <a:chOff x="13954822" y="6138073"/>
            <a:chExt cx="337820" cy="755650"/>
          </a:xfrm>
        </p:grpSpPr>
        <p:pic>
          <p:nvPicPr>
            <p:cNvPr id="57" name="object 5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060658" y="6138073"/>
              <a:ext cx="128790" cy="12880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3954822" y="6280955"/>
              <a:ext cx="337820" cy="612775"/>
            </a:xfrm>
            <a:custGeom>
              <a:avLst/>
              <a:gdLst/>
              <a:ahLst/>
              <a:cxnLst/>
              <a:rect l="l" t="t" r="r" b="b"/>
              <a:pathLst>
                <a:path w="337819" h="612775">
                  <a:moveTo>
                    <a:pt x="232692" y="345097"/>
                  </a:moveTo>
                  <a:lnTo>
                    <a:pt x="107762" y="345097"/>
                  </a:lnTo>
                  <a:lnTo>
                    <a:pt x="107854" y="599095"/>
                  </a:lnTo>
                  <a:lnTo>
                    <a:pt x="110594" y="608427"/>
                  </a:lnTo>
                  <a:lnTo>
                    <a:pt x="118421" y="611865"/>
                  </a:lnTo>
                  <a:lnTo>
                    <a:pt x="133772" y="612356"/>
                  </a:lnTo>
                  <a:lnTo>
                    <a:pt x="149042" y="607349"/>
                  </a:lnTo>
                  <a:lnTo>
                    <a:pt x="156733" y="596335"/>
                  </a:lnTo>
                  <a:lnTo>
                    <a:pt x="159443" y="585320"/>
                  </a:lnTo>
                  <a:lnTo>
                    <a:pt x="159729" y="580923"/>
                  </a:lnTo>
                  <a:lnTo>
                    <a:pt x="159769" y="345694"/>
                  </a:lnTo>
                  <a:lnTo>
                    <a:pt x="232692" y="345694"/>
                  </a:lnTo>
                  <a:lnTo>
                    <a:pt x="232692" y="345097"/>
                  </a:lnTo>
                  <a:close/>
                </a:path>
                <a:path w="337819" h="612775">
                  <a:moveTo>
                    <a:pt x="232692" y="345694"/>
                  </a:moveTo>
                  <a:lnTo>
                    <a:pt x="180686" y="345694"/>
                  </a:lnTo>
                  <a:lnTo>
                    <a:pt x="180765" y="596335"/>
                  </a:lnTo>
                  <a:lnTo>
                    <a:pt x="180852" y="599095"/>
                  </a:lnTo>
                  <a:lnTo>
                    <a:pt x="183518" y="608351"/>
                  </a:lnTo>
                  <a:lnTo>
                    <a:pt x="191344" y="611855"/>
                  </a:lnTo>
                  <a:lnTo>
                    <a:pt x="206695" y="612356"/>
                  </a:lnTo>
                  <a:lnTo>
                    <a:pt x="221966" y="607445"/>
                  </a:lnTo>
                  <a:lnTo>
                    <a:pt x="229657" y="596640"/>
                  </a:lnTo>
                  <a:lnTo>
                    <a:pt x="232366" y="585835"/>
                  </a:lnTo>
                  <a:lnTo>
                    <a:pt x="232692" y="580923"/>
                  </a:lnTo>
                  <a:lnTo>
                    <a:pt x="232692" y="345694"/>
                  </a:lnTo>
                  <a:close/>
                </a:path>
                <a:path w="337819" h="612775">
                  <a:moveTo>
                    <a:pt x="230431" y="92939"/>
                  </a:moveTo>
                  <a:lnTo>
                    <a:pt x="110023" y="92939"/>
                  </a:lnTo>
                  <a:lnTo>
                    <a:pt x="45583" y="345097"/>
                  </a:lnTo>
                  <a:lnTo>
                    <a:pt x="294884" y="345097"/>
                  </a:lnTo>
                  <a:lnTo>
                    <a:pt x="230431" y="92939"/>
                  </a:lnTo>
                  <a:close/>
                </a:path>
                <a:path w="337819" h="612775">
                  <a:moveTo>
                    <a:pt x="91139" y="0"/>
                  </a:moveTo>
                  <a:lnTo>
                    <a:pt x="61407" y="43967"/>
                  </a:lnTo>
                  <a:lnTo>
                    <a:pt x="45449" y="92939"/>
                  </a:lnTo>
                  <a:lnTo>
                    <a:pt x="26709" y="154619"/>
                  </a:lnTo>
                  <a:lnTo>
                    <a:pt x="10924" y="208077"/>
                  </a:lnTo>
                  <a:lnTo>
                    <a:pt x="61" y="248015"/>
                  </a:lnTo>
                  <a:lnTo>
                    <a:pt x="0" y="257340"/>
                  </a:lnTo>
                  <a:lnTo>
                    <a:pt x="5344" y="262017"/>
                  </a:lnTo>
                  <a:lnTo>
                    <a:pt x="17313" y="265278"/>
                  </a:lnTo>
                  <a:lnTo>
                    <a:pt x="30819" y="265997"/>
                  </a:lnTo>
                  <a:lnTo>
                    <a:pt x="40563" y="261953"/>
                  </a:lnTo>
                  <a:lnTo>
                    <a:pt x="61286" y="219093"/>
                  </a:lnTo>
                  <a:lnTo>
                    <a:pt x="75401" y="171856"/>
                  </a:lnTo>
                  <a:lnTo>
                    <a:pt x="88457" y="126887"/>
                  </a:lnTo>
                  <a:lnTo>
                    <a:pt x="94199" y="106858"/>
                  </a:lnTo>
                  <a:lnTo>
                    <a:pt x="99634" y="93739"/>
                  </a:lnTo>
                  <a:lnTo>
                    <a:pt x="110023" y="92939"/>
                  </a:lnTo>
                  <a:lnTo>
                    <a:pt x="295644" y="92939"/>
                  </a:lnTo>
                  <a:lnTo>
                    <a:pt x="289162" y="72733"/>
                  </a:lnTo>
                  <a:lnTo>
                    <a:pt x="264534" y="17868"/>
                  </a:lnTo>
                  <a:lnTo>
                    <a:pt x="230431" y="1029"/>
                  </a:lnTo>
                  <a:lnTo>
                    <a:pt x="110023" y="1029"/>
                  </a:lnTo>
                  <a:lnTo>
                    <a:pt x="91139" y="0"/>
                  </a:lnTo>
                  <a:close/>
                </a:path>
                <a:path w="337819" h="612775">
                  <a:moveTo>
                    <a:pt x="295644" y="92939"/>
                  </a:moveTo>
                  <a:lnTo>
                    <a:pt x="230431" y="92939"/>
                  </a:lnTo>
                  <a:lnTo>
                    <a:pt x="240820" y="93739"/>
                  </a:lnTo>
                  <a:lnTo>
                    <a:pt x="246268" y="106858"/>
                  </a:lnTo>
                  <a:lnTo>
                    <a:pt x="267267" y="180454"/>
                  </a:lnTo>
                  <a:lnTo>
                    <a:pt x="278625" y="219472"/>
                  </a:lnTo>
                  <a:lnTo>
                    <a:pt x="299897" y="261953"/>
                  </a:lnTo>
                  <a:lnTo>
                    <a:pt x="309637" y="265997"/>
                  </a:lnTo>
                  <a:lnTo>
                    <a:pt x="323141" y="265278"/>
                  </a:lnTo>
                  <a:lnTo>
                    <a:pt x="333998" y="257851"/>
                  </a:lnTo>
                  <a:lnTo>
                    <a:pt x="337488" y="246229"/>
                  </a:lnTo>
                  <a:lnTo>
                    <a:pt x="337056" y="235515"/>
                  </a:lnTo>
                  <a:lnTo>
                    <a:pt x="336146" y="230810"/>
                  </a:lnTo>
                  <a:lnTo>
                    <a:pt x="312358" y="148638"/>
                  </a:lnTo>
                  <a:lnTo>
                    <a:pt x="298481" y="101784"/>
                  </a:lnTo>
                  <a:lnTo>
                    <a:pt x="295644" y="929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0316198" y="1617923"/>
            <a:ext cx="4123569" cy="112210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7200" b="1" spc="45" dirty="0">
                <a:solidFill>
                  <a:srgbClr val="B82D6B"/>
                </a:solidFill>
                <a:latin typeface="+mj-lt"/>
                <a:cs typeface="Open Sans"/>
              </a:rPr>
              <a:t>23,000</a:t>
            </a:r>
            <a:endParaRPr sz="7200" dirty="0">
              <a:latin typeface="+mj-lt"/>
              <a:cs typeface="Open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46311" y="2778365"/>
            <a:ext cx="0" cy="3486785"/>
          </a:xfrm>
          <a:custGeom>
            <a:avLst/>
            <a:gdLst/>
            <a:ahLst/>
            <a:cxnLst/>
            <a:rect l="l" t="t" r="r" b="b"/>
            <a:pathLst>
              <a:path h="3486784">
                <a:moveTo>
                  <a:pt x="0" y="0"/>
                </a:moveTo>
                <a:lnTo>
                  <a:pt x="0" y="3486289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0363344" y="6427265"/>
            <a:ext cx="4438506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</a:pP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PROJECTED</a:t>
            </a:r>
            <a:r>
              <a:rPr b="1" spc="-2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INCREASE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dirty="0">
                <a:solidFill>
                  <a:srgbClr val="006C9E"/>
                </a:solidFill>
                <a:latin typeface="+mj-lt"/>
                <a:cs typeface="Open Sans Semibold"/>
              </a:rPr>
              <a:t>THE</a:t>
            </a:r>
            <a:r>
              <a:rPr b="1" spc="-1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NUMBER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OF</a:t>
            </a:r>
            <a:endParaRPr dirty="0">
              <a:latin typeface="+mj-lt"/>
              <a:cs typeface="Open Sans Semibold"/>
            </a:endParaRPr>
          </a:p>
          <a:p>
            <a:pPr marL="12700">
              <a:lnSpc>
                <a:spcPts val="3395"/>
              </a:lnSpc>
            </a:pPr>
            <a:r>
              <a:rPr sz="3200" b="1" spc="125" dirty="0">
                <a:solidFill>
                  <a:srgbClr val="006C9E"/>
                </a:solidFill>
                <a:latin typeface="+mj-lt"/>
                <a:cs typeface="Open Sans"/>
              </a:rPr>
              <a:t>FRAGILITY</a:t>
            </a:r>
            <a:r>
              <a:rPr sz="3200" b="1" spc="-10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3200" b="1" spc="85" dirty="0">
                <a:solidFill>
                  <a:srgbClr val="006C9E"/>
                </a:solidFill>
                <a:latin typeface="+mj-lt"/>
                <a:cs typeface="Open Sans"/>
              </a:rPr>
              <a:t>FRACTURES</a:t>
            </a:r>
            <a:endParaRPr sz="3200" dirty="0">
              <a:latin typeface="+mj-lt"/>
              <a:cs typeface="Open San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60644" y="1892893"/>
            <a:ext cx="8797007" cy="489020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45" dirty="0">
                <a:solidFill>
                  <a:srgbClr val="FFFFFF"/>
                </a:solidFill>
                <a:latin typeface="+mj-lt"/>
                <a:cs typeface="Open Sans"/>
              </a:rPr>
              <a:t>BURDEN</a:t>
            </a:r>
            <a:r>
              <a:rPr sz="1700" b="1" spc="-2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40" dirty="0">
                <a:solidFill>
                  <a:srgbClr val="FFFFFF"/>
                </a:solidFill>
                <a:latin typeface="+mj-lt"/>
                <a:cs typeface="Open Sans"/>
              </a:rPr>
              <a:t>OF</a:t>
            </a:r>
            <a:r>
              <a:rPr sz="1700" b="1" spc="-30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25" dirty="0">
                <a:solidFill>
                  <a:srgbClr val="FFFFFF"/>
                </a:solidFill>
                <a:latin typeface="+mj-lt"/>
                <a:cs typeface="Open Sans"/>
              </a:rPr>
              <a:t>DISEASE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60639" y="6502197"/>
            <a:ext cx="8723630" cy="0"/>
          </a:xfrm>
          <a:custGeom>
            <a:avLst/>
            <a:gdLst/>
            <a:ahLst/>
            <a:cxnLst/>
            <a:rect l="l" t="t" r="r" b="b"/>
            <a:pathLst>
              <a:path w="8723630">
                <a:moveTo>
                  <a:pt x="0" y="0"/>
                </a:moveTo>
                <a:lnTo>
                  <a:pt x="8723083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80033" y="6471614"/>
            <a:ext cx="3479800" cy="149143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600" b="1" spc="-10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9600" b="1" spc="-10" dirty="0">
                <a:solidFill>
                  <a:srgbClr val="B82D6B"/>
                </a:solidFill>
                <a:latin typeface="+mj-lt"/>
                <a:cs typeface="Open Sans"/>
              </a:rPr>
              <a:t>29.1</a:t>
            </a:r>
            <a:endParaRPr sz="9600" dirty="0">
              <a:latin typeface="+mj-lt"/>
              <a:cs typeface="Open San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2293845" y="7893249"/>
            <a:ext cx="1305560" cy="455930"/>
          </a:xfrm>
          <a:custGeom>
            <a:avLst/>
            <a:gdLst/>
            <a:ahLst/>
            <a:cxnLst/>
            <a:rect l="l" t="t" r="r" b="b"/>
            <a:pathLst>
              <a:path w="1305559" h="455929">
                <a:moveTo>
                  <a:pt x="1305331" y="0"/>
                </a:moveTo>
                <a:lnTo>
                  <a:pt x="0" y="0"/>
                </a:lnTo>
                <a:lnTo>
                  <a:pt x="0" y="455841"/>
                </a:lnTo>
                <a:lnTo>
                  <a:pt x="1305331" y="455841"/>
                </a:lnTo>
                <a:lnTo>
                  <a:pt x="1305331" y="0"/>
                </a:lnTo>
                <a:close/>
              </a:path>
            </a:pathLst>
          </a:custGeom>
          <a:solidFill>
            <a:srgbClr val="163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293832" y="7296032"/>
            <a:ext cx="1880870" cy="455930"/>
          </a:xfrm>
          <a:custGeom>
            <a:avLst/>
            <a:gdLst/>
            <a:ahLst/>
            <a:cxnLst/>
            <a:rect l="l" t="t" r="r" b="b"/>
            <a:pathLst>
              <a:path w="1880869" h="455929">
                <a:moveTo>
                  <a:pt x="1880717" y="0"/>
                </a:moveTo>
                <a:lnTo>
                  <a:pt x="0" y="0"/>
                </a:lnTo>
                <a:lnTo>
                  <a:pt x="0" y="455841"/>
                </a:lnTo>
                <a:lnTo>
                  <a:pt x="1880717" y="455841"/>
                </a:lnTo>
                <a:lnTo>
                  <a:pt x="1880717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0342384" y="7144085"/>
            <a:ext cx="2118985" cy="1349728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5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4,700</a:t>
            </a:r>
            <a:endParaRPr sz="4000" dirty="0">
              <a:latin typeface="+mj-lt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3,200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227481" y="7201002"/>
            <a:ext cx="215444" cy="492023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2034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3694822" y="7826946"/>
            <a:ext cx="215444" cy="511629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2019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350809" y="8810291"/>
            <a:ext cx="3112932" cy="643765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27939" rIns="0" bIns="0" rtlCol="0">
            <a:spAutoFit/>
          </a:bodyPr>
          <a:lstStyle/>
          <a:p>
            <a:pPr marL="636270">
              <a:lnSpc>
                <a:spcPct val="100000"/>
              </a:lnSpc>
              <a:spcBef>
                <a:spcPts val="219"/>
              </a:spcBef>
            </a:pP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  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+</a:t>
            </a: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47.7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3711951" y="8863544"/>
            <a:ext cx="762354" cy="545897"/>
          </a:xfrm>
          <a:custGeom>
            <a:avLst/>
            <a:gdLst/>
            <a:ahLst/>
            <a:cxnLst/>
            <a:rect l="l" t="t" r="r" b="b"/>
            <a:pathLst>
              <a:path w="865505" h="619759">
                <a:moveTo>
                  <a:pt x="399948" y="468845"/>
                </a:moveTo>
                <a:lnTo>
                  <a:pt x="393166" y="467118"/>
                </a:lnTo>
                <a:lnTo>
                  <a:pt x="377545" y="464426"/>
                </a:lnTo>
                <a:lnTo>
                  <a:pt x="354609" y="460857"/>
                </a:lnTo>
                <a:lnTo>
                  <a:pt x="362419" y="453301"/>
                </a:lnTo>
                <a:lnTo>
                  <a:pt x="346113" y="433882"/>
                </a:lnTo>
                <a:lnTo>
                  <a:pt x="384683" y="429933"/>
                </a:lnTo>
                <a:lnTo>
                  <a:pt x="355346" y="416382"/>
                </a:lnTo>
                <a:lnTo>
                  <a:pt x="377063" y="406628"/>
                </a:lnTo>
                <a:lnTo>
                  <a:pt x="342696" y="396151"/>
                </a:lnTo>
                <a:lnTo>
                  <a:pt x="363080" y="380898"/>
                </a:lnTo>
                <a:lnTo>
                  <a:pt x="336461" y="370598"/>
                </a:lnTo>
                <a:lnTo>
                  <a:pt x="349999" y="356781"/>
                </a:lnTo>
                <a:lnTo>
                  <a:pt x="353453" y="353250"/>
                </a:lnTo>
                <a:lnTo>
                  <a:pt x="288848" y="356781"/>
                </a:lnTo>
                <a:lnTo>
                  <a:pt x="246875" y="355219"/>
                </a:lnTo>
                <a:lnTo>
                  <a:pt x="203555" y="349123"/>
                </a:lnTo>
                <a:lnTo>
                  <a:pt x="164236" y="336588"/>
                </a:lnTo>
                <a:lnTo>
                  <a:pt x="151930" y="330885"/>
                </a:lnTo>
                <a:lnTo>
                  <a:pt x="145935" y="328193"/>
                </a:lnTo>
                <a:lnTo>
                  <a:pt x="101523" y="311099"/>
                </a:lnTo>
                <a:lnTo>
                  <a:pt x="70002" y="306908"/>
                </a:lnTo>
                <a:lnTo>
                  <a:pt x="53251" y="310019"/>
                </a:lnTo>
                <a:lnTo>
                  <a:pt x="17653" y="339217"/>
                </a:lnTo>
                <a:lnTo>
                  <a:pt x="0" y="383819"/>
                </a:lnTo>
                <a:lnTo>
                  <a:pt x="1727" y="402196"/>
                </a:lnTo>
                <a:lnTo>
                  <a:pt x="19761" y="437972"/>
                </a:lnTo>
                <a:lnTo>
                  <a:pt x="55168" y="463689"/>
                </a:lnTo>
                <a:lnTo>
                  <a:pt x="71247" y="469468"/>
                </a:lnTo>
                <a:lnTo>
                  <a:pt x="64427" y="473506"/>
                </a:lnTo>
                <a:lnTo>
                  <a:pt x="56438" y="481177"/>
                </a:lnTo>
                <a:lnTo>
                  <a:pt x="41973" y="498881"/>
                </a:lnTo>
                <a:lnTo>
                  <a:pt x="32359" y="523938"/>
                </a:lnTo>
                <a:lnTo>
                  <a:pt x="34975" y="555828"/>
                </a:lnTo>
                <a:lnTo>
                  <a:pt x="57238" y="594004"/>
                </a:lnTo>
                <a:lnTo>
                  <a:pt x="92214" y="617753"/>
                </a:lnTo>
                <a:lnTo>
                  <a:pt x="107530" y="619747"/>
                </a:lnTo>
                <a:lnTo>
                  <a:pt x="147764" y="608723"/>
                </a:lnTo>
                <a:lnTo>
                  <a:pt x="182816" y="584403"/>
                </a:lnTo>
                <a:lnTo>
                  <a:pt x="207581" y="560057"/>
                </a:lnTo>
                <a:lnTo>
                  <a:pt x="216966" y="548995"/>
                </a:lnTo>
                <a:lnTo>
                  <a:pt x="221348" y="544753"/>
                </a:lnTo>
                <a:lnTo>
                  <a:pt x="262483" y="516229"/>
                </a:lnTo>
                <a:lnTo>
                  <a:pt x="337489" y="483146"/>
                </a:lnTo>
                <a:lnTo>
                  <a:pt x="387807" y="470801"/>
                </a:lnTo>
                <a:lnTo>
                  <a:pt x="395833" y="469442"/>
                </a:lnTo>
                <a:lnTo>
                  <a:pt x="399948" y="468845"/>
                </a:lnTo>
                <a:close/>
              </a:path>
              <a:path w="865505" h="619759">
                <a:moveTo>
                  <a:pt x="864971" y="200444"/>
                </a:moveTo>
                <a:lnTo>
                  <a:pt x="846569" y="153758"/>
                </a:lnTo>
                <a:lnTo>
                  <a:pt x="805383" y="128714"/>
                </a:lnTo>
                <a:lnTo>
                  <a:pt x="783755" y="125361"/>
                </a:lnTo>
                <a:lnTo>
                  <a:pt x="771867" y="125437"/>
                </a:lnTo>
                <a:lnTo>
                  <a:pt x="759294" y="126822"/>
                </a:lnTo>
                <a:lnTo>
                  <a:pt x="761428" y="123647"/>
                </a:lnTo>
                <a:lnTo>
                  <a:pt x="764032" y="118211"/>
                </a:lnTo>
                <a:lnTo>
                  <a:pt x="771474" y="96799"/>
                </a:lnTo>
                <a:lnTo>
                  <a:pt x="772477" y="67729"/>
                </a:lnTo>
                <a:lnTo>
                  <a:pt x="757885" y="36233"/>
                </a:lnTo>
                <a:lnTo>
                  <a:pt x="718515" y="7454"/>
                </a:lnTo>
                <a:lnTo>
                  <a:pt x="685533" y="0"/>
                </a:lnTo>
                <a:lnTo>
                  <a:pt x="677748" y="749"/>
                </a:lnTo>
                <a:lnTo>
                  <a:pt x="630605" y="29946"/>
                </a:lnTo>
                <a:lnTo>
                  <a:pt x="601167" y="74282"/>
                </a:lnTo>
                <a:lnTo>
                  <a:pt x="582282" y="115303"/>
                </a:lnTo>
                <a:lnTo>
                  <a:pt x="575475" y="131749"/>
                </a:lnTo>
                <a:lnTo>
                  <a:pt x="570306" y="143306"/>
                </a:lnTo>
                <a:lnTo>
                  <a:pt x="523722" y="200444"/>
                </a:lnTo>
                <a:lnTo>
                  <a:pt x="483184" y="242201"/>
                </a:lnTo>
                <a:lnTo>
                  <a:pt x="435025" y="287045"/>
                </a:lnTo>
                <a:lnTo>
                  <a:pt x="396951" y="318935"/>
                </a:lnTo>
                <a:lnTo>
                  <a:pt x="357771" y="348043"/>
                </a:lnTo>
                <a:lnTo>
                  <a:pt x="350913" y="352691"/>
                </a:lnTo>
                <a:lnTo>
                  <a:pt x="357746" y="351383"/>
                </a:lnTo>
                <a:lnTo>
                  <a:pt x="372935" y="347205"/>
                </a:lnTo>
                <a:lnTo>
                  <a:pt x="395058" y="340728"/>
                </a:lnTo>
                <a:lnTo>
                  <a:pt x="391287" y="350913"/>
                </a:lnTo>
                <a:lnTo>
                  <a:pt x="414248" y="361683"/>
                </a:lnTo>
                <a:lnTo>
                  <a:pt x="381292" y="381660"/>
                </a:lnTo>
                <a:lnTo>
                  <a:pt x="413385" y="381647"/>
                </a:lnTo>
                <a:lnTo>
                  <a:pt x="398132" y="399656"/>
                </a:lnTo>
                <a:lnTo>
                  <a:pt x="433489" y="394614"/>
                </a:lnTo>
                <a:lnTo>
                  <a:pt x="421690" y="417144"/>
                </a:lnTo>
                <a:lnTo>
                  <a:pt x="450037" y="415239"/>
                </a:lnTo>
                <a:lnTo>
                  <a:pt x="449173" y="417728"/>
                </a:lnTo>
                <a:lnTo>
                  <a:pt x="445731" y="427913"/>
                </a:lnTo>
                <a:lnTo>
                  <a:pt x="442201" y="438238"/>
                </a:lnTo>
                <a:lnTo>
                  <a:pt x="448500" y="433857"/>
                </a:lnTo>
                <a:lnTo>
                  <a:pt x="453453" y="430453"/>
                </a:lnTo>
                <a:lnTo>
                  <a:pt x="505726" y="396049"/>
                </a:lnTo>
                <a:lnTo>
                  <a:pt x="529018" y="381546"/>
                </a:lnTo>
                <a:lnTo>
                  <a:pt x="550875" y="367944"/>
                </a:lnTo>
                <a:lnTo>
                  <a:pt x="597852" y="340728"/>
                </a:lnTo>
                <a:lnTo>
                  <a:pt x="650201" y="313563"/>
                </a:lnTo>
                <a:lnTo>
                  <a:pt x="695248" y="295008"/>
                </a:lnTo>
                <a:lnTo>
                  <a:pt x="765200" y="286804"/>
                </a:lnTo>
                <a:lnTo>
                  <a:pt x="782205" y="286016"/>
                </a:lnTo>
                <a:lnTo>
                  <a:pt x="825296" y="276682"/>
                </a:lnTo>
                <a:lnTo>
                  <a:pt x="856703" y="245656"/>
                </a:lnTo>
                <a:lnTo>
                  <a:pt x="864743" y="208089"/>
                </a:lnTo>
                <a:lnTo>
                  <a:pt x="864971" y="200444"/>
                </a:lnTo>
                <a:close/>
              </a:path>
            </a:pathLst>
          </a:custGeom>
          <a:solidFill>
            <a:srgbClr val="173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889512" y="543250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45.3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2010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958479" y="4466974"/>
            <a:ext cx="2690910" cy="80919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353695">
              <a:lnSpc>
                <a:spcPct val="100000"/>
              </a:lnSpc>
              <a:spcBef>
                <a:spcPts val="550"/>
              </a:spcBef>
            </a:pPr>
            <a:r>
              <a:rPr lang="fr-CH" sz="4800" b="1" spc="70" dirty="0">
                <a:solidFill>
                  <a:srgbClr val="B82D6B"/>
                </a:solidFill>
                <a:latin typeface="+mj-lt"/>
                <a:cs typeface="Open Sans"/>
              </a:rPr>
              <a:t> +33</a:t>
            </a:r>
            <a:r>
              <a:rPr sz="4800" b="1" spc="70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800" dirty="0">
              <a:latin typeface="+mj-lt"/>
              <a:cs typeface="Open Sans"/>
            </a:endParaRPr>
          </a:p>
        </p:txBody>
      </p:sp>
      <p:sp>
        <p:nvSpPr>
          <p:cNvPr id="75" name="object 64">
            <a:extLst>
              <a:ext uri="{FF2B5EF4-FFF2-40B4-BE49-F238E27FC236}">
                <a16:creationId xmlns:a16="http://schemas.microsoft.com/office/drawing/2014/main" id="{E2EBA8B3-3845-4E20-AE4C-0834DD7D5A51}"/>
              </a:ext>
            </a:extLst>
          </p:cNvPr>
          <p:cNvSpPr txBox="1"/>
          <p:nvPr/>
        </p:nvSpPr>
        <p:spPr>
          <a:xfrm>
            <a:off x="728040" y="7974330"/>
            <a:ext cx="3241647" cy="93743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6000" b="1" spc="-10" dirty="0">
                <a:solidFill>
                  <a:srgbClr val="B82D6B"/>
                </a:solidFill>
                <a:latin typeface="+mj-lt"/>
                <a:cs typeface="Open Sans"/>
              </a:rPr>
              <a:t>MILLION</a:t>
            </a:r>
            <a:endParaRPr sz="6000" dirty="0">
              <a:latin typeface="+mj-lt"/>
              <a:cs typeface="Open Sans"/>
            </a:endParaRP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9975FBB5-06CC-4FF7-8DA2-E9CB22F9C4CF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79" name="object 4">
              <a:extLst>
                <a:ext uri="{FF2B5EF4-FFF2-40B4-BE49-F238E27FC236}">
                  <a16:creationId xmlns:a16="http://schemas.microsoft.com/office/drawing/2014/main" id="{A3E358F5-32CC-40B4-B32C-8FC88E443839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85" name="object 5">
                <a:extLst>
                  <a:ext uri="{FF2B5EF4-FFF2-40B4-BE49-F238E27FC236}">
                    <a16:creationId xmlns:a16="http://schemas.microsoft.com/office/drawing/2014/main" id="{D4E25509-3E02-448E-A2B5-17FFC51D84FB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6" name="object 6">
                <a:extLst>
                  <a:ext uri="{FF2B5EF4-FFF2-40B4-BE49-F238E27FC236}">
                    <a16:creationId xmlns:a16="http://schemas.microsoft.com/office/drawing/2014/main" id="{8BB2EC5A-A806-432C-AE61-C5585724236F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87" name="object 7">
                <a:extLst>
                  <a:ext uri="{FF2B5EF4-FFF2-40B4-BE49-F238E27FC236}">
                    <a16:creationId xmlns:a16="http://schemas.microsoft.com/office/drawing/2014/main" id="{E0C34E3E-46C6-423F-B13A-E220C97C4EF2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0" name="object 8">
              <a:extLst>
                <a:ext uri="{FF2B5EF4-FFF2-40B4-BE49-F238E27FC236}">
                  <a16:creationId xmlns:a16="http://schemas.microsoft.com/office/drawing/2014/main" id="{A7E6552B-5C58-442D-B13F-778C712A5327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1" name="object 9">
              <a:extLst>
                <a:ext uri="{FF2B5EF4-FFF2-40B4-BE49-F238E27FC236}">
                  <a16:creationId xmlns:a16="http://schemas.microsoft.com/office/drawing/2014/main" id="{39B4BF35-EACA-435B-98E8-4DCD892C38DB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83" name="object 10">
                <a:extLst>
                  <a:ext uri="{FF2B5EF4-FFF2-40B4-BE49-F238E27FC236}">
                    <a16:creationId xmlns:a16="http://schemas.microsoft.com/office/drawing/2014/main" id="{AAB97E80-6429-4495-B4BA-729F020CD010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11">
                <a:extLst>
                  <a:ext uri="{FF2B5EF4-FFF2-40B4-BE49-F238E27FC236}">
                    <a16:creationId xmlns:a16="http://schemas.microsoft.com/office/drawing/2014/main" id="{147AA99D-C0C0-48D4-83AD-8A369DE665B6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id="{3B3EF4F9-2CCD-4588-9612-35D4E44D87F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89" name="Image 8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178EAD35-D48F-4DD0-9F3B-553A2D35594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7202B68B-4493-4033-AE83-67A6C05B7583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èche : droite 91">
            <a:extLst>
              <a:ext uri="{FF2B5EF4-FFF2-40B4-BE49-F238E27FC236}">
                <a16:creationId xmlns:a16="http://schemas.microsoft.com/office/drawing/2014/main" id="{A2FCF38F-DE0D-4C7D-86B6-93E346B1924C}"/>
              </a:ext>
            </a:extLst>
          </p:cNvPr>
          <p:cNvSpPr/>
          <p:nvPr/>
        </p:nvSpPr>
        <p:spPr>
          <a:xfrm rot="16200000">
            <a:off x="5300343" y="4508418"/>
            <a:ext cx="2832110" cy="63066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bject 72">
            <a:extLst>
              <a:ext uri="{FF2B5EF4-FFF2-40B4-BE49-F238E27FC236}">
                <a16:creationId xmlns:a16="http://schemas.microsoft.com/office/drawing/2014/main" id="{553DC527-71AA-4054-BE38-C619BCC84A19}"/>
              </a:ext>
            </a:extLst>
          </p:cNvPr>
          <p:cNvSpPr txBox="1"/>
          <p:nvPr/>
        </p:nvSpPr>
        <p:spPr>
          <a:xfrm>
            <a:off x="4904621" y="340769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60.1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</a:t>
            </a:r>
            <a:r>
              <a:rPr lang="fr-CH"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98" name="object 35">
            <a:extLst>
              <a:ext uri="{FF2B5EF4-FFF2-40B4-BE49-F238E27FC236}">
                <a16:creationId xmlns:a16="http://schemas.microsoft.com/office/drawing/2014/main" id="{F137B41F-13FD-49B6-8579-0930E44045E8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99" name="object 152">
            <a:extLst>
              <a:ext uri="{FF2B5EF4-FFF2-40B4-BE49-F238E27FC236}">
                <a16:creationId xmlns:a16="http://schemas.microsoft.com/office/drawing/2014/main" id="{529B6289-9D1D-469C-8A8D-163FB8193CE3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sp>
        <p:nvSpPr>
          <p:cNvPr id="97" name="object 2">
            <a:extLst>
              <a:ext uri="{FF2B5EF4-FFF2-40B4-BE49-F238E27FC236}">
                <a16:creationId xmlns:a16="http://schemas.microsoft.com/office/drawing/2014/main" id="{21C39E74-C2A3-4BBB-8767-360FE1D2240B}"/>
              </a:ext>
            </a:extLst>
          </p:cNvPr>
          <p:cNvSpPr txBox="1"/>
          <p:nvPr/>
        </p:nvSpPr>
        <p:spPr>
          <a:xfrm>
            <a:off x="12778220" y="706798"/>
            <a:ext cx="1696085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b="1" spc="-10" dirty="0">
                <a:solidFill>
                  <a:srgbClr val="173B66"/>
                </a:solidFill>
                <a:latin typeface="Open Sans"/>
                <a:cs typeface="Open Sans"/>
              </a:rPr>
              <a:t>MALTA</a:t>
            </a:r>
            <a:endParaRPr sz="3800" dirty="0">
              <a:latin typeface="Open Sans"/>
              <a:cs typeface="Open Sans"/>
            </a:endParaRPr>
          </a:p>
        </p:txBody>
      </p:sp>
      <p:grpSp>
        <p:nvGrpSpPr>
          <p:cNvPr id="100" name="object 139">
            <a:extLst>
              <a:ext uri="{FF2B5EF4-FFF2-40B4-BE49-F238E27FC236}">
                <a16:creationId xmlns:a16="http://schemas.microsoft.com/office/drawing/2014/main" id="{ED88EEC1-D514-47FB-BFD0-E15E9F09BA93}"/>
              </a:ext>
            </a:extLst>
          </p:cNvPr>
          <p:cNvGrpSpPr/>
          <p:nvPr/>
        </p:nvGrpSpPr>
        <p:grpSpPr>
          <a:xfrm>
            <a:off x="12013386" y="805123"/>
            <a:ext cx="579120" cy="382270"/>
            <a:chOff x="10687477" y="778252"/>
            <a:chExt cx="579120" cy="382270"/>
          </a:xfrm>
        </p:grpSpPr>
        <p:sp>
          <p:nvSpPr>
            <p:cNvPr id="103" name="object 140">
              <a:extLst>
                <a:ext uri="{FF2B5EF4-FFF2-40B4-BE49-F238E27FC236}">
                  <a16:creationId xmlns:a16="http://schemas.microsoft.com/office/drawing/2014/main" id="{2A432E17-3501-49BE-B46E-4DD861FB9DF9}"/>
                </a:ext>
              </a:extLst>
            </p:cNvPr>
            <p:cNvSpPr/>
            <p:nvPr/>
          </p:nvSpPr>
          <p:spPr>
            <a:xfrm>
              <a:off x="10687477" y="778252"/>
              <a:ext cx="289560" cy="382270"/>
            </a:xfrm>
            <a:custGeom>
              <a:avLst/>
              <a:gdLst/>
              <a:ahLst/>
              <a:cxnLst/>
              <a:rect l="l" t="t" r="r" b="b"/>
              <a:pathLst>
                <a:path w="289559" h="382269">
                  <a:moveTo>
                    <a:pt x="289517" y="0"/>
                  </a:moveTo>
                  <a:lnTo>
                    <a:pt x="0" y="0"/>
                  </a:lnTo>
                  <a:lnTo>
                    <a:pt x="0" y="381705"/>
                  </a:lnTo>
                  <a:lnTo>
                    <a:pt x="289517" y="381705"/>
                  </a:lnTo>
                  <a:lnTo>
                    <a:pt x="289517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41">
              <a:extLst>
                <a:ext uri="{FF2B5EF4-FFF2-40B4-BE49-F238E27FC236}">
                  <a16:creationId xmlns:a16="http://schemas.microsoft.com/office/drawing/2014/main" id="{5B0410CB-7882-44EA-BE41-B9051B2DECC7}"/>
                </a:ext>
              </a:extLst>
            </p:cNvPr>
            <p:cNvSpPr/>
            <p:nvPr/>
          </p:nvSpPr>
          <p:spPr>
            <a:xfrm>
              <a:off x="10976994" y="778252"/>
              <a:ext cx="289560" cy="382270"/>
            </a:xfrm>
            <a:custGeom>
              <a:avLst/>
              <a:gdLst/>
              <a:ahLst/>
              <a:cxnLst/>
              <a:rect l="l" t="t" r="r" b="b"/>
              <a:pathLst>
                <a:path w="289559" h="382269">
                  <a:moveTo>
                    <a:pt x="289505" y="0"/>
                  </a:moveTo>
                  <a:lnTo>
                    <a:pt x="0" y="0"/>
                  </a:lnTo>
                  <a:lnTo>
                    <a:pt x="0" y="381705"/>
                  </a:lnTo>
                  <a:lnTo>
                    <a:pt x="289505" y="381705"/>
                  </a:lnTo>
                  <a:lnTo>
                    <a:pt x="289505" y="0"/>
                  </a:lnTo>
                  <a:close/>
                </a:path>
              </a:pathLst>
            </a:custGeom>
            <a:solidFill>
              <a:srgbClr val="C428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6" name="object 142">
              <a:extLst>
                <a:ext uri="{FF2B5EF4-FFF2-40B4-BE49-F238E27FC236}">
                  <a16:creationId xmlns:a16="http://schemas.microsoft.com/office/drawing/2014/main" id="{5A793F21-6FAE-4DA5-8F78-0EEB565536E0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790535" y="845568"/>
              <a:ext cx="104903" cy="105464"/>
            </a:xfrm>
            <a:prstGeom prst="rect">
              <a:avLst/>
            </a:prstGeom>
          </p:spPr>
        </p:pic>
        <p:sp>
          <p:nvSpPr>
            <p:cNvPr id="107" name="object 143">
              <a:extLst>
                <a:ext uri="{FF2B5EF4-FFF2-40B4-BE49-F238E27FC236}">
                  <a16:creationId xmlns:a16="http://schemas.microsoft.com/office/drawing/2014/main" id="{82351A0B-ACB7-4635-B90C-443E8C4A191E}"/>
                </a:ext>
              </a:extLst>
            </p:cNvPr>
            <p:cNvSpPr/>
            <p:nvPr/>
          </p:nvSpPr>
          <p:spPr>
            <a:xfrm>
              <a:off x="10688086" y="778849"/>
              <a:ext cx="577850" cy="381000"/>
            </a:xfrm>
            <a:custGeom>
              <a:avLst/>
              <a:gdLst/>
              <a:ahLst/>
              <a:cxnLst/>
              <a:rect l="l" t="t" r="r" b="b"/>
              <a:pathLst>
                <a:path w="577850" h="381000">
                  <a:moveTo>
                    <a:pt x="0" y="380511"/>
                  </a:moveTo>
                  <a:lnTo>
                    <a:pt x="577817" y="380511"/>
                  </a:lnTo>
                  <a:lnTo>
                    <a:pt x="577817" y="0"/>
                  </a:lnTo>
                  <a:lnTo>
                    <a:pt x="0" y="0"/>
                  </a:lnTo>
                  <a:lnTo>
                    <a:pt x="0" y="380511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66227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168F3BC3-68F8-45C5-BE66-84AA3F3DA3AB}"/>
              </a:ext>
            </a:extLst>
          </p:cNvPr>
          <p:cNvGrpSpPr/>
          <p:nvPr/>
        </p:nvGrpSpPr>
        <p:grpSpPr>
          <a:xfrm>
            <a:off x="744413" y="61904"/>
            <a:ext cx="10247203" cy="1077921"/>
            <a:chOff x="744413" y="-472825"/>
            <a:chExt cx="10247203" cy="1077921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64F23DF3-8CD9-4AF1-BBCE-E1CB83AF9FA4}"/>
                </a:ext>
              </a:extLst>
            </p:cNvPr>
            <p:cNvGrpSpPr/>
            <p:nvPr/>
          </p:nvGrpSpPr>
          <p:grpSpPr>
            <a:xfrm>
              <a:off x="744413" y="-158641"/>
              <a:ext cx="1760332" cy="763737"/>
              <a:chOff x="738912" y="721189"/>
              <a:chExt cx="3680007" cy="1596606"/>
            </a:xfrm>
          </p:grpSpPr>
          <p:grpSp>
            <p:nvGrpSpPr>
              <p:cNvPr id="90" name="object 4">
                <a:extLst>
                  <a:ext uri="{FF2B5EF4-FFF2-40B4-BE49-F238E27FC236}">
                    <a16:creationId xmlns:a16="http://schemas.microsoft.com/office/drawing/2014/main" id="{EE331469-92ED-4614-A3F6-7717BB07C6C7}"/>
                  </a:ext>
                </a:extLst>
              </p:cNvPr>
              <p:cNvGrpSpPr/>
              <p:nvPr/>
            </p:nvGrpSpPr>
            <p:grpSpPr>
              <a:xfrm>
                <a:off x="3629379" y="1286181"/>
                <a:ext cx="480695" cy="751840"/>
                <a:chOff x="3629379" y="1286181"/>
                <a:chExt cx="480695" cy="751840"/>
              </a:xfrm>
            </p:grpSpPr>
            <p:sp>
              <p:nvSpPr>
                <p:cNvPr id="96" name="object 5">
                  <a:extLst>
                    <a:ext uri="{FF2B5EF4-FFF2-40B4-BE49-F238E27FC236}">
                      <a16:creationId xmlns:a16="http://schemas.microsoft.com/office/drawing/2014/main" id="{9B393636-2609-487F-B1FA-6E1AEC299B71}"/>
                    </a:ext>
                  </a:extLst>
                </p:cNvPr>
                <p:cNvSpPr/>
                <p:nvPr/>
              </p:nvSpPr>
              <p:spPr>
                <a:xfrm>
                  <a:off x="3749834" y="1482200"/>
                  <a:ext cx="360045" cy="55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045" h="555625">
                      <a:moveTo>
                        <a:pt x="171932" y="0"/>
                      </a:moveTo>
                      <a:lnTo>
                        <a:pt x="128198" y="3931"/>
                      </a:lnTo>
                      <a:lnTo>
                        <a:pt x="86152" y="15728"/>
                      </a:lnTo>
                      <a:lnTo>
                        <a:pt x="45793" y="35393"/>
                      </a:lnTo>
                      <a:lnTo>
                        <a:pt x="7124" y="62928"/>
                      </a:lnTo>
                      <a:lnTo>
                        <a:pt x="40081" y="105244"/>
                      </a:lnTo>
                      <a:lnTo>
                        <a:pt x="58374" y="91598"/>
                      </a:lnTo>
                      <a:lnTo>
                        <a:pt x="75801" y="80244"/>
                      </a:lnTo>
                      <a:lnTo>
                        <a:pt x="123552" y="59509"/>
                      </a:lnTo>
                      <a:lnTo>
                        <a:pt x="172681" y="53187"/>
                      </a:lnTo>
                      <a:lnTo>
                        <a:pt x="194989" y="54790"/>
                      </a:lnTo>
                      <a:lnTo>
                        <a:pt x="231883" y="67616"/>
                      </a:lnTo>
                      <a:lnTo>
                        <a:pt x="266414" y="109043"/>
                      </a:lnTo>
                      <a:lnTo>
                        <a:pt x="273062" y="148323"/>
                      </a:lnTo>
                      <a:lnTo>
                        <a:pt x="272407" y="163616"/>
                      </a:lnTo>
                      <a:lnTo>
                        <a:pt x="262572" y="206387"/>
                      </a:lnTo>
                      <a:lnTo>
                        <a:pt x="240946" y="247685"/>
                      </a:lnTo>
                      <a:lnTo>
                        <a:pt x="217817" y="278449"/>
                      </a:lnTo>
                      <a:lnTo>
                        <a:pt x="174364" y="326022"/>
                      </a:lnTo>
                      <a:lnTo>
                        <a:pt x="144208" y="356971"/>
                      </a:lnTo>
                      <a:lnTo>
                        <a:pt x="0" y="501929"/>
                      </a:lnTo>
                      <a:lnTo>
                        <a:pt x="0" y="555498"/>
                      </a:lnTo>
                      <a:lnTo>
                        <a:pt x="359968" y="555498"/>
                      </a:lnTo>
                      <a:lnTo>
                        <a:pt x="359968" y="497814"/>
                      </a:lnTo>
                      <a:lnTo>
                        <a:pt x="78282" y="497814"/>
                      </a:lnTo>
                      <a:lnTo>
                        <a:pt x="78282" y="494817"/>
                      </a:lnTo>
                      <a:lnTo>
                        <a:pt x="198145" y="377571"/>
                      </a:lnTo>
                      <a:lnTo>
                        <a:pt x="235042" y="340305"/>
                      </a:lnTo>
                      <a:lnTo>
                        <a:pt x="265572" y="306404"/>
                      </a:lnTo>
                      <a:lnTo>
                        <a:pt x="289735" y="275874"/>
                      </a:lnTo>
                      <a:lnTo>
                        <a:pt x="320315" y="223175"/>
                      </a:lnTo>
                      <a:lnTo>
                        <a:pt x="334926" y="171669"/>
                      </a:lnTo>
                      <a:lnTo>
                        <a:pt x="336753" y="145707"/>
                      </a:lnTo>
                      <a:lnTo>
                        <a:pt x="334012" y="114067"/>
                      </a:lnTo>
                      <a:lnTo>
                        <a:pt x="312096" y="60975"/>
                      </a:lnTo>
                      <a:lnTo>
                        <a:pt x="268925" y="22229"/>
                      </a:lnTo>
                      <a:lnTo>
                        <a:pt x="208427" y="2469"/>
                      </a:lnTo>
                      <a:lnTo>
                        <a:pt x="171932" y="0"/>
                      </a:lnTo>
                      <a:close/>
                    </a:path>
                  </a:pathLst>
                </a:custGeom>
                <a:solidFill>
                  <a:srgbClr val="B82E6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pic>
              <p:nvPicPr>
                <p:cNvPr id="97" name="object 6">
                  <a:extLst>
                    <a:ext uri="{FF2B5EF4-FFF2-40B4-BE49-F238E27FC236}">
                      <a16:creationId xmlns:a16="http://schemas.microsoft.com/office/drawing/2014/main" id="{A6EADC6A-CA5C-4F79-8714-EEF8680C42FE}"/>
                    </a:ext>
                  </a:extLst>
                </p:cNvPr>
                <p:cNvPicPr/>
                <p:nvPr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3633645" y="1286977"/>
                  <a:ext cx="112001" cy="187667"/>
                </a:xfrm>
                <a:prstGeom prst="rect">
                  <a:avLst/>
                </a:prstGeom>
              </p:spPr>
            </p:pic>
            <p:pic>
              <p:nvPicPr>
                <p:cNvPr id="98" name="object 7">
                  <a:extLst>
                    <a:ext uri="{FF2B5EF4-FFF2-40B4-BE49-F238E27FC236}">
                      <a16:creationId xmlns:a16="http://schemas.microsoft.com/office/drawing/2014/main" id="{C49879D8-FBE5-4EB7-92BE-1239E0885131}"/>
                    </a:ext>
                  </a:extLst>
                </p:cNvPr>
                <p:cNvPicPr/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3629379" y="1286181"/>
                  <a:ext cx="111696" cy="187159"/>
                </a:xfrm>
                <a:prstGeom prst="rect">
                  <a:avLst/>
                </a:prstGeom>
              </p:spPr>
            </p:pic>
          </p:grpSp>
          <p:sp>
            <p:nvSpPr>
              <p:cNvPr id="91" name="object 8">
                <a:extLst>
                  <a:ext uri="{FF2B5EF4-FFF2-40B4-BE49-F238E27FC236}">
                    <a16:creationId xmlns:a16="http://schemas.microsoft.com/office/drawing/2014/main" id="{8BFD5EEF-3054-4595-AC7F-8166381F4879}"/>
                  </a:ext>
                </a:extLst>
              </p:cNvPr>
              <p:cNvSpPr/>
              <p:nvPr/>
            </p:nvSpPr>
            <p:spPr>
              <a:xfrm>
                <a:off x="4221434" y="1490061"/>
                <a:ext cx="197485" cy="548005"/>
              </a:xfrm>
              <a:custGeom>
                <a:avLst/>
                <a:gdLst/>
                <a:ahLst/>
                <a:cxnLst/>
                <a:rect l="l" t="t" r="r" b="b"/>
                <a:pathLst>
                  <a:path w="197485" h="548005">
                    <a:moveTo>
                      <a:pt x="197396" y="0"/>
                    </a:moveTo>
                    <a:lnTo>
                      <a:pt x="144957" y="0"/>
                    </a:lnTo>
                    <a:lnTo>
                      <a:pt x="0" y="112001"/>
                    </a:lnTo>
                    <a:lnTo>
                      <a:pt x="32956" y="154698"/>
                    </a:lnTo>
                    <a:lnTo>
                      <a:pt x="112880" y="89456"/>
                    </a:lnTo>
                    <a:lnTo>
                      <a:pt x="128600" y="75920"/>
                    </a:lnTo>
                    <a:lnTo>
                      <a:pt x="139712" y="65176"/>
                    </a:lnTo>
                    <a:lnTo>
                      <a:pt x="138403" y="87231"/>
                    </a:lnTo>
                    <a:lnTo>
                      <a:pt x="137466" y="109942"/>
                    </a:lnTo>
                    <a:lnTo>
                      <a:pt x="136903" y="133308"/>
                    </a:lnTo>
                    <a:lnTo>
                      <a:pt x="136715" y="157327"/>
                    </a:lnTo>
                    <a:lnTo>
                      <a:pt x="136715" y="547636"/>
                    </a:lnTo>
                    <a:lnTo>
                      <a:pt x="197396" y="547636"/>
                    </a:lnTo>
                    <a:lnTo>
                      <a:pt x="197396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92" name="object 9">
                <a:extLst>
                  <a:ext uri="{FF2B5EF4-FFF2-40B4-BE49-F238E27FC236}">
                    <a16:creationId xmlns:a16="http://schemas.microsoft.com/office/drawing/2014/main" id="{514EC5EC-E787-455B-B81D-8CF43906873B}"/>
                  </a:ext>
                </a:extLst>
              </p:cNvPr>
              <p:cNvGrpSpPr/>
              <p:nvPr/>
            </p:nvGrpSpPr>
            <p:grpSpPr>
              <a:xfrm>
                <a:off x="738912" y="721189"/>
                <a:ext cx="2760980" cy="1331595"/>
                <a:chOff x="738912" y="721189"/>
                <a:chExt cx="2760980" cy="1331595"/>
              </a:xfrm>
            </p:grpSpPr>
            <p:sp>
              <p:nvSpPr>
                <p:cNvPr id="94" name="object 10">
                  <a:extLst>
                    <a:ext uri="{FF2B5EF4-FFF2-40B4-BE49-F238E27FC236}">
                      <a16:creationId xmlns:a16="http://schemas.microsoft.com/office/drawing/2014/main" id="{AB7FDE08-6804-4848-927C-B936E6F946B5}"/>
                    </a:ext>
                  </a:extLst>
                </p:cNvPr>
                <p:cNvSpPr/>
                <p:nvPr/>
              </p:nvSpPr>
              <p:spPr>
                <a:xfrm>
                  <a:off x="738911" y="721192"/>
                  <a:ext cx="2760980" cy="758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0979" h="758190">
                      <a:moveTo>
                        <a:pt x="2760510" y="267030"/>
                      </a:moveTo>
                      <a:lnTo>
                        <a:pt x="2718003" y="242227"/>
                      </a:lnTo>
                      <a:lnTo>
                        <a:pt x="2674480" y="218998"/>
                      </a:lnTo>
                      <a:lnTo>
                        <a:pt x="2629992" y="197408"/>
                      </a:lnTo>
                      <a:lnTo>
                        <a:pt x="2584577" y="177482"/>
                      </a:lnTo>
                      <a:lnTo>
                        <a:pt x="2538272" y="159258"/>
                      </a:lnTo>
                      <a:lnTo>
                        <a:pt x="2491117" y="142798"/>
                      </a:lnTo>
                      <a:lnTo>
                        <a:pt x="2443162" y="128117"/>
                      </a:lnTo>
                      <a:lnTo>
                        <a:pt x="2394420" y="115265"/>
                      </a:lnTo>
                      <a:lnTo>
                        <a:pt x="2344953" y="104279"/>
                      </a:lnTo>
                      <a:lnTo>
                        <a:pt x="2294801" y="95199"/>
                      </a:lnTo>
                      <a:lnTo>
                        <a:pt x="2244001" y="88074"/>
                      </a:lnTo>
                      <a:lnTo>
                        <a:pt x="2192578" y="82931"/>
                      </a:lnTo>
                      <a:lnTo>
                        <a:pt x="2140585" y="79819"/>
                      </a:lnTo>
                      <a:lnTo>
                        <a:pt x="2088057" y="78765"/>
                      </a:lnTo>
                      <a:lnTo>
                        <a:pt x="2035568" y="79819"/>
                      </a:lnTo>
                      <a:lnTo>
                        <a:pt x="1983600" y="82931"/>
                      </a:lnTo>
                      <a:lnTo>
                        <a:pt x="1932216" y="88061"/>
                      </a:lnTo>
                      <a:lnTo>
                        <a:pt x="1881428" y="95186"/>
                      </a:lnTo>
                      <a:lnTo>
                        <a:pt x="1831301" y="104254"/>
                      </a:lnTo>
                      <a:lnTo>
                        <a:pt x="1781860" y="115227"/>
                      </a:lnTo>
                      <a:lnTo>
                        <a:pt x="1733156" y="128066"/>
                      </a:lnTo>
                      <a:lnTo>
                        <a:pt x="1685213" y="142735"/>
                      </a:lnTo>
                      <a:lnTo>
                        <a:pt x="1638084" y="159194"/>
                      </a:lnTo>
                      <a:lnTo>
                        <a:pt x="1591792" y="177393"/>
                      </a:lnTo>
                      <a:lnTo>
                        <a:pt x="1546402" y="197294"/>
                      </a:lnTo>
                      <a:lnTo>
                        <a:pt x="1501940" y="218871"/>
                      </a:lnTo>
                      <a:lnTo>
                        <a:pt x="1458429" y="242074"/>
                      </a:lnTo>
                      <a:lnTo>
                        <a:pt x="1415935" y="266865"/>
                      </a:lnTo>
                      <a:lnTo>
                        <a:pt x="1374495" y="293204"/>
                      </a:lnTo>
                      <a:lnTo>
                        <a:pt x="1334135" y="321043"/>
                      </a:lnTo>
                      <a:lnTo>
                        <a:pt x="1294892" y="350367"/>
                      </a:lnTo>
                      <a:lnTo>
                        <a:pt x="1256830" y="381101"/>
                      </a:lnTo>
                      <a:lnTo>
                        <a:pt x="1219962" y="413232"/>
                      </a:lnTo>
                      <a:lnTo>
                        <a:pt x="1212380" y="420370"/>
                      </a:lnTo>
                      <a:lnTo>
                        <a:pt x="1212380" y="480174"/>
                      </a:lnTo>
                      <a:lnTo>
                        <a:pt x="1203604" y="469709"/>
                      </a:lnTo>
                      <a:lnTo>
                        <a:pt x="1212380" y="480174"/>
                      </a:lnTo>
                      <a:lnTo>
                        <a:pt x="1212380" y="420370"/>
                      </a:lnTo>
                      <a:lnTo>
                        <a:pt x="1184351" y="446709"/>
                      </a:lnTo>
                      <a:lnTo>
                        <a:pt x="1151699" y="479755"/>
                      </a:lnTo>
                      <a:lnTo>
                        <a:pt x="1184351" y="446735"/>
                      </a:lnTo>
                      <a:lnTo>
                        <a:pt x="1152779" y="411607"/>
                      </a:lnTo>
                      <a:lnTo>
                        <a:pt x="1119949" y="377659"/>
                      </a:lnTo>
                      <a:lnTo>
                        <a:pt x="1085913" y="344932"/>
                      </a:lnTo>
                      <a:lnTo>
                        <a:pt x="1050696" y="313461"/>
                      </a:lnTo>
                      <a:lnTo>
                        <a:pt x="1014349" y="283260"/>
                      </a:lnTo>
                      <a:lnTo>
                        <a:pt x="976896" y="254381"/>
                      </a:lnTo>
                      <a:lnTo>
                        <a:pt x="938377" y="226860"/>
                      </a:lnTo>
                      <a:lnTo>
                        <a:pt x="898829" y="200723"/>
                      </a:lnTo>
                      <a:lnTo>
                        <a:pt x="858291" y="176022"/>
                      </a:lnTo>
                      <a:lnTo>
                        <a:pt x="816787" y="152781"/>
                      </a:lnTo>
                      <a:lnTo>
                        <a:pt x="774369" y="131038"/>
                      </a:lnTo>
                      <a:lnTo>
                        <a:pt x="731050" y="110832"/>
                      </a:lnTo>
                      <a:lnTo>
                        <a:pt x="686892" y="92189"/>
                      </a:lnTo>
                      <a:lnTo>
                        <a:pt x="641908" y="75158"/>
                      </a:lnTo>
                      <a:lnTo>
                        <a:pt x="596150" y="59766"/>
                      </a:lnTo>
                      <a:lnTo>
                        <a:pt x="549643" y="46050"/>
                      </a:lnTo>
                      <a:lnTo>
                        <a:pt x="502437" y="34048"/>
                      </a:lnTo>
                      <a:lnTo>
                        <a:pt x="454545" y="23799"/>
                      </a:lnTo>
                      <a:lnTo>
                        <a:pt x="406019" y="15328"/>
                      </a:lnTo>
                      <a:lnTo>
                        <a:pt x="356895" y="8674"/>
                      </a:lnTo>
                      <a:lnTo>
                        <a:pt x="307200" y="3886"/>
                      </a:lnTo>
                      <a:lnTo>
                        <a:pt x="256984" y="977"/>
                      </a:lnTo>
                      <a:lnTo>
                        <a:pt x="206273" y="0"/>
                      </a:lnTo>
                      <a:lnTo>
                        <a:pt x="153860" y="1054"/>
                      </a:lnTo>
                      <a:lnTo>
                        <a:pt x="101993" y="4178"/>
                      </a:lnTo>
                      <a:lnTo>
                        <a:pt x="50698" y="9321"/>
                      </a:lnTo>
                      <a:lnTo>
                        <a:pt x="0" y="16433"/>
                      </a:lnTo>
                      <a:lnTo>
                        <a:pt x="48310" y="19342"/>
                      </a:lnTo>
                      <a:lnTo>
                        <a:pt x="96418" y="24104"/>
                      </a:lnTo>
                      <a:lnTo>
                        <a:pt x="144284" y="30695"/>
                      </a:lnTo>
                      <a:lnTo>
                        <a:pt x="191846" y="39090"/>
                      </a:lnTo>
                      <a:lnTo>
                        <a:pt x="239090" y="49250"/>
                      </a:lnTo>
                      <a:lnTo>
                        <a:pt x="285978" y="61150"/>
                      </a:lnTo>
                      <a:lnTo>
                        <a:pt x="332473" y="74790"/>
                      </a:lnTo>
                      <a:lnTo>
                        <a:pt x="378536" y="90119"/>
                      </a:lnTo>
                      <a:lnTo>
                        <a:pt x="424141" y="107111"/>
                      </a:lnTo>
                      <a:lnTo>
                        <a:pt x="469239" y="125768"/>
                      </a:lnTo>
                      <a:lnTo>
                        <a:pt x="513791" y="146024"/>
                      </a:lnTo>
                      <a:lnTo>
                        <a:pt x="557771" y="167894"/>
                      </a:lnTo>
                      <a:lnTo>
                        <a:pt x="601154" y="191325"/>
                      </a:lnTo>
                      <a:lnTo>
                        <a:pt x="643877" y="216293"/>
                      </a:lnTo>
                      <a:lnTo>
                        <a:pt x="685927" y="242785"/>
                      </a:lnTo>
                      <a:lnTo>
                        <a:pt x="727252" y="270776"/>
                      </a:lnTo>
                      <a:lnTo>
                        <a:pt x="767829" y="300228"/>
                      </a:lnTo>
                      <a:lnTo>
                        <a:pt x="807618" y="331127"/>
                      </a:lnTo>
                      <a:lnTo>
                        <a:pt x="846582" y="363435"/>
                      </a:lnTo>
                      <a:lnTo>
                        <a:pt x="884682" y="397129"/>
                      </a:lnTo>
                      <a:lnTo>
                        <a:pt x="921880" y="432206"/>
                      </a:lnTo>
                      <a:lnTo>
                        <a:pt x="958151" y="468604"/>
                      </a:lnTo>
                      <a:lnTo>
                        <a:pt x="993457" y="506323"/>
                      </a:lnTo>
                      <a:lnTo>
                        <a:pt x="1027760" y="545325"/>
                      </a:lnTo>
                      <a:lnTo>
                        <a:pt x="1061021" y="585597"/>
                      </a:lnTo>
                      <a:lnTo>
                        <a:pt x="1093038" y="626935"/>
                      </a:lnTo>
                      <a:lnTo>
                        <a:pt x="1123950" y="669480"/>
                      </a:lnTo>
                      <a:lnTo>
                        <a:pt x="1153731" y="713181"/>
                      </a:lnTo>
                      <a:lnTo>
                        <a:pt x="1182357" y="758024"/>
                      </a:lnTo>
                      <a:lnTo>
                        <a:pt x="1206957" y="713168"/>
                      </a:lnTo>
                      <a:lnTo>
                        <a:pt x="1233043" y="669531"/>
                      </a:lnTo>
                      <a:lnTo>
                        <a:pt x="1260589" y="627176"/>
                      </a:lnTo>
                      <a:lnTo>
                        <a:pt x="1289596" y="586130"/>
                      </a:lnTo>
                      <a:lnTo>
                        <a:pt x="1265021" y="549935"/>
                      </a:lnTo>
                      <a:lnTo>
                        <a:pt x="1246251" y="524179"/>
                      </a:lnTo>
                      <a:lnTo>
                        <a:pt x="1265021" y="549922"/>
                      </a:lnTo>
                      <a:lnTo>
                        <a:pt x="1289596" y="586117"/>
                      </a:lnTo>
                      <a:lnTo>
                        <a:pt x="1320317" y="546100"/>
                      </a:lnTo>
                      <a:lnTo>
                        <a:pt x="1352473" y="507530"/>
                      </a:lnTo>
                      <a:lnTo>
                        <a:pt x="1386039" y="470458"/>
                      </a:lnTo>
                      <a:lnTo>
                        <a:pt x="1421003" y="434949"/>
                      </a:lnTo>
                      <a:lnTo>
                        <a:pt x="1457350" y="401027"/>
                      </a:lnTo>
                      <a:lnTo>
                        <a:pt x="1495056" y="368769"/>
                      </a:lnTo>
                      <a:lnTo>
                        <a:pt x="1534109" y="338226"/>
                      </a:lnTo>
                      <a:lnTo>
                        <a:pt x="1574469" y="309435"/>
                      </a:lnTo>
                      <a:lnTo>
                        <a:pt x="1616138" y="282460"/>
                      </a:lnTo>
                      <a:lnTo>
                        <a:pt x="1659077" y="257340"/>
                      </a:lnTo>
                      <a:lnTo>
                        <a:pt x="1703285" y="234137"/>
                      </a:lnTo>
                      <a:lnTo>
                        <a:pt x="1748739" y="212902"/>
                      </a:lnTo>
                      <a:lnTo>
                        <a:pt x="1795411" y="193687"/>
                      </a:lnTo>
                      <a:lnTo>
                        <a:pt x="1843278" y="176542"/>
                      </a:lnTo>
                      <a:lnTo>
                        <a:pt x="1891436" y="161785"/>
                      </a:lnTo>
                      <a:lnTo>
                        <a:pt x="1939861" y="149352"/>
                      </a:lnTo>
                      <a:lnTo>
                        <a:pt x="1988515" y="139230"/>
                      </a:lnTo>
                      <a:lnTo>
                        <a:pt x="2037346" y="131381"/>
                      </a:lnTo>
                      <a:lnTo>
                        <a:pt x="2086317" y="125768"/>
                      </a:lnTo>
                      <a:lnTo>
                        <a:pt x="2135365" y="122389"/>
                      </a:lnTo>
                      <a:lnTo>
                        <a:pt x="2184463" y="121196"/>
                      </a:lnTo>
                      <a:lnTo>
                        <a:pt x="2233561" y="122148"/>
                      </a:lnTo>
                      <a:lnTo>
                        <a:pt x="2282609" y="125247"/>
                      </a:lnTo>
                      <a:lnTo>
                        <a:pt x="2331567" y="130441"/>
                      </a:lnTo>
                      <a:lnTo>
                        <a:pt x="2380373" y="137718"/>
                      </a:lnTo>
                      <a:lnTo>
                        <a:pt x="2429014" y="147027"/>
                      </a:lnTo>
                      <a:lnTo>
                        <a:pt x="2477414" y="158356"/>
                      </a:lnTo>
                      <a:lnTo>
                        <a:pt x="2525547" y="171678"/>
                      </a:lnTo>
                      <a:lnTo>
                        <a:pt x="2573363" y="186944"/>
                      </a:lnTo>
                      <a:lnTo>
                        <a:pt x="2620810" y="204152"/>
                      </a:lnTo>
                      <a:lnTo>
                        <a:pt x="2667851" y="223253"/>
                      </a:lnTo>
                      <a:lnTo>
                        <a:pt x="2714434" y="244221"/>
                      </a:lnTo>
                      <a:lnTo>
                        <a:pt x="2760510" y="267030"/>
                      </a:lnTo>
                      <a:close/>
                    </a:path>
                  </a:pathLst>
                </a:custGeom>
                <a:solidFill>
                  <a:srgbClr val="B5216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95" name="object 11">
                  <a:extLst>
                    <a:ext uri="{FF2B5EF4-FFF2-40B4-BE49-F238E27FC236}">
                      <a16:creationId xmlns:a16="http://schemas.microsoft.com/office/drawing/2014/main" id="{D22D0A92-CC45-4040-81A1-E3FEFDE2D407}"/>
                    </a:ext>
                  </a:extLst>
                </p:cNvPr>
                <p:cNvSpPr/>
                <p:nvPr/>
              </p:nvSpPr>
              <p:spPr>
                <a:xfrm>
                  <a:off x="811403" y="1468016"/>
                  <a:ext cx="2661285" cy="5848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1285" h="584835">
                      <a:moveTo>
                        <a:pt x="404799" y="384238"/>
                      </a:moveTo>
                      <a:lnTo>
                        <a:pt x="399351" y="338188"/>
                      </a:lnTo>
                      <a:lnTo>
                        <a:pt x="383044" y="300443"/>
                      </a:lnTo>
                      <a:lnTo>
                        <a:pt x="341680" y="263080"/>
                      </a:lnTo>
                      <a:lnTo>
                        <a:pt x="302310" y="247954"/>
                      </a:lnTo>
                      <a:lnTo>
                        <a:pt x="197510" y="228803"/>
                      </a:lnTo>
                      <a:lnTo>
                        <a:pt x="168681" y="222262"/>
                      </a:lnTo>
                      <a:lnTo>
                        <a:pt x="132803" y="208711"/>
                      </a:lnTo>
                      <a:lnTo>
                        <a:pt x="102057" y="163131"/>
                      </a:lnTo>
                      <a:lnTo>
                        <a:pt x="100012" y="141922"/>
                      </a:lnTo>
                      <a:lnTo>
                        <a:pt x="101815" y="121932"/>
                      </a:lnTo>
                      <a:lnTo>
                        <a:pt x="128854" y="73520"/>
                      </a:lnTo>
                      <a:lnTo>
                        <a:pt x="165227" y="52476"/>
                      </a:lnTo>
                      <a:lnTo>
                        <a:pt x="212661" y="45453"/>
                      </a:lnTo>
                      <a:lnTo>
                        <a:pt x="230085" y="46291"/>
                      </a:lnTo>
                      <a:lnTo>
                        <a:pt x="280276" y="58902"/>
                      </a:lnTo>
                      <a:lnTo>
                        <a:pt x="315696" y="81572"/>
                      </a:lnTo>
                      <a:lnTo>
                        <a:pt x="326224" y="130543"/>
                      </a:lnTo>
                      <a:lnTo>
                        <a:pt x="326923" y="152184"/>
                      </a:lnTo>
                      <a:lnTo>
                        <a:pt x="330873" y="156146"/>
                      </a:lnTo>
                      <a:lnTo>
                        <a:pt x="355777" y="156146"/>
                      </a:lnTo>
                      <a:lnTo>
                        <a:pt x="360108" y="152184"/>
                      </a:lnTo>
                      <a:lnTo>
                        <a:pt x="361569" y="120370"/>
                      </a:lnTo>
                      <a:lnTo>
                        <a:pt x="363969" y="90919"/>
                      </a:lnTo>
                      <a:lnTo>
                        <a:pt x="367309" y="63830"/>
                      </a:lnTo>
                      <a:lnTo>
                        <a:pt x="371576" y="39128"/>
                      </a:lnTo>
                      <a:lnTo>
                        <a:pt x="368808" y="29654"/>
                      </a:lnTo>
                      <a:lnTo>
                        <a:pt x="338124" y="16675"/>
                      </a:lnTo>
                      <a:lnTo>
                        <a:pt x="302996" y="7404"/>
                      </a:lnTo>
                      <a:lnTo>
                        <a:pt x="263423" y="1841"/>
                      </a:lnTo>
                      <a:lnTo>
                        <a:pt x="219392" y="0"/>
                      </a:lnTo>
                      <a:lnTo>
                        <a:pt x="170815" y="3162"/>
                      </a:lnTo>
                      <a:lnTo>
                        <a:pt x="127876" y="12649"/>
                      </a:lnTo>
                      <a:lnTo>
                        <a:pt x="90563" y="28473"/>
                      </a:lnTo>
                      <a:lnTo>
                        <a:pt x="58877" y="50609"/>
                      </a:lnTo>
                      <a:lnTo>
                        <a:pt x="17983" y="107022"/>
                      </a:lnTo>
                      <a:lnTo>
                        <a:pt x="4343" y="179857"/>
                      </a:lnTo>
                      <a:lnTo>
                        <a:pt x="7480" y="216255"/>
                      </a:lnTo>
                      <a:lnTo>
                        <a:pt x="32588" y="273786"/>
                      </a:lnTo>
                      <a:lnTo>
                        <a:pt x="75666" y="306628"/>
                      </a:lnTo>
                      <a:lnTo>
                        <a:pt x="145046" y="326986"/>
                      </a:lnTo>
                      <a:lnTo>
                        <a:pt x="215023" y="339394"/>
                      </a:lnTo>
                      <a:lnTo>
                        <a:pt x="233527" y="343623"/>
                      </a:lnTo>
                      <a:lnTo>
                        <a:pt x="279400" y="366077"/>
                      </a:lnTo>
                      <a:lnTo>
                        <a:pt x="300558" y="402247"/>
                      </a:lnTo>
                      <a:lnTo>
                        <a:pt x="303199" y="425742"/>
                      </a:lnTo>
                      <a:lnTo>
                        <a:pt x="302234" y="440651"/>
                      </a:lnTo>
                      <a:lnTo>
                        <a:pt x="287782" y="483870"/>
                      </a:lnTo>
                      <a:lnTo>
                        <a:pt x="245681" y="524776"/>
                      </a:lnTo>
                      <a:lnTo>
                        <a:pt x="179476" y="538416"/>
                      </a:lnTo>
                      <a:lnTo>
                        <a:pt x="158915" y="537222"/>
                      </a:lnTo>
                      <a:lnTo>
                        <a:pt x="118973" y="527735"/>
                      </a:lnTo>
                      <a:lnTo>
                        <a:pt x="82626" y="509905"/>
                      </a:lnTo>
                      <a:lnTo>
                        <a:pt x="48615" y="475970"/>
                      </a:lnTo>
                      <a:lnTo>
                        <a:pt x="44170" y="429412"/>
                      </a:lnTo>
                      <a:lnTo>
                        <a:pt x="43878" y="408355"/>
                      </a:lnTo>
                      <a:lnTo>
                        <a:pt x="40297" y="404393"/>
                      </a:lnTo>
                      <a:lnTo>
                        <a:pt x="15024" y="404393"/>
                      </a:lnTo>
                      <a:lnTo>
                        <a:pt x="11061" y="408355"/>
                      </a:lnTo>
                      <a:lnTo>
                        <a:pt x="10363" y="447865"/>
                      </a:lnTo>
                      <a:lnTo>
                        <a:pt x="8293" y="482574"/>
                      </a:lnTo>
                      <a:lnTo>
                        <a:pt x="4838" y="512495"/>
                      </a:lnTo>
                      <a:lnTo>
                        <a:pt x="0" y="537629"/>
                      </a:lnTo>
                      <a:lnTo>
                        <a:pt x="4737" y="546315"/>
                      </a:lnTo>
                      <a:lnTo>
                        <a:pt x="44856" y="562927"/>
                      </a:lnTo>
                      <a:lnTo>
                        <a:pt x="85369" y="574789"/>
                      </a:lnTo>
                      <a:lnTo>
                        <a:pt x="126288" y="581914"/>
                      </a:lnTo>
                      <a:lnTo>
                        <a:pt x="167589" y="584288"/>
                      </a:lnTo>
                      <a:lnTo>
                        <a:pt x="199834" y="583044"/>
                      </a:lnTo>
                      <a:lnTo>
                        <a:pt x="257365" y="573151"/>
                      </a:lnTo>
                      <a:lnTo>
                        <a:pt x="307670" y="552424"/>
                      </a:lnTo>
                      <a:lnTo>
                        <a:pt x="350164" y="519811"/>
                      </a:lnTo>
                      <a:lnTo>
                        <a:pt x="383895" y="473405"/>
                      </a:lnTo>
                      <a:lnTo>
                        <a:pt x="402475" y="415886"/>
                      </a:lnTo>
                      <a:lnTo>
                        <a:pt x="404799" y="384238"/>
                      </a:lnTo>
                      <a:close/>
                    </a:path>
                    <a:path w="2661285" h="584835">
                      <a:moveTo>
                        <a:pt x="1006462" y="497700"/>
                      </a:moveTo>
                      <a:lnTo>
                        <a:pt x="996581" y="488607"/>
                      </a:lnTo>
                      <a:lnTo>
                        <a:pt x="958608" y="506412"/>
                      </a:lnTo>
                      <a:lnTo>
                        <a:pt x="920191" y="519125"/>
                      </a:lnTo>
                      <a:lnTo>
                        <a:pt x="881316" y="526757"/>
                      </a:lnTo>
                      <a:lnTo>
                        <a:pt x="842010" y="529310"/>
                      </a:lnTo>
                      <a:lnTo>
                        <a:pt x="800735" y="526783"/>
                      </a:lnTo>
                      <a:lnTo>
                        <a:pt x="731342" y="506628"/>
                      </a:lnTo>
                      <a:lnTo>
                        <a:pt x="668248" y="456171"/>
                      </a:lnTo>
                      <a:lnTo>
                        <a:pt x="641019" y="418096"/>
                      </a:lnTo>
                      <a:lnTo>
                        <a:pt x="621576" y="374764"/>
                      </a:lnTo>
                      <a:lnTo>
                        <a:pt x="609904" y="326186"/>
                      </a:lnTo>
                      <a:lnTo>
                        <a:pt x="606005" y="272364"/>
                      </a:lnTo>
                      <a:lnTo>
                        <a:pt x="609422" y="222897"/>
                      </a:lnTo>
                      <a:lnTo>
                        <a:pt x="619645" y="178879"/>
                      </a:lnTo>
                      <a:lnTo>
                        <a:pt x="636701" y="140284"/>
                      </a:lnTo>
                      <a:lnTo>
                        <a:pt x="660565" y="107124"/>
                      </a:lnTo>
                      <a:lnTo>
                        <a:pt x="690435" y="80479"/>
                      </a:lnTo>
                      <a:lnTo>
                        <a:pt x="725500" y="61468"/>
                      </a:lnTo>
                      <a:lnTo>
                        <a:pt x="765746" y="50050"/>
                      </a:lnTo>
                      <a:lnTo>
                        <a:pt x="811174" y="46253"/>
                      </a:lnTo>
                      <a:lnTo>
                        <a:pt x="855078" y="49733"/>
                      </a:lnTo>
                      <a:lnTo>
                        <a:pt x="893508" y="60172"/>
                      </a:lnTo>
                      <a:lnTo>
                        <a:pt x="953871" y="101993"/>
                      </a:lnTo>
                      <a:lnTo>
                        <a:pt x="957516" y="146304"/>
                      </a:lnTo>
                      <a:lnTo>
                        <a:pt x="958240" y="168402"/>
                      </a:lnTo>
                      <a:lnTo>
                        <a:pt x="962190" y="172758"/>
                      </a:lnTo>
                      <a:lnTo>
                        <a:pt x="985507" y="172758"/>
                      </a:lnTo>
                      <a:lnTo>
                        <a:pt x="989063" y="168808"/>
                      </a:lnTo>
                      <a:lnTo>
                        <a:pt x="991298" y="133400"/>
                      </a:lnTo>
                      <a:lnTo>
                        <a:pt x="994803" y="100304"/>
                      </a:lnTo>
                      <a:lnTo>
                        <a:pt x="999604" y="69545"/>
                      </a:lnTo>
                      <a:lnTo>
                        <a:pt x="1005662" y="41109"/>
                      </a:lnTo>
                      <a:lnTo>
                        <a:pt x="1000544" y="35179"/>
                      </a:lnTo>
                      <a:lnTo>
                        <a:pt x="954011" y="19786"/>
                      </a:lnTo>
                      <a:lnTo>
                        <a:pt x="906945" y="8788"/>
                      </a:lnTo>
                      <a:lnTo>
                        <a:pt x="859332" y="2209"/>
                      </a:lnTo>
                      <a:lnTo>
                        <a:pt x="811174" y="12"/>
                      </a:lnTo>
                      <a:lnTo>
                        <a:pt x="752716" y="3187"/>
                      </a:lnTo>
                      <a:lnTo>
                        <a:pt x="699414" y="12712"/>
                      </a:lnTo>
                      <a:lnTo>
                        <a:pt x="651256" y="28600"/>
                      </a:lnTo>
                      <a:lnTo>
                        <a:pt x="608266" y="50850"/>
                      </a:lnTo>
                      <a:lnTo>
                        <a:pt x="570420" y="79463"/>
                      </a:lnTo>
                      <a:lnTo>
                        <a:pt x="539407" y="112395"/>
                      </a:lnTo>
                      <a:lnTo>
                        <a:pt x="515277" y="149542"/>
                      </a:lnTo>
                      <a:lnTo>
                        <a:pt x="498043" y="190881"/>
                      </a:lnTo>
                      <a:lnTo>
                        <a:pt x="487705" y="236435"/>
                      </a:lnTo>
                      <a:lnTo>
                        <a:pt x="484251" y="286207"/>
                      </a:lnTo>
                      <a:lnTo>
                        <a:pt x="486448" y="325602"/>
                      </a:lnTo>
                      <a:lnTo>
                        <a:pt x="493052" y="363588"/>
                      </a:lnTo>
                      <a:lnTo>
                        <a:pt x="504037" y="400126"/>
                      </a:lnTo>
                      <a:lnTo>
                        <a:pt x="519430" y="435241"/>
                      </a:lnTo>
                      <a:lnTo>
                        <a:pt x="543788" y="474675"/>
                      </a:lnTo>
                      <a:lnTo>
                        <a:pt x="573455" y="508038"/>
                      </a:lnTo>
                      <a:lnTo>
                        <a:pt x="608457" y="535343"/>
                      </a:lnTo>
                      <a:lnTo>
                        <a:pt x="648766" y="556564"/>
                      </a:lnTo>
                      <a:lnTo>
                        <a:pt x="694410" y="571728"/>
                      </a:lnTo>
                      <a:lnTo>
                        <a:pt x="745388" y="580834"/>
                      </a:lnTo>
                      <a:lnTo>
                        <a:pt x="801687" y="583869"/>
                      </a:lnTo>
                      <a:lnTo>
                        <a:pt x="852043" y="580999"/>
                      </a:lnTo>
                      <a:lnTo>
                        <a:pt x="899922" y="572401"/>
                      </a:lnTo>
                      <a:lnTo>
                        <a:pt x="945337" y="558076"/>
                      </a:lnTo>
                      <a:lnTo>
                        <a:pt x="988288" y="538022"/>
                      </a:lnTo>
                      <a:lnTo>
                        <a:pt x="1006462" y="497700"/>
                      </a:lnTo>
                      <a:close/>
                    </a:path>
                    <a:path w="2661285" h="584835">
                      <a:moveTo>
                        <a:pt x="1669008" y="274739"/>
                      </a:moveTo>
                      <a:lnTo>
                        <a:pt x="1665897" y="225399"/>
                      </a:lnTo>
                      <a:lnTo>
                        <a:pt x="1656549" y="180492"/>
                      </a:lnTo>
                      <a:lnTo>
                        <a:pt x="1640979" y="140004"/>
                      </a:lnTo>
                      <a:lnTo>
                        <a:pt x="1619173" y="103949"/>
                      </a:lnTo>
                      <a:lnTo>
                        <a:pt x="1591132" y="72326"/>
                      </a:lnTo>
                      <a:lnTo>
                        <a:pt x="1558010" y="46291"/>
                      </a:lnTo>
                      <a:lnTo>
                        <a:pt x="1557172" y="45847"/>
                      </a:lnTo>
                      <a:lnTo>
                        <a:pt x="1547279" y="40589"/>
                      </a:lnTo>
                      <a:lnTo>
                        <a:pt x="1547279" y="295300"/>
                      </a:lnTo>
                      <a:lnTo>
                        <a:pt x="1545996" y="331152"/>
                      </a:lnTo>
                      <a:lnTo>
                        <a:pt x="1535696" y="397357"/>
                      </a:lnTo>
                      <a:lnTo>
                        <a:pt x="1502714" y="476326"/>
                      </a:lnTo>
                      <a:lnTo>
                        <a:pt x="1469478" y="511035"/>
                      </a:lnTo>
                      <a:lnTo>
                        <a:pt x="1427010" y="531863"/>
                      </a:lnTo>
                      <a:lnTo>
                        <a:pt x="1375283" y="538797"/>
                      </a:lnTo>
                      <a:lnTo>
                        <a:pt x="1331734" y="534225"/>
                      </a:lnTo>
                      <a:lnTo>
                        <a:pt x="1293964" y="520522"/>
                      </a:lnTo>
                      <a:lnTo>
                        <a:pt x="1261960" y="497674"/>
                      </a:lnTo>
                      <a:lnTo>
                        <a:pt x="1235748" y="465683"/>
                      </a:lnTo>
                      <a:lnTo>
                        <a:pt x="1216037" y="427088"/>
                      </a:lnTo>
                      <a:lnTo>
                        <a:pt x="1201940" y="382066"/>
                      </a:lnTo>
                      <a:lnTo>
                        <a:pt x="1193495" y="330568"/>
                      </a:lnTo>
                      <a:lnTo>
                        <a:pt x="1190675" y="272757"/>
                      </a:lnTo>
                      <a:lnTo>
                        <a:pt x="1191920" y="239979"/>
                      </a:lnTo>
                      <a:lnTo>
                        <a:pt x="1201801" y="179285"/>
                      </a:lnTo>
                      <a:lnTo>
                        <a:pt x="1234554" y="105219"/>
                      </a:lnTo>
                      <a:lnTo>
                        <a:pt x="1268552" y="72237"/>
                      </a:lnTo>
                      <a:lnTo>
                        <a:pt x="1312430" y="52438"/>
                      </a:lnTo>
                      <a:lnTo>
                        <a:pt x="1366202" y="45847"/>
                      </a:lnTo>
                      <a:lnTo>
                        <a:pt x="1407998" y="50063"/>
                      </a:lnTo>
                      <a:lnTo>
                        <a:pt x="1444434" y="62699"/>
                      </a:lnTo>
                      <a:lnTo>
                        <a:pt x="1501203" y="113245"/>
                      </a:lnTo>
                      <a:lnTo>
                        <a:pt x="1521358" y="149898"/>
                      </a:lnTo>
                      <a:lnTo>
                        <a:pt x="1535760" y="192455"/>
                      </a:lnTo>
                      <a:lnTo>
                        <a:pt x="1544396" y="240931"/>
                      </a:lnTo>
                      <a:lnTo>
                        <a:pt x="1547279" y="295300"/>
                      </a:lnTo>
                      <a:lnTo>
                        <a:pt x="1547279" y="40589"/>
                      </a:lnTo>
                      <a:lnTo>
                        <a:pt x="1519974" y="26035"/>
                      </a:lnTo>
                      <a:lnTo>
                        <a:pt x="1477048" y="11569"/>
                      </a:lnTo>
                      <a:lnTo>
                        <a:pt x="1429219" y="2895"/>
                      </a:lnTo>
                      <a:lnTo>
                        <a:pt x="1376489" y="0"/>
                      </a:lnTo>
                      <a:lnTo>
                        <a:pt x="1330159" y="2070"/>
                      </a:lnTo>
                      <a:lnTo>
                        <a:pt x="1287640" y="8293"/>
                      </a:lnTo>
                      <a:lnTo>
                        <a:pt x="1248918" y="18656"/>
                      </a:lnTo>
                      <a:lnTo>
                        <a:pt x="1175512" y="56476"/>
                      </a:lnTo>
                      <a:lnTo>
                        <a:pt x="1142949" y="84543"/>
                      </a:lnTo>
                      <a:lnTo>
                        <a:pt x="1116291" y="117373"/>
                      </a:lnTo>
                      <a:lnTo>
                        <a:pt x="1095578" y="154990"/>
                      </a:lnTo>
                      <a:lnTo>
                        <a:pt x="1080770" y="197383"/>
                      </a:lnTo>
                      <a:lnTo>
                        <a:pt x="1071892" y="244551"/>
                      </a:lnTo>
                      <a:lnTo>
                        <a:pt x="1068933" y="296494"/>
                      </a:lnTo>
                      <a:lnTo>
                        <a:pt x="1072019" y="348335"/>
                      </a:lnTo>
                      <a:lnTo>
                        <a:pt x="1081265" y="395439"/>
                      </a:lnTo>
                      <a:lnTo>
                        <a:pt x="1096683" y="437769"/>
                      </a:lnTo>
                      <a:lnTo>
                        <a:pt x="1118260" y="475361"/>
                      </a:lnTo>
                      <a:lnTo>
                        <a:pt x="1146009" y="508177"/>
                      </a:lnTo>
                      <a:lnTo>
                        <a:pt x="1179169" y="535571"/>
                      </a:lnTo>
                      <a:lnTo>
                        <a:pt x="1216977" y="556882"/>
                      </a:lnTo>
                      <a:lnTo>
                        <a:pt x="1259433" y="572096"/>
                      </a:lnTo>
                      <a:lnTo>
                        <a:pt x="1306537" y="581228"/>
                      </a:lnTo>
                      <a:lnTo>
                        <a:pt x="1358290" y="584276"/>
                      </a:lnTo>
                      <a:lnTo>
                        <a:pt x="1413116" y="581050"/>
                      </a:lnTo>
                      <a:lnTo>
                        <a:pt x="1463103" y="571373"/>
                      </a:lnTo>
                      <a:lnTo>
                        <a:pt x="1508239" y="555231"/>
                      </a:lnTo>
                      <a:lnTo>
                        <a:pt x="1548549" y="532650"/>
                      </a:lnTo>
                      <a:lnTo>
                        <a:pt x="1584032" y="503618"/>
                      </a:lnTo>
                      <a:lnTo>
                        <a:pt x="1614627" y="467893"/>
                      </a:lnTo>
                      <a:lnTo>
                        <a:pt x="1638439" y="427088"/>
                      </a:lnTo>
                      <a:lnTo>
                        <a:pt x="1655419" y="381368"/>
                      </a:lnTo>
                      <a:lnTo>
                        <a:pt x="1665617" y="330568"/>
                      </a:lnTo>
                      <a:lnTo>
                        <a:pt x="1669008" y="274739"/>
                      </a:lnTo>
                      <a:close/>
                    </a:path>
                    <a:path w="2661285" h="584835">
                      <a:moveTo>
                        <a:pt x="2179777" y="132816"/>
                      </a:moveTo>
                      <a:lnTo>
                        <a:pt x="2170430" y="79006"/>
                      </a:lnTo>
                      <a:lnTo>
                        <a:pt x="2142210" y="40005"/>
                      </a:lnTo>
                      <a:lnTo>
                        <a:pt x="2071852" y="12522"/>
                      </a:lnTo>
                      <a:lnTo>
                        <a:pt x="2022436" y="9093"/>
                      </a:lnTo>
                      <a:lnTo>
                        <a:pt x="1873237" y="11391"/>
                      </a:lnTo>
                      <a:lnTo>
                        <a:pt x="1817281" y="11315"/>
                      </a:lnTo>
                      <a:lnTo>
                        <a:pt x="1784946" y="10871"/>
                      </a:lnTo>
                      <a:lnTo>
                        <a:pt x="1757794" y="10134"/>
                      </a:lnTo>
                      <a:lnTo>
                        <a:pt x="1735836" y="9093"/>
                      </a:lnTo>
                      <a:lnTo>
                        <a:pt x="1731467" y="13030"/>
                      </a:lnTo>
                      <a:lnTo>
                        <a:pt x="1731467" y="39141"/>
                      </a:lnTo>
                      <a:lnTo>
                        <a:pt x="1735429" y="43484"/>
                      </a:lnTo>
                      <a:lnTo>
                        <a:pt x="1767166" y="45656"/>
                      </a:lnTo>
                      <a:lnTo>
                        <a:pt x="1776564" y="46583"/>
                      </a:lnTo>
                      <a:lnTo>
                        <a:pt x="1797367" y="80391"/>
                      </a:lnTo>
                      <a:lnTo>
                        <a:pt x="1799945" y="141655"/>
                      </a:lnTo>
                      <a:lnTo>
                        <a:pt x="1800263" y="184594"/>
                      </a:lnTo>
                      <a:lnTo>
                        <a:pt x="1800263" y="393725"/>
                      </a:lnTo>
                      <a:lnTo>
                        <a:pt x="1799945" y="436676"/>
                      </a:lnTo>
                      <a:lnTo>
                        <a:pt x="1797367" y="497954"/>
                      </a:lnTo>
                      <a:lnTo>
                        <a:pt x="1776590" y="531736"/>
                      </a:lnTo>
                      <a:lnTo>
                        <a:pt x="1735836" y="534860"/>
                      </a:lnTo>
                      <a:lnTo>
                        <a:pt x="1731467" y="539216"/>
                      </a:lnTo>
                      <a:lnTo>
                        <a:pt x="1731467" y="565683"/>
                      </a:lnTo>
                      <a:lnTo>
                        <a:pt x="1735429" y="569252"/>
                      </a:lnTo>
                      <a:lnTo>
                        <a:pt x="1756816" y="568210"/>
                      </a:lnTo>
                      <a:lnTo>
                        <a:pt x="1784235" y="567461"/>
                      </a:lnTo>
                      <a:lnTo>
                        <a:pt x="1817687" y="567016"/>
                      </a:lnTo>
                      <a:lnTo>
                        <a:pt x="1857184" y="566877"/>
                      </a:lnTo>
                      <a:lnTo>
                        <a:pt x="1893608" y="567016"/>
                      </a:lnTo>
                      <a:lnTo>
                        <a:pt x="1927364" y="567461"/>
                      </a:lnTo>
                      <a:lnTo>
                        <a:pt x="1958441" y="568210"/>
                      </a:lnTo>
                      <a:lnTo>
                        <a:pt x="1986864" y="569252"/>
                      </a:lnTo>
                      <a:lnTo>
                        <a:pt x="1990813" y="565302"/>
                      </a:lnTo>
                      <a:lnTo>
                        <a:pt x="1990813" y="539216"/>
                      </a:lnTo>
                      <a:lnTo>
                        <a:pt x="1986445" y="534860"/>
                      </a:lnTo>
                      <a:lnTo>
                        <a:pt x="1947608" y="532282"/>
                      </a:lnTo>
                      <a:lnTo>
                        <a:pt x="1932292" y="530898"/>
                      </a:lnTo>
                      <a:lnTo>
                        <a:pt x="1914994" y="471411"/>
                      </a:lnTo>
                      <a:lnTo>
                        <a:pt x="1913712" y="393725"/>
                      </a:lnTo>
                      <a:lnTo>
                        <a:pt x="1913712" y="184594"/>
                      </a:lnTo>
                      <a:lnTo>
                        <a:pt x="1913940" y="131610"/>
                      </a:lnTo>
                      <a:lnTo>
                        <a:pt x="1914601" y="92392"/>
                      </a:lnTo>
                      <a:lnTo>
                        <a:pt x="1946922" y="51777"/>
                      </a:lnTo>
                      <a:lnTo>
                        <a:pt x="1964728" y="50596"/>
                      </a:lnTo>
                      <a:lnTo>
                        <a:pt x="2008124" y="57492"/>
                      </a:lnTo>
                      <a:lnTo>
                        <a:pt x="2039137" y="78168"/>
                      </a:lnTo>
                      <a:lnTo>
                        <a:pt x="2057742" y="112636"/>
                      </a:lnTo>
                      <a:lnTo>
                        <a:pt x="2063953" y="160883"/>
                      </a:lnTo>
                      <a:lnTo>
                        <a:pt x="2062441" y="184962"/>
                      </a:lnTo>
                      <a:lnTo>
                        <a:pt x="2050364" y="224599"/>
                      </a:lnTo>
                      <a:lnTo>
                        <a:pt x="2011756" y="261340"/>
                      </a:lnTo>
                      <a:lnTo>
                        <a:pt x="1968677" y="268071"/>
                      </a:lnTo>
                      <a:lnTo>
                        <a:pt x="1945322" y="262890"/>
                      </a:lnTo>
                      <a:lnTo>
                        <a:pt x="1937054" y="271576"/>
                      </a:lnTo>
                      <a:lnTo>
                        <a:pt x="1941766" y="280022"/>
                      </a:lnTo>
                      <a:lnTo>
                        <a:pt x="1945652" y="287591"/>
                      </a:lnTo>
                      <a:lnTo>
                        <a:pt x="1948688" y="294259"/>
                      </a:lnTo>
                      <a:lnTo>
                        <a:pt x="1950872" y="300037"/>
                      </a:lnTo>
                      <a:lnTo>
                        <a:pt x="1962912" y="302463"/>
                      </a:lnTo>
                      <a:lnTo>
                        <a:pt x="1974900" y="304177"/>
                      </a:lnTo>
                      <a:lnTo>
                        <a:pt x="1986838" y="305219"/>
                      </a:lnTo>
                      <a:lnTo>
                        <a:pt x="1998713" y="305562"/>
                      </a:lnTo>
                      <a:lnTo>
                        <a:pt x="2032800" y="302704"/>
                      </a:lnTo>
                      <a:lnTo>
                        <a:pt x="2095538" y="279895"/>
                      </a:lnTo>
                      <a:lnTo>
                        <a:pt x="2148522" y="234848"/>
                      </a:lnTo>
                      <a:lnTo>
                        <a:pt x="2176310" y="171297"/>
                      </a:lnTo>
                      <a:lnTo>
                        <a:pt x="2179777" y="132816"/>
                      </a:lnTo>
                      <a:close/>
                    </a:path>
                    <a:path w="2661285" h="584835">
                      <a:moveTo>
                        <a:pt x="2660853" y="434835"/>
                      </a:moveTo>
                      <a:lnTo>
                        <a:pt x="2656522" y="430885"/>
                      </a:lnTo>
                      <a:lnTo>
                        <a:pt x="2632379" y="430885"/>
                      </a:lnTo>
                      <a:lnTo>
                        <a:pt x="2628442" y="435216"/>
                      </a:lnTo>
                      <a:lnTo>
                        <a:pt x="2616593" y="496379"/>
                      </a:lnTo>
                      <a:lnTo>
                        <a:pt x="2614066" y="504266"/>
                      </a:lnTo>
                      <a:lnTo>
                        <a:pt x="2556700" y="519137"/>
                      </a:lnTo>
                      <a:lnTo>
                        <a:pt x="2515743" y="520839"/>
                      </a:lnTo>
                      <a:lnTo>
                        <a:pt x="2463609" y="521398"/>
                      </a:lnTo>
                      <a:lnTo>
                        <a:pt x="2409825" y="521398"/>
                      </a:lnTo>
                      <a:lnTo>
                        <a:pt x="2408961" y="496887"/>
                      </a:lnTo>
                      <a:lnTo>
                        <a:pt x="2407970" y="446697"/>
                      </a:lnTo>
                      <a:lnTo>
                        <a:pt x="2407843" y="300431"/>
                      </a:lnTo>
                      <a:lnTo>
                        <a:pt x="2420556" y="299567"/>
                      </a:lnTo>
                      <a:lnTo>
                        <a:pt x="2433751" y="298958"/>
                      </a:lnTo>
                      <a:lnTo>
                        <a:pt x="2461603" y="298462"/>
                      </a:lnTo>
                      <a:lnTo>
                        <a:pt x="2488107" y="298958"/>
                      </a:lnTo>
                      <a:lnTo>
                        <a:pt x="2527414" y="302183"/>
                      </a:lnTo>
                      <a:lnTo>
                        <a:pt x="2556103" y="329438"/>
                      </a:lnTo>
                      <a:lnTo>
                        <a:pt x="2557678" y="365658"/>
                      </a:lnTo>
                      <a:lnTo>
                        <a:pt x="2561640" y="369608"/>
                      </a:lnTo>
                      <a:lnTo>
                        <a:pt x="2588120" y="369608"/>
                      </a:lnTo>
                      <a:lnTo>
                        <a:pt x="2592057" y="366052"/>
                      </a:lnTo>
                      <a:lnTo>
                        <a:pt x="2590901" y="320497"/>
                      </a:lnTo>
                      <a:lnTo>
                        <a:pt x="2590508" y="278676"/>
                      </a:lnTo>
                      <a:lnTo>
                        <a:pt x="2590901" y="240055"/>
                      </a:lnTo>
                      <a:lnTo>
                        <a:pt x="2592057" y="197662"/>
                      </a:lnTo>
                      <a:lnTo>
                        <a:pt x="2588120" y="193687"/>
                      </a:lnTo>
                      <a:lnTo>
                        <a:pt x="2563609" y="193687"/>
                      </a:lnTo>
                      <a:lnTo>
                        <a:pt x="2559672" y="197662"/>
                      </a:lnTo>
                      <a:lnTo>
                        <a:pt x="2558402" y="218338"/>
                      </a:lnTo>
                      <a:lnTo>
                        <a:pt x="2556599" y="234124"/>
                      </a:lnTo>
                      <a:lnTo>
                        <a:pt x="2510231" y="256946"/>
                      </a:lnTo>
                      <a:lnTo>
                        <a:pt x="2458440" y="257340"/>
                      </a:lnTo>
                      <a:lnTo>
                        <a:pt x="2436126" y="256844"/>
                      </a:lnTo>
                      <a:lnTo>
                        <a:pt x="2407843" y="255358"/>
                      </a:lnTo>
                      <a:lnTo>
                        <a:pt x="2407843" y="173532"/>
                      </a:lnTo>
                      <a:lnTo>
                        <a:pt x="2408948" y="108013"/>
                      </a:lnTo>
                      <a:lnTo>
                        <a:pt x="2412225" y="58508"/>
                      </a:lnTo>
                      <a:lnTo>
                        <a:pt x="2464536" y="55918"/>
                      </a:lnTo>
                      <a:lnTo>
                        <a:pt x="2481770" y="55740"/>
                      </a:lnTo>
                      <a:lnTo>
                        <a:pt x="2496782" y="55943"/>
                      </a:lnTo>
                      <a:lnTo>
                        <a:pt x="2548788" y="58889"/>
                      </a:lnTo>
                      <a:lnTo>
                        <a:pt x="2587002" y="64973"/>
                      </a:lnTo>
                      <a:lnTo>
                        <a:pt x="2597073" y="104876"/>
                      </a:lnTo>
                      <a:lnTo>
                        <a:pt x="2597607" y="128854"/>
                      </a:lnTo>
                      <a:lnTo>
                        <a:pt x="2601557" y="132816"/>
                      </a:lnTo>
                      <a:lnTo>
                        <a:pt x="2624480" y="132816"/>
                      </a:lnTo>
                      <a:lnTo>
                        <a:pt x="2628442" y="128460"/>
                      </a:lnTo>
                      <a:lnTo>
                        <a:pt x="2631211" y="91694"/>
                      </a:lnTo>
                      <a:lnTo>
                        <a:pt x="2632697" y="75488"/>
                      </a:lnTo>
                      <a:lnTo>
                        <a:pt x="2639911" y="12242"/>
                      </a:lnTo>
                      <a:lnTo>
                        <a:pt x="2635567" y="9067"/>
                      </a:lnTo>
                      <a:lnTo>
                        <a:pt x="2569845" y="9804"/>
                      </a:lnTo>
                      <a:lnTo>
                        <a:pt x="2381402" y="11404"/>
                      </a:lnTo>
                      <a:lnTo>
                        <a:pt x="2313914" y="11328"/>
                      </a:lnTo>
                      <a:lnTo>
                        <a:pt x="2280361" y="10871"/>
                      </a:lnTo>
                      <a:lnTo>
                        <a:pt x="2252243" y="10121"/>
                      </a:lnTo>
                      <a:lnTo>
                        <a:pt x="2229561" y="9067"/>
                      </a:lnTo>
                      <a:lnTo>
                        <a:pt x="2225598" y="12636"/>
                      </a:lnTo>
                      <a:lnTo>
                        <a:pt x="2225598" y="39522"/>
                      </a:lnTo>
                      <a:lnTo>
                        <a:pt x="2229561" y="43472"/>
                      </a:lnTo>
                      <a:lnTo>
                        <a:pt x="2261311" y="45656"/>
                      </a:lnTo>
                      <a:lnTo>
                        <a:pt x="2270722" y="46583"/>
                      </a:lnTo>
                      <a:lnTo>
                        <a:pt x="2291511" y="80391"/>
                      </a:lnTo>
                      <a:lnTo>
                        <a:pt x="2294090" y="141668"/>
                      </a:lnTo>
                      <a:lnTo>
                        <a:pt x="2294407" y="184594"/>
                      </a:lnTo>
                      <a:lnTo>
                        <a:pt x="2294407" y="385025"/>
                      </a:lnTo>
                      <a:lnTo>
                        <a:pt x="2293226" y="473557"/>
                      </a:lnTo>
                      <a:lnTo>
                        <a:pt x="2290470" y="520065"/>
                      </a:lnTo>
                      <a:lnTo>
                        <a:pt x="2257221" y="549465"/>
                      </a:lnTo>
                      <a:lnTo>
                        <a:pt x="2255253" y="554215"/>
                      </a:lnTo>
                      <a:lnTo>
                        <a:pt x="2255253" y="565289"/>
                      </a:lnTo>
                      <a:lnTo>
                        <a:pt x="2259228" y="569252"/>
                      </a:lnTo>
                      <a:lnTo>
                        <a:pt x="2276691" y="568210"/>
                      </a:lnTo>
                      <a:lnTo>
                        <a:pt x="2299436" y="567461"/>
                      </a:lnTo>
                      <a:lnTo>
                        <a:pt x="2327478" y="567016"/>
                      </a:lnTo>
                      <a:lnTo>
                        <a:pt x="2360803" y="566864"/>
                      </a:lnTo>
                      <a:lnTo>
                        <a:pt x="2648204" y="569252"/>
                      </a:lnTo>
                      <a:lnTo>
                        <a:pt x="2652166" y="565289"/>
                      </a:lnTo>
                      <a:lnTo>
                        <a:pt x="2652712" y="529869"/>
                      </a:lnTo>
                      <a:lnTo>
                        <a:pt x="2654338" y="496316"/>
                      </a:lnTo>
                      <a:lnTo>
                        <a:pt x="2657056" y="464642"/>
                      </a:lnTo>
                      <a:lnTo>
                        <a:pt x="2660853" y="434835"/>
                      </a:lnTo>
                      <a:close/>
                    </a:path>
                  </a:pathLst>
                </a:custGeom>
                <a:solidFill>
                  <a:srgbClr val="006D9E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pic>
            <p:nvPicPr>
              <p:cNvPr id="93" name="object 12">
                <a:extLst>
                  <a:ext uri="{FF2B5EF4-FFF2-40B4-BE49-F238E27FC236}">
                    <a16:creationId xmlns:a16="http://schemas.microsoft.com/office/drawing/2014/main" id="{CF86A2F0-38D1-4925-9E8B-F84EDE6908CC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797170" y="2156366"/>
                <a:ext cx="2684510" cy="161429"/>
              </a:xfrm>
              <a:prstGeom prst="rect">
                <a:avLst/>
              </a:prstGeom>
            </p:spPr>
          </p:pic>
        </p:grpSp>
        <p:sp>
          <p:nvSpPr>
            <p:cNvPr id="99" name="object 32">
              <a:extLst>
                <a:ext uri="{FF2B5EF4-FFF2-40B4-BE49-F238E27FC236}">
                  <a16:creationId xmlns:a16="http://schemas.microsoft.com/office/drawing/2014/main" id="{8DA145C3-F3AF-46A1-8843-BCC491883C24}"/>
                </a:ext>
              </a:extLst>
            </p:cNvPr>
            <p:cNvSpPr txBox="1"/>
            <p:nvPr/>
          </p:nvSpPr>
          <p:spPr>
            <a:xfrm>
              <a:off x="2853743" y="-472825"/>
              <a:ext cx="8137873" cy="975267"/>
            </a:xfrm>
            <a:prstGeom prst="rect">
              <a:avLst/>
            </a:prstGeom>
          </p:spPr>
          <p:txBody>
            <a:bodyPr vert="horz" wrap="square" lIns="0" tIns="23939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885"/>
                </a:spcBef>
              </a:pPr>
              <a:r>
                <a:rPr sz="2800" b="1" spc="170" dirty="0">
                  <a:solidFill>
                    <a:srgbClr val="173B66"/>
                  </a:solidFill>
                  <a:latin typeface="+mj-lt"/>
                  <a:cs typeface="Open Sans"/>
                </a:rPr>
                <a:t>A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05" dirty="0">
                  <a:solidFill>
                    <a:srgbClr val="173B66"/>
                  </a:solidFill>
                  <a:latin typeface="+mj-lt"/>
                  <a:cs typeface="Open Sans"/>
                </a:rPr>
                <a:t>NEW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5" dirty="0">
                  <a:solidFill>
                    <a:srgbClr val="173B66"/>
                  </a:solidFill>
                  <a:latin typeface="+mj-lt"/>
                  <a:cs typeface="Open Sans"/>
                </a:rPr>
                <a:t>SCORECARD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95" dirty="0">
                  <a:solidFill>
                    <a:srgbClr val="173B66"/>
                  </a:solidFill>
                  <a:latin typeface="+mj-lt"/>
                  <a:cs typeface="Open Sans"/>
                </a:rPr>
                <a:t>FOR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0" dirty="0">
                  <a:solidFill>
                    <a:srgbClr val="173B66"/>
                  </a:solidFill>
                  <a:latin typeface="+mj-lt"/>
                  <a:cs typeface="Open Sans"/>
                </a:rPr>
                <a:t>OSTEOPOROSIS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60" dirty="0">
                  <a:solidFill>
                    <a:srgbClr val="173B66"/>
                  </a:solidFill>
                  <a:latin typeface="+mj-lt"/>
                  <a:cs typeface="Open Sans"/>
                </a:rPr>
                <a:t>IN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50" dirty="0">
                  <a:solidFill>
                    <a:srgbClr val="173B66"/>
                  </a:solidFill>
                  <a:latin typeface="+mj-lt"/>
                  <a:cs typeface="Open Sans"/>
                </a:rPr>
                <a:t>EU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27+2</a:t>
              </a:r>
              <a:endParaRPr sz="2800" dirty="0">
                <a:latin typeface="+mj-lt"/>
                <a:cs typeface="Open Sans"/>
              </a:endParaRPr>
            </a:p>
            <a:p>
              <a:pPr marL="222250">
                <a:lnSpc>
                  <a:spcPct val="100000"/>
                </a:lnSpc>
                <a:spcBef>
                  <a:spcPts val="810"/>
                </a:spcBef>
              </a:pP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REVEALS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BURDEN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OF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DISEASE,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 GAPS, AND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INEQUALITIES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OSTEOPOROSIS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&amp;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FRACTURE PREVENTION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AND 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CARE</a:t>
              </a:r>
              <a:endParaRPr sz="1300" dirty="0">
                <a:latin typeface="+mj-lt"/>
                <a:cs typeface="Open Sans Semibold"/>
              </a:endParaRP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41DC3DE-4344-40BA-AB29-7049A54C0667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107" name="object 4">
              <a:extLst>
                <a:ext uri="{FF2B5EF4-FFF2-40B4-BE49-F238E27FC236}">
                  <a16:creationId xmlns:a16="http://schemas.microsoft.com/office/drawing/2014/main" id="{6C3D4D7A-6577-4EBC-9D69-829AEE190311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113" name="object 5">
                <a:extLst>
                  <a:ext uri="{FF2B5EF4-FFF2-40B4-BE49-F238E27FC236}">
                    <a16:creationId xmlns:a16="http://schemas.microsoft.com/office/drawing/2014/main" id="{F5240763-BDDB-4F38-978E-451F6EC17361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14" name="object 6">
                <a:extLst>
                  <a:ext uri="{FF2B5EF4-FFF2-40B4-BE49-F238E27FC236}">
                    <a16:creationId xmlns:a16="http://schemas.microsoft.com/office/drawing/2014/main" id="{A52B16C8-B5CC-4048-A00F-FDC1A96539E7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115" name="object 7">
                <a:extLst>
                  <a:ext uri="{FF2B5EF4-FFF2-40B4-BE49-F238E27FC236}">
                    <a16:creationId xmlns:a16="http://schemas.microsoft.com/office/drawing/2014/main" id="{3C50C8A0-8201-4896-A6C1-66EE6046C537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108" name="object 8">
              <a:extLst>
                <a:ext uri="{FF2B5EF4-FFF2-40B4-BE49-F238E27FC236}">
                  <a16:creationId xmlns:a16="http://schemas.microsoft.com/office/drawing/2014/main" id="{5B58514C-88A2-4219-A417-9F47EA2E0E64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09" name="object 9">
              <a:extLst>
                <a:ext uri="{FF2B5EF4-FFF2-40B4-BE49-F238E27FC236}">
                  <a16:creationId xmlns:a16="http://schemas.microsoft.com/office/drawing/2014/main" id="{49B75D8D-1E6F-4F05-A606-1783C283B236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11" name="object 10">
                <a:extLst>
                  <a:ext uri="{FF2B5EF4-FFF2-40B4-BE49-F238E27FC236}">
                    <a16:creationId xmlns:a16="http://schemas.microsoft.com/office/drawing/2014/main" id="{139D2F45-5EA5-4B55-B8EE-53A174119DEE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2" name="object 11">
                <a:extLst>
                  <a:ext uri="{FF2B5EF4-FFF2-40B4-BE49-F238E27FC236}">
                    <a16:creationId xmlns:a16="http://schemas.microsoft.com/office/drawing/2014/main" id="{8D038E68-AEA1-4F11-9D28-8DC83822855A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10" name="object 12">
              <a:extLst>
                <a:ext uri="{FF2B5EF4-FFF2-40B4-BE49-F238E27FC236}">
                  <a16:creationId xmlns:a16="http://schemas.microsoft.com/office/drawing/2014/main" id="{9DF1FE84-E3CB-4DC2-A798-5EAA0ECBFF41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116" name="Image 115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B993C59-23B5-441E-9B35-54E72313B43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87A940CC-2B45-4E08-8885-C48B3845222F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bject 35">
            <a:extLst>
              <a:ext uri="{FF2B5EF4-FFF2-40B4-BE49-F238E27FC236}">
                <a16:creationId xmlns:a16="http://schemas.microsoft.com/office/drawing/2014/main" id="{56C9C018-D05E-477E-9EF0-3E9D8D9F8CF3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6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140" name="object 152">
            <a:extLst>
              <a:ext uri="{FF2B5EF4-FFF2-40B4-BE49-F238E27FC236}">
                <a16:creationId xmlns:a16="http://schemas.microsoft.com/office/drawing/2014/main" id="{EB6F50A5-F85A-4B2C-AEF0-2F9A4396E089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sp>
        <p:nvSpPr>
          <p:cNvPr id="132" name="object 2">
            <a:extLst>
              <a:ext uri="{FF2B5EF4-FFF2-40B4-BE49-F238E27FC236}">
                <a16:creationId xmlns:a16="http://schemas.microsoft.com/office/drawing/2014/main" id="{8C285398-C3FF-401C-A9E7-F594377FEC79}"/>
              </a:ext>
            </a:extLst>
          </p:cNvPr>
          <p:cNvSpPr txBox="1"/>
          <p:nvPr/>
        </p:nvSpPr>
        <p:spPr>
          <a:xfrm>
            <a:off x="12685202" y="405319"/>
            <a:ext cx="1696085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b="1" spc="-10" dirty="0">
                <a:solidFill>
                  <a:srgbClr val="173B66"/>
                </a:solidFill>
                <a:latin typeface="Open Sans"/>
                <a:cs typeface="Open Sans"/>
              </a:rPr>
              <a:t>MALTA</a:t>
            </a:r>
            <a:endParaRPr sz="3800" dirty="0">
              <a:latin typeface="Open Sans"/>
              <a:cs typeface="Open Sans"/>
            </a:endParaRPr>
          </a:p>
        </p:txBody>
      </p:sp>
      <p:grpSp>
        <p:nvGrpSpPr>
          <p:cNvPr id="133" name="object 139">
            <a:extLst>
              <a:ext uri="{FF2B5EF4-FFF2-40B4-BE49-F238E27FC236}">
                <a16:creationId xmlns:a16="http://schemas.microsoft.com/office/drawing/2014/main" id="{78284480-0D65-43AD-ACB3-60CA2CE28482}"/>
              </a:ext>
            </a:extLst>
          </p:cNvPr>
          <p:cNvGrpSpPr/>
          <p:nvPr/>
        </p:nvGrpSpPr>
        <p:grpSpPr>
          <a:xfrm>
            <a:off x="11939653" y="516126"/>
            <a:ext cx="579120" cy="382270"/>
            <a:chOff x="10687477" y="778252"/>
            <a:chExt cx="579120" cy="382270"/>
          </a:xfrm>
        </p:grpSpPr>
        <p:sp>
          <p:nvSpPr>
            <p:cNvPr id="134" name="object 140">
              <a:extLst>
                <a:ext uri="{FF2B5EF4-FFF2-40B4-BE49-F238E27FC236}">
                  <a16:creationId xmlns:a16="http://schemas.microsoft.com/office/drawing/2014/main" id="{E215F7A8-7E36-43C5-9757-AAA917CF50D1}"/>
                </a:ext>
              </a:extLst>
            </p:cNvPr>
            <p:cNvSpPr/>
            <p:nvPr/>
          </p:nvSpPr>
          <p:spPr>
            <a:xfrm>
              <a:off x="10687477" y="778252"/>
              <a:ext cx="289560" cy="382270"/>
            </a:xfrm>
            <a:custGeom>
              <a:avLst/>
              <a:gdLst/>
              <a:ahLst/>
              <a:cxnLst/>
              <a:rect l="l" t="t" r="r" b="b"/>
              <a:pathLst>
                <a:path w="289559" h="382269">
                  <a:moveTo>
                    <a:pt x="289517" y="0"/>
                  </a:moveTo>
                  <a:lnTo>
                    <a:pt x="0" y="0"/>
                  </a:lnTo>
                  <a:lnTo>
                    <a:pt x="0" y="381705"/>
                  </a:lnTo>
                  <a:lnTo>
                    <a:pt x="289517" y="381705"/>
                  </a:lnTo>
                  <a:lnTo>
                    <a:pt x="289517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41">
              <a:extLst>
                <a:ext uri="{FF2B5EF4-FFF2-40B4-BE49-F238E27FC236}">
                  <a16:creationId xmlns:a16="http://schemas.microsoft.com/office/drawing/2014/main" id="{AE630290-D7F5-47BA-913D-BD0D2CF1C859}"/>
                </a:ext>
              </a:extLst>
            </p:cNvPr>
            <p:cNvSpPr/>
            <p:nvPr/>
          </p:nvSpPr>
          <p:spPr>
            <a:xfrm>
              <a:off x="10976994" y="778252"/>
              <a:ext cx="289560" cy="382270"/>
            </a:xfrm>
            <a:custGeom>
              <a:avLst/>
              <a:gdLst/>
              <a:ahLst/>
              <a:cxnLst/>
              <a:rect l="l" t="t" r="r" b="b"/>
              <a:pathLst>
                <a:path w="289559" h="382269">
                  <a:moveTo>
                    <a:pt x="289505" y="0"/>
                  </a:moveTo>
                  <a:lnTo>
                    <a:pt x="0" y="0"/>
                  </a:lnTo>
                  <a:lnTo>
                    <a:pt x="0" y="381705"/>
                  </a:lnTo>
                  <a:lnTo>
                    <a:pt x="289505" y="381705"/>
                  </a:lnTo>
                  <a:lnTo>
                    <a:pt x="289505" y="0"/>
                  </a:lnTo>
                  <a:close/>
                </a:path>
              </a:pathLst>
            </a:custGeom>
            <a:solidFill>
              <a:srgbClr val="C428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6" name="object 142">
              <a:extLst>
                <a:ext uri="{FF2B5EF4-FFF2-40B4-BE49-F238E27FC236}">
                  <a16:creationId xmlns:a16="http://schemas.microsoft.com/office/drawing/2014/main" id="{EAC73F8F-7884-4722-8147-FFC5DCA7FCEC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790535" y="845568"/>
              <a:ext cx="104903" cy="105464"/>
            </a:xfrm>
            <a:prstGeom prst="rect">
              <a:avLst/>
            </a:prstGeom>
          </p:spPr>
        </p:pic>
        <p:sp>
          <p:nvSpPr>
            <p:cNvPr id="137" name="object 143">
              <a:extLst>
                <a:ext uri="{FF2B5EF4-FFF2-40B4-BE49-F238E27FC236}">
                  <a16:creationId xmlns:a16="http://schemas.microsoft.com/office/drawing/2014/main" id="{D88D5EA9-242C-4C56-9180-6473CC1A2DCD}"/>
                </a:ext>
              </a:extLst>
            </p:cNvPr>
            <p:cNvSpPr/>
            <p:nvPr/>
          </p:nvSpPr>
          <p:spPr>
            <a:xfrm>
              <a:off x="10688086" y="778849"/>
              <a:ext cx="577850" cy="381000"/>
            </a:xfrm>
            <a:custGeom>
              <a:avLst/>
              <a:gdLst/>
              <a:ahLst/>
              <a:cxnLst/>
              <a:rect l="l" t="t" r="r" b="b"/>
              <a:pathLst>
                <a:path w="577850" h="381000">
                  <a:moveTo>
                    <a:pt x="0" y="380511"/>
                  </a:moveTo>
                  <a:lnTo>
                    <a:pt x="577817" y="380511"/>
                  </a:lnTo>
                  <a:lnTo>
                    <a:pt x="577817" y="0"/>
                  </a:lnTo>
                  <a:lnTo>
                    <a:pt x="0" y="0"/>
                  </a:lnTo>
                  <a:lnTo>
                    <a:pt x="0" y="380511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41" name="object 9">
            <a:extLst>
              <a:ext uri="{FF2B5EF4-FFF2-40B4-BE49-F238E27FC236}">
                <a16:creationId xmlns:a16="http://schemas.microsoft.com/office/drawing/2014/main" id="{2FDFFF3A-9169-479A-B9AC-96D54A7214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748871"/>
              </p:ext>
            </p:extLst>
          </p:nvPr>
        </p:nvGraphicFramePr>
        <p:xfrm>
          <a:off x="10139640" y="7721199"/>
          <a:ext cx="1824989" cy="1433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265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Uptake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82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Uptake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445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3937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Δ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97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marL="141605" marR="3676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Waiting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Time for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 </a:t>
                      </a:r>
                      <a:r>
                        <a:rPr sz="850" b="0" spc="-2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Surgery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96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2" name="object 10">
            <a:extLst>
              <a:ext uri="{FF2B5EF4-FFF2-40B4-BE49-F238E27FC236}">
                <a16:creationId xmlns:a16="http://schemas.microsoft.com/office/drawing/2014/main" id="{3F163927-9571-4373-B65B-D8BD971A6E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683274"/>
              </p:ext>
            </p:extLst>
          </p:nvPr>
        </p:nvGraphicFramePr>
        <p:xfrm>
          <a:off x="12559300" y="7041284"/>
          <a:ext cx="1824989" cy="195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535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Provision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826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Availability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191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Access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to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Models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5719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Guideline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Liaison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Service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Indicators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45" name="object 11">
            <a:extLst>
              <a:ext uri="{FF2B5EF4-FFF2-40B4-BE49-F238E27FC236}">
                <a16:creationId xmlns:a16="http://schemas.microsoft.com/office/drawing/2014/main" id="{7A2CA6EF-667D-4B3F-BF25-92B212CCB4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911026"/>
              </p:ext>
            </p:extLst>
          </p:nvPr>
        </p:nvGraphicFramePr>
        <p:xfrm>
          <a:off x="10139640" y="5979818"/>
          <a:ext cx="1824989" cy="1494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Policy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Framework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Data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National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Health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Priority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Care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Pathway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Specialist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Training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Society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Support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6" name="object 12">
            <a:extLst>
              <a:ext uri="{FF2B5EF4-FFF2-40B4-BE49-F238E27FC236}">
                <a16:creationId xmlns:a16="http://schemas.microsoft.com/office/drawing/2014/main" id="{688D20AA-2104-411A-85F4-9F6855EB92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290585"/>
              </p:ext>
            </p:extLst>
          </p:nvPr>
        </p:nvGraphicFramePr>
        <p:xfrm>
          <a:off x="12550430" y="5320630"/>
          <a:ext cx="1824989" cy="1494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Burden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of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Disease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Lifetime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75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143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Projections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7" name="object 89">
            <a:extLst>
              <a:ext uri="{FF2B5EF4-FFF2-40B4-BE49-F238E27FC236}">
                <a16:creationId xmlns:a16="http://schemas.microsoft.com/office/drawing/2014/main" id="{61BE1EAD-1DC7-4D88-BB03-84C755E57A92}"/>
              </a:ext>
            </a:extLst>
          </p:cNvPr>
          <p:cNvSpPr txBox="1"/>
          <p:nvPr/>
        </p:nvSpPr>
        <p:spPr>
          <a:xfrm>
            <a:off x="750282" y="5303030"/>
            <a:ext cx="8519968" cy="336631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8425" rIns="0" bIns="0" rtlCol="0">
            <a:spAutoFit/>
          </a:bodyPr>
          <a:lstStyle>
            <a:defPPr>
              <a:defRPr lang="en-US"/>
            </a:defPPr>
            <a:lvl1pPr marL="124460">
              <a:lnSpc>
                <a:spcPct val="100000"/>
              </a:lnSpc>
              <a:spcBef>
                <a:spcPts val="775"/>
              </a:spcBef>
              <a:defRPr sz="1600" b="1" spc="-5">
                <a:solidFill>
                  <a:srgbClr val="FFFFFF"/>
                </a:solidFill>
                <a:latin typeface="Open Sans"/>
                <a:cs typeface="Open Sans"/>
              </a:defRPr>
            </a:lvl1pPr>
          </a:lstStyle>
          <a:p>
            <a:r>
              <a:rPr dirty="0"/>
              <a:t>POLICY FRAMEWORK</a:t>
            </a:r>
            <a:endParaRPr/>
          </a:p>
        </p:txBody>
      </p:sp>
      <p:sp>
        <p:nvSpPr>
          <p:cNvPr id="178" name="object 91">
            <a:extLst>
              <a:ext uri="{FF2B5EF4-FFF2-40B4-BE49-F238E27FC236}">
                <a16:creationId xmlns:a16="http://schemas.microsoft.com/office/drawing/2014/main" id="{9B906C46-E650-4E64-B8F5-EF4235EC2055}"/>
              </a:ext>
            </a:extLst>
          </p:cNvPr>
          <p:cNvSpPr/>
          <p:nvPr/>
        </p:nvSpPr>
        <p:spPr>
          <a:xfrm flipV="1">
            <a:off x="779090" y="5001564"/>
            <a:ext cx="13588492" cy="45719"/>
          </a:xfrm>
          <a:custGeom>
            <a:avLst/>
            <a:gdLst/>
            <a:ahLst/>
            <a:cxnLst/>
            <a:rect l="l" t="t" r="r" b="b"/>
            <a:pathLst>
              <a:path w="12826365">
                <a:moveTo>
                  <a:pt x="0" y="0"/>
                </a:moveTo>
                <a:lnTo>
                  <a:pt x="12825739" y="0"/>
                </a:lnTo>
              </a:path>
            </a:pathLst>
          </a:custGeom>
          <a:ln w="23879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92">
            <a:extLst>
              <a:ext uri="{FF2B5EF4-FFF2-40B4-BE49-F238E27FC236}">
                <a16:creationId xmlns:a16="http://schemas.microsoft.com/office/drawing/2014/main" id="{E344A3E1-357A-43BC-B4FA-C4F21E0FDEAD}"/>
              </a:ext>
            </a:extLst>
          </p:cNvPr>
          <p:cNvSpPr txBox="1"/>
          <p:nvPr/>
        </p:nvSpPr>
        <p:spPr>
          <a:xfrm>
            <a:off x="2827036" y="2863084"/>
            <a:ext cx="272415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11960" algn="l"/>
              </a:tabLst>
            </a:pPr>
            <a:r>
              <a:rPr sz="3200" b="1" spc="-5" dirty="0">
                <a:solidFill>
                  <a:srgbClr val="B82D6B"/>
                </a:solidFill>
                <a:latin typeface="Open Sans"/>
                <a:cs typeface="Open Sans"/>
              </a:rPr>
              <a:t>1541	N/A*</a:t>
            </a:r>
            <a:endParaRPr sz="3200">
              <a:latin typeface="Open Sans"/>
              <a:cs typeface="Open Sans"/>
            </a:endParaRPr>
          </a:p>
        </p:txBody>
      </p:sp>
      <p:sp>
        <p:nvSpPr>
          <p:cNvPr id="180" name="object 93">
            <a:extLst>
              <a:ext uri="{FF2B5EF4-FFF2-40B4-BE49-F238E27FC236}">
                <a16:creationId xmlns:a16="http://schemas.microsoft.com/office/drawing/2014/main" id="{100BFAE0-6C3B-46AD-8C83-B12D513D8EC2}"/>
              </a:ext>
            </a:extLst>
          </p:cNvPr>
          <p:cNvSpPr txBox="1"/>
          <p:nvPr/>
        </p:nvSpPr>
        <p:spPr>
          <a:xfrm>
            <a:off x="13141251" y="2782363"/>
            <a:ext cx="83693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solidFill>
                  <a:srgbClr val="B82D6B"/>
                </a:solidFill>
                <a:latin typeface="Open Sans"/>
                <a:cs typeface="Open Sans"/>
              </a:rPr>
              <a:t>24.6</a:t>
            </a:r>
            <a:endParaRPr sz="3200">
              <a:latin typeface="Open Sans"/>
              <a:cs typeface="Open Sans"/>
            </a:endParaRPr>
          </a:p>
        </p:txBody>
      </p:sp>
      <p:sp>
        <p:nvSpPr>
          <p:cNvPr id="181" name="object 94">
            <a:extLst>
              <a:ext uri="{FF2B5EF4-FFF2-40B4-BE49-F238E27FC236}">
                <a16:creationId xmlns:a16="http://schemas.microsoft.com/office/drawing/2014/main" id="{A873BC98-3A79-45C0-8A31-0FE8507CD071}"/>
              </a:ext>
            </a:extLst>
          </p:cNvPr>
          <p:cNvSpPr txBox="1"/>
          <p:nvPr/>
        </p:nvSpPr>
        <p:spPr>
          <a:xfrm>
            <a:off x="4294822" y="3473833"/>
            <a:ext cx="1487805" cy="864235"/>
          </a:xfrm>
          <a:prstGeom prst="rect">
            <a:avLst/>
          </a:prstGeom>
          <a:ln w="11939">
            <a:solidFill>
              <a:srgbClr val="006C9E"/>
            </a:solidFill>
          </a:ln>
        </p:spPr>
        <p:txBody>
          <a:bodyPr vert="horz" wrap="square" lIns="0" tIns="135890" rIns="0" bIns="0" rtlCol="0">
            <a:spAutoFit/>
          </a:bodyPr>
          <a:lstStyle/>
          <a:p>
            <a:pPr marL="104775" marR="96520" indent="-1905" algn="ctr">
              <a:lnSpc>
                <a:spcPct val="102600"/>
              </a:lnSpc>
              <a:spcBef>
                <a:spcPts val="1070"/>
              </a:spcBef>
            </a:pPr>
            <a:r>
              <a:rPr sz="1100" b="1" spc="10" dirty="0">
                <a:solidFill>
                  <a:srgbClr val="173C66"/>
                </a:solidFill>
                <a:latin typeface="Open Sans Semibold"/>
                <a:cs typeface="Open Sans Semibold"/>
              </a:rPr>
              <a:t>REIMBURSEMENT </a:t>
            </a:r>
            <a:r>
              <a:rPr sz="1100" b="1" spc="15" dirty="0">
                <a:solidFill>
                  <a:srgbClr val="173C66"/>
                </a:solidFill>
                <a:latin typeface="Open Sans Semibold"/>
                <a:cs typeface="Open Sans Semibold"/>
              </a:rPr>
              <a:t> </a:t>
            </a:r>
            <a:r>
              <a:rPr sz="1100" spc="15" dirty="0">
                <a:solidFill>
                  <a:srgbClr val="173C66"/>
                </a:solidFill>
                <a:latin typeface="Open Sans"/>
                <a:cs typeface="Open Sans"/>
              </a:rPr>
              <a:t>OF</a:t>
            </a:r>
            <a:r>
              <a:rPr sz="1100" spc="-70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sz="1100" spc="15" dirty="0">
                <a:solidFill>
                  <a:srgbClr val="173C66"/>
                </a:solidFill>
                <a:latin typeface="Open Sans"/>
                <a:cs typeface="Open Sans"/>
              </a:rPr>
              <a:t>OSTEOPOROSIS </a:t>
            </a:r>
            <a:r>
              <a:rPr sz="1100" spc="-270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sz="1100" b="1" spc="15" dirty="0">
                <a:solidFill>
                  <a:srgbClr val="173C66"/>
                </a:solidFill>
                <a:latin typeface="Open Sans Semibold"/>
                <a:cs typeface="Open Sans Semibold"/>
              </a:rPr>
              <a:t>MEDICATIONS</a:t>
            </a:r>
            <a:endParaRPr sz="1100">
              <a:latin typeface="Open Sans Semibold"/>
              <a:cs typeface="Open Sans Semibold"/>
            </a:endParaRPr>
          </a:p>
        </p:txBody>
      </p:sp>
      <p:sp>
        <p:nvSpPr>
          <p:cNvPr id="182" name="object 95">
            <a:extLst>
              <a:ext uri="{FF2B5EF4-FFF2-40B4-BE49-F238E27FC236}">
                <a16:creationId xmlns:a16="http://schemas.microsoft.com/office/drawing/2014/main" id="{C9AEA31E-9C02-42AB-9491-1CD47EC05907}"/>
              </a:ext>
            </a:extLst>
          </p:cNvPr>
          <p:cNvSpPr txBox="1"/>
          <p:nvPr/>
        </p:nvSpPr>
        <p:spPr>
          <a:xfrm>
            <a:off x="12815567" y="3393112"/>
            <a:ext cx="1487805" cy="864235"/>
          </a:xfrm>
          <a:prstGeom prst="rect">
            <a:avLst/>
          </a:prstGeom>
          <a:ln w="11939">
            <a:solidFill>
              <a:srgbClr val="006C9E"/>
            </a:solidFill>
          </a:ln>
        </p:spPr>
        <p:txBody>
          <a:bodyPr vert="horz" wrap="square" lIns="0" tIns="169545" rIns="0" bIns="0" rtlCol="0">
            <a:spAutoFit/>
          </a:bodyPr>
          <a:lstStyle/>
          <a:p>
            <a:pPr marL="217170" marR="199390" indent="-10795" algn="just">
              <a:lnSpc>
                <a:spcPct val="102600"/>
              </a:lnSpc>
              <a:spcBef>
                <a:spcPts val="1335"/>
              </a:spcBef>
            </a:pPr>
            <a:r>
              <a:rPr sz="1100" b="1" spc="10" dirty="0">
                <a:solidFill>
                  <a:srgbClr val="173C66"/>
                </a:solidFill>
                <a:latin typeface="Open Sans Semibold"/>
                <a:cs typeface="Open Sans Semibold"/>
              </a:rPr>
              <a:t>AVAILABLE</a:t>
            </a:r>
            <a:r>
              <a:rPr sz="1100" b="1" spc="-55" dirty="0">
                <a:solidFill>
                  <a:srgbClr val="173C66"/>
                </a:solidFill>
                <a:latin typeface="Open Sans Semibold"/>
                <a:cs typeface="Open Sans Semibold"/>
              </a:rPr>
              <a:t> </a:t>
            </a:r>
            <a:r>
              <a:rPr sz="1100" b="1" spc="15" dirty="0">
                <a:solidFill>
                  <a:srgbClr val="173C66"/>
                </a:solidFill>
                <a:latin typeface="Open Sans Semibold"/>
                <a:cs typeface="Open Sans Semibold"/>
              </a:rPr>
              <a:t>DXA </a:t>
            </a:r>
            <a:r>
              <a:rPr sz="1100" b="1" spc="-275" dirty="0">
                <a:solidFill>
                  <a:srgbClr val="173C66"/>
                </a:solidFill>
                <a:latin typeface="Open Sans Semibold"/>
                <a:cs typeface="Open Sans Semibold"/>
              </a:rPr>
              <a:t> </a:t>
            </a:r>
            <a:r>
              <a:rPr sz="1100" b="1" spc="10" dirty="0">
                <a:solidFill>
                  <a:srgbClr val="173C66"/>
                </a:solidFill>
                <a:latin typeface="Open Sans Semibold"/>
                <a:cs typeface="Open Sans Semibold"/>
              </a:rPr>
              <a:t>UNITS</a:t>
            </a:r>
            <a:r>
              <a:rPr sz="1100" spc="10" dirty="0">
                <a:solidFill>
                  <a:srgbClr val="173C66"/>
                </a:solidFill>
                <a:latin typeface="Open Sans"/>
                <a:cs typeface="Open Sans"/>
              </a:rPr>
              <a:t>/MILLION </a:t>
            </a:r>
            <a:r>
              <a:rPr sz="1100" spc="-27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sz="1100" spc="15" dirty="0">
                <a:solidFill>
                  <a:srgbClr val="173C66"/>
                </a:solidFill>
                <a:latin typeface="Open Sans"/>
                <a:cs typeface="Open Sans"/>
              </a:rPr>
              <a:t>INHABITANTS</a:t>
            </a:r>
            <a:endParaRPr sz="1100">
              <a:latin typeface="Open Sans"/>
              <a:cs typeface="Open Sans"/>
            </a:endParaRPr>
          </a:p>
        </p:txBody>
      </p:sp>
      <p:sp>
        <p:nvSpPr>
          <p:cNvPr id="183" name="object 96">
            <a:extLst>
              <a:ext uri="{FF2B5EF4-FFF2-40B4-BE49-F238E27FC236}">
                <a16:creationId xmlns:a16="http://schemas.microsoft.com/office/drawing/2014/main" id="{1C6D29A1-ED1F-4609-8295-16B207743384}"/>
              </a:ext>
            </a:extLst>
          </p:cNvPr>
          <p:cNvSpPr txBox="1"/>
          <p:nvPr/>
        </p:nvSpPr>
        <p:spPr>
          <a:xfrm>
            <a:off x="9829820" y="2782363"/>
            <a:ext cx="489584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solidFill>
                  <a:srgbClr val="B82D6B"/>
                </a:solidFill>
                <a:latin typeface="Open Sans"/>
                <a:cs typeface="Open Sans"/>
              </a:rPr>
              <a:t>€0</a:t>
            </a:r>
            <a:endParaRPr sz="3200">
              <a:latin typeface="Open Sans"/>
              <a:cs typeface="Open Sans"/>
            </a:endParaRPr>
          </a:p>
        </p:txBody>
      </p:sp>
      <p:sp>
        <p:nvSpPr>
          <p:cNvPr id="184" name="object 97">
            <a:extLst>
              <a:ext uri="{FF2B5EF4-FFF2-40B4-BE49-F238E27FC236}">
                <a16:creationId xmlns:a16="http://schemas.microsoft.com/office/drawing/2014/main" id="{B0EFBFAA-3413-4160-9438-18DACF72FA7D}"/>
              </a:ext>
            </a:extLst>
          </p:cNvPr>
          <p:cNvSpPr txBox="1"/>
          <p:nvPr/>
        </p:nvSpPr>
        <p:spPr>
          <a:xfrm>
            <a:off x="2559328" y="3473833"/>
            <a:ext cx="1487805" cy="864235"/>
          </a:xfrm>
          <a:prstGeom prst="rect">
            <a:avLst/>
          </a:prstGeom>
          <a:ln w="11939">
            <a:solidFill>
              <a:srgbClr val="006C9E"/>
            </a:solidFill>
          </a:ln>
        </p:spPr>
        <p:txBody>
          <a:bodyPr vert="horz" wrap="square" lIns="0" tIns="170180" rIns="0" bIns="0" rtlCol="0">
            <a:spAutoFit/>
          </a:bodyPr>
          <a:lstStyle/>
          <a:p>
            <a:pPr marL="96520" marR="89535" algn="ctr">
              <a:lnSpc>
                <a:spcPct val="102600"/>
              </a:lnSpc>
              <a:spcBef>
                <a:spcPts val="1340"/>
              </a:spcBef>
            </a:pPr>
            <a:r>
              <a:rPr sz="1100" b="1" spc="10" dirty="0">
                <a:solidFill>
                  <a:srgbClr val="173C66"/>
                </a:solidFill>
                <a:latin typeface="Open Sans Semibold"/>
                <a:cs typeface="Open Sans Semibold"/>
              </a:rPr>
              <a:t>FRAX</a:t>
            </a:r>
            <a:r>
              <a:rPr sz="975" b="1" spc="15" baseline="34188" dirty="0">
                <a:solidFill>
                  <a:srgbClr val="173C66"/>
                </a:solidFill>
                <a:latin typeface="Open Sans Semibold"/>
                <a:cs typeface="Open Sans Semibold"/>
              </a:rPr>
              <a:t>® </a:t>
            </a:r>
            <a:r>
              <a:rPr sz="975" b="1" spc="22" baseline="34188" dirty="0">
                <a:solidFill>
                  <a:srgbClr val="173C66"/>
                </a:solidFill>
                <a:latin typeface="Open Sans Semibold"/>
                <a:cs typeface="Open Sans Semibold"/>
              </a:rPr>
              <a:t> </a:t>
            </a:r>
            <a:r>
              <a:rPr sz="1100" b="1" spc="15" dirty="0">
                <a:solidFill>
                  <a:srgbClr val="173C66"/>
                </a:solidFill>
                <a:latin typeface="Open Sans Semibold"/>
                <a:cs typeface="Open Sans Semibold"/>
              </a:rPr>
              <a:t>SESSION</a:t>
            </a:r>
            <a:r>
              <a:rPr sz="1100" b="1" spc="10" dirty="0">
                <a:solidFill>
                  <a:srgbClr val="173C66"/>
                </a:solidFill>
                <a:latin typeface="Open Sans Semibold"/>
                <a:cs typeface="Open Sans Semibold"/>
              </a:rPr>
              <a:t>S</a:t>
            </a:r>
            <a:r>
              <a:rPr sz="1100" spc="5" dirty="0">
                <a:solidFill>
                  <a:srgbClr val="173C66"/>
                </a:solidFill>
                <a:latin typeface="Open Sans"/>
                <a:cs typeface="Open Sans"/>
              </a:rPr>
              <a:t>/MILLION  </a:t>
            </a:r>
            <a:r>
              <a:rPr sz="1100" spc="10" dirty="0">
                <a:solidFill>
                  <a:srgbClr val="173C66"/>
                </a:solidFill>
                <a:latin typeface="Open Sans"/>
                <a:cs typeface="Open Sans"/>
              </a:rPr>
              <a:t>PEOPLE/YEAR</a:t>
            </a:r>
            <a:endParaRPr sz="1100">
              <a:latin typeface="Open Sans"/>
              <a:cs typeface="Open Sans"/>
            </a:endParaRPr>
          </a:p>
        </p:txBody>
      </p:sp>
      <p:sp>
        <p:nvSpPr>
          <p:cNvPr id="185" name="object 98">
            <a:extLst>
              <a:ext uri="{FF2B5EF4-FFF2-40B4-BE49-F238E27FC236}">
                <a16:creationId xmlns:a16="http://schemas.microsoft.com/office/drawing/2014/main" id="{69AA4291-1708-452C-B9E2-C3CF9CC26218}"/>
              </a:ext>
            </a:extLst>
          </p:cNvPr>
          <p:cNvSpPr txBox="1"/>
          <p:nvPr/>
        </p:nvSpPr>
        <p:spPr>
          <a:xfrm>
            <a:off x="1202840" y="2839462"/>
            <a:ext cx="73025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10" dirty="0">
                <a:solidFill>
                  <a:srgbClr val="B82D6B"/>
                </a:solidFill>
                <a:latin typeface="Open Sans"/>
                <a:cs typeface="Open Sans"/>
              </a:rPr>
              <a:t>YES</a:t>
            </a:r>
            <a:endParaRPr sz="3200">
              <a:latin typeface="Open Sans"/>
              <a:cs typeface="Open Sans"/>
            </a:endParaRPr>
          </a:p>
        </p:txBody>
      </p:sp>
      <p:sp>
        <p:nvSpPr>
          <p:cNvPr id="186" name="object 99">
            <a:extLst>
              <a:ext uri="{FF2B5EF4-FFF2-40B4-BE49-F238E27FC236}">
                <a16:creationId xmlns:a16="http://schemas.microsoft.com/office/drawing/2014/main" id="{447708E0-CB46-4C21-A57C-AA6B98D6CFBF}"/>
              </a:ext>
            </a:extLst>
          </p:cNvPr>
          <p:cNvSpPr txBox="1"/>
          <p:nvPr/>
        </p:nvSpPr>
        <p:spPr>
          <a:xfrm>
            <a:off x="823833" y="3473833"/>
            <a:ext cx="1487805" cy="864235"/>
          </a:xfrm>
          <a:prstGeom prst="rect">
            <a:avLst/>
          </a:prstGeom>
          <a:ln w="11939">
            <a:solidFill>
              <a:srgbClr val="006C9E"/>
            </a:solidFill>
          </a:ln>
        </p:spPr>
        <p:txBody>
          <a:bodyPr vert="horz" wrap="square" lIns="0" tIns="84455" rIns="0" bIns="0" rtlCol="0">
            <a:spAutoFit/>
          </a:bodyPr>
          <a:lstStyle/>
          <a:p>
            <a:pPr marL="302895" marR="294640" indent="-1270" algn="ctr">
              <a:lnSpc>
                <a:spcPct val="102600"/>
              </a:lnSpc>
              <a:spcBef>
                <a:spcPts val="665"/>
              </a:spcBef>
            </a:pPr>
            <a:r>
              <a:rPr sz="1100" b="1" spc="10" dirty="0">
                <a:solidFill>
                  <a:srgbClr val="173C66"/>
                </a:solidFill>
                <a:latin typeface="Open Sans Semibold"/>
                <a:cs typeface="Open Sans Semibold"/>
              </a:rPr>
              <a:t>FRAX</a:t>
            </a:r>
            <a:r>
              <a:rPr sz="975" b="1" spc="15" baseline="34188" dirty="0">
                <a:solidFill>
                  <a:srgbClr val="173C66"/>
                </a:solidFill>
                <a:latin typeface="Open Sans Semibold"/>
                <a:cs typeface="Open Sans Semibold"/>
              </a:rPr>
              <a:t>®</a:t>
            </a:r>
            <a:r>
              <a:rPr sz="975" b="1" spc="22" baseline="34188" dirty="0">
                <a:solidFill>
                  <a:srgbClr val="173C66"/>
                </a:solidFill>
                <a:latin typeface="Open Sans Semibold"/>
                <a:cs typeface="Open Sans Semibold"/>
              </a:rPr>
              <a:t> </a:t>
            </a:r>
            <a:r>
              <a:rPr sz="1100" spc="5" dirty="0">
                <a:solidFill>
                  <a:srgbClr val="173C66"/>
                </a:solidFill>
                <a:latin typeface="Open Sans"/>
                <a:cs typeface="Open Sans"/>
              </a:rPr>
              <a:t>RISK </a:t>
            </a:r>
            <a:r>
              <a:rPr sz="1100" spc="10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sz="1100" spc="15" dirty="0">
                <a:solidFill>
                  <a:srgbClr val="173C66"/>
                </a:solidFill>
                <a:latin typeface="Open Sans"/>
                <a:cs typeface="Open Sans"/>
              </a:rPr>
              <a:t>ASSESSMENT  MODEL</a:t>
            </a:r>
            <a:endParaRPr sz="1100">
              <a:latin typeface="Open Sans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100" b="1" spc="5" dirty="0">
                <a:solidFill>
                  <a:srgbClr val="173C66"/>
                </a:solidFill>
                <a:latin typeface="Open Sans Semibold"/>
                <a:cs typeface="Open Sans Semibold"/>
              </a:rPr>
              <a:t>IS</a:t>
            </a:r>
            <a:r>
              <a:rPr sz="1100" b="1" spc="-30" dirty="0">
                <a:solidFill>
                  <a:srgbClr val="173C66"/>
                </a:solidFill>
                <a:latin typeface="Open Sans Semibold"/>
                <a:cs typeface="Open Sans Semibold"/>
              </a:rPr>
              <a:t> </a:t>
            </a:r>
            <a:r>
              <a:rPr sz="1100" b="1" spc="10" dirty="0">
                <a:solidFill>
                  <a:srgbClr val="173C66"/>
                </a:solidFill>
                <a:latin typeface="Open Sans Semibold"/>
                <a:cs typeface="Open Sans Semibold"/>
              </a:rPr>
              <a:t>AVAILABLE</a:t>
            </a:r>
            <a:endParaRPr sz="1100">
              <a:latin typeface="Open Sans Semibold"/>
              <a:cs typeface="Open Sans Semibold"/>
            </a:endParaRPr>
          </a:p>
        </p:txBody>
      </p:sp>
      <p:sp>
        <p:nvSpPr>
          <p:cNvPr id="187" name="object 100">
            <a:extLst>
              <a:ext uri="{FF2B5EF4-FFF2-40B4-BE49-F238E27FC236}">
                <a16:creationId xmlns:a16="http://schemas.microsoft.com/office/drawing/2014/main" id="{AABCB475-ED44-4E33-B171-279BAD0D9677}"/>
              </a:ext>
            </a:extLst>
          </p:cNvPr>
          <p:cNvSpPr txBox="1"/>
          <p:nvPr/>
        </p:nvSpPr>
        <p:spPr>
          <a:xfrm>
            <a:off x="11270063" y="2782363"/>
            <a:ext cx="108712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solidFill>
                  <a:srgbClr val="B82D6B"/>
                </a:solidFill>
                <a:latin typeface="Open Sans"/>
                <a:cs typeface="Open Sans"/>
              </a:rPr>
              <a:t>&gt;50%</a:t>
            </a:r>
            <a:endParaRPr sz="3200">
              <a:latin typeface="Open Sans"/>
              <a:cs typeface="Open Sans"/>
            </a:endParaRPr>
          </a:p>
        </p:txBody>
      </p:sp>
      <p:sp>
        <p:nvSpPr>
          <p:cNvPr id="188" name="object 101">
            <a:extLst>
              <a:ext uri="{FF2B5EF4-FFF2-40B4-BE49-F238E27FC236}">
                <a16:creationId xmlns:a16="http://schemas.microsoft.com/office/drawing/2014/main" id="{F8851439-B2A5-478A-ABBF-DC779CB079AF}"/>
              </a:ext>
            </a:extLst>
          </p:cNvPr>
          <p:cNvSpPr txBox="1"/>
          <p:nvPr/>
        </p:nvSpPr>
        <p:spPr>
          <a:xfrm>
            <a:off x="11069350" y="3393112"/>
            <a:ext cx="1487805" cy="864235"/>
          </a:xfrm>
          <a:prstGeom prst="rect">
            <a:avLst/>
          </a:prstGeom>
          <a:ln w="11939">
            <a:solidFill>
              <a:srgbClr val="006C9E"/>
            </a:solidFill>
          </a:ln>
        </p:spPr>
        <p:txBody>
          <a:bodyPr vert="horz" wrap="square" lIns="0" tIns="165100" rIns="0" bIns="0" rtlCol="0">
            <a:spAutoFit/>
          </a:bodyPr>
          <a:lstStyle/>
          <a:p>
            <a:pPr marL="90170" marR="106045" algn="ctr">
              <a:lnSpc>
                <a:spcPct val="102600"/>
              </a:lnSpc>
              <a:spcBef>
                <a:spcPts val="1300"/>
              </a:spcBef>
            </a:pPr>
            <a:r>
              <a:rPr sz="1100" spc="15" dirty="0">
                <a:solidFill>
                  <a:srgbClr val="173C66"/>
                </a:solidFill>
                <a:latin typeface="Open Sans"/>
                <a:cs typeface="Open Sans"/>
              </a:rPr>
              <a:t>OF </a:t>
            </a:r>
            <a:r>
              <a:rPr sz="1100" b="1" spc="15" dirty="0">
                <a:solidFill>
                  <a:srgbClr val="173C66"/>
                </a:solidFill>
                <a:latin typeface="Open Sans Semibold"/>
                <a:cs typeface="Open Sans Semibold"/>
              </a:rPr>
              <a:t>HOSPITALS </a:t>
            </a:r>
            <a:r>
              <a:rPr sz="1100" b="1" spc="20" dirty="0">
                <a:solidFill>
                  <a:srgbClr val="173C66"/>
                </a:solidFill>
                <a:latin typeface="Open Sans Semibold"/>
                <a:cs typeface="Open Sans Semibold"/>
              </a:rPr>
              <a:t> </a:t>
            </a:r>
            <a:r>
              <a:rPr sz="1100" spc="15" dirty="0">
                <a:solidFill>
                  <a:srgbClr val="173C66"/>
                </a:solidFill>
                <a:latin typeface="Open Sans"/>
                <a:cs typeface="Open Sans"/>
              </a:rPr>
              <a:t>HAVING</a:t>
            </a:r>
            <a:r>
              <a:rPr sz="1100" spc="-50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sz="1100" b="1" spc="10" dirty="0">
                <a:solidFill>
                  <a:srgbClr val="173C66"/>
                </a:solidFill>
                <a:latin typeface="Open Sans Semibold"/>
                <a:cs typeface="Open Sans Semibold"/>
              </a:rPr>
              <a:t>FRACTURE </a:t>
            </a:r>
            <a:r>
              <a:rPr sz="1100" b="1" spc="-275" dirty="0">
                <a:solidFill>
                  <a:srgbClr val="173C66"/>
                </a:solidFill>
                <a:latin typeface="Open Sans Semibold"/>
                <a:cs typeface="Open Sans Semibold"/>
              </a:rPr>
              <a:t> </a:t>
            </a:r>
            <a:r>
              <a:rPr sz="1100" b="1" spc="15" dirty="0">
                <a:solidFill>
                  <a:srgbClr val="173C66"/>
                </a:solidFill>
                <a:latin typeface="Open Sans Semibold"/>
                <a:cs typeface="Open Sans Semibold"/>
              </a:rPr>
              <a:t>LIAISON</a:t>
            </a:r>
            <a:r>
              <a:rPr sz="1100" b="1" spc="-35" dirty="0">
                <a:solidFill>
                  <a:srgbClr val="173C66"/>
                </a:solidFill>
                <a:latin typeface="Open Sans Semibold"/>
                <a:cs typeface="Open Sans Semibold"/>
              </a:rPr>
              <a:t> </a:t>
            </a:r>
            <a:r>
              <a:rPr sz="1100" b="1" spc="15" dirty="0">
                <a:solidFill>
                  <a:srgbClr val="173C66"/>
                </a:solidFill>
                <a:latin typeface="Open Sans Semibold"/>
                <a:cs typeface="Open Sans Semibold"/>
              </a:rPr>
              <a:t>SERVICES</a:t>
            </a:r>
            <a:endParaRPr sz="1100">
              <a:latin typeface="Open Sans Semibold"/>
              <a:cs typeface="Open Sans Semibold"/>
            </a:endParaRPr>
          </a:p>
        </p:txBody>
      </p:sp>
      <p:sp>
        <p:nvSpPr>
          <p:cNvPr id="189" name="object 102">
            <a:extLst>
              <a:ext uri="{FF2B5EF4-FFF2-40B4-BE49-F238E27FC236}">
                <a16:creationId xmlns:a16="http://schemas.microsoft.com/office/drawing/2014/main" id="{4254EDE4-69FC-4EB2-8EC6-F9E75A41B516}"/>
              </a:ext>
            </a:extLst>
          </p:cNvPr>
          <p:cNvSpPr txBox="1"/>
          <p:nvPr/>
        </p:nvSpPr>
        <p:spPr>
          <a:xfrm>
            <a:off x="9330393" y="3393112"/>
            <a:ext cx="1487805" cy="864235"/>
          </a:xfrm>
          <a:prstGeom prst="rect">
            <a:avLst/>
          </a:prstGeom>
          <a:ln w="11939">
            <a:solidFill>
              <a:srgbClr val="006C9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398780">
              <a:lnSpc>
                <a:spcPct val="100000"/>
              </a:lnSpc>
              <a:spcBef>
                <a:spcPts val="1005"/>
              </a:spcBef>
            </a:pPr>
            <a:r>
              <a:rPr sz="1100" b="1" spc="15" dirty="0">
                <a:solidFill>
                  <a:srgbClr val="173C66"/>
                </a:solidFill>
                <a:latin typeface="Open Sans Semibold"/>
                <a:cs typeface="Open Sans Semibold"/>
              </a:rPr>
              <a:t>DXA</a:t>
            </a:r>
            <a:r>
              <a:rPr sz="1100" b="1" spc="-30" dirty="0">
                <a:solidFill>
                  <a:srgbClr val="173C66"/>
                </a:solidFill>
                <a:latin typeface="Open Sans Semibold"/>
                <a:cs typeface="Open Sans Semibold"/>
              </a:rPr>
              <a:t> </a:t>
            </a:r>
            <a:r>
              <a:rPr sz="1100" b="1" spc="15" dirty="0">
                <a:solidFill>
                  <a:srgbClr val="173C66"/>
                </a:solidFill>
                <a:latin typeface="Open Sans Semibold"/>
                <a:cs typeface="Open Sans Semibold"/>
              </a:rPr>
              <a:t>COST</a:t>
            </a:r>
            <a:endParaRPr sz="1100">
              <a:latin typeface="Open Sans Semibold"/>
              <a:cs typeface="Open Sans Semibold"/>
            </a:endParaRPr>
          </a:p>
        </p:txBody>
      </p:sp>
      <p:sp>
        <p:nvSpPr>
          <p:cNvPr id="190" name="object 103">
            <a:extLst>
              <a:ext uri="{FF2B5EF4-FFF2-40B4-BE49-F238E27FC236}">
                <a16:creationId xmlns:a16="http://schemas.microsoft.com/office/drawing/2014/main" id="{6406B493-0D24-426D-82DC-3DF9E5BA4120}"/>
              </a:ext>
            </a:extLst>
          </p:cNvPr>
          <p:cNvSpPr txBox="1"/>
          <p:nvPr/>
        </p:nvSpPr>
        <p:spPr>
          <a:xfrm>
            <a:off x="10133849" y="5320630"/>
            <a:ext cx="1830705" cy="345607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8425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775"/>
              </a:spcBef>
            </a:pPr>
            <a:r>
              <a:rPr sz="1600" b="1" spc="-5" dirty="0">
                <a:solidFill>
                  <a:srgbClr val="FFFFFF"/>
                </a:solidFill>
                <a:latin typeface="Open Sans"/>
                <a:cs typeface="Open Sans"/>
              </a:rPr>
              <a:t>SCORECARD</a:t>
            </a:r>
            <a:endParaRPr sz="1600" dirty="0">
              <a:latin typeface="Open Sans"/>
              <a:cs typeface="Open Sans"/>
            </a:endParaRPr>
          </a:p>
        </p:txBody>
      </p:sp>
      <p:sp>
        <p:nvSpPr>
          <p:cNvPr id="191" name="object 104">
            <a:extLst>
              <a:ext uri="{FF2B5EF4-FFF2-40B4-BE49-F238E27FC236}">
                <a16:creationId xmlns:a16="http://schemas.microsoft.com/office/drawing/2014/main" id="{94C76564-093A-4117-A228-A569A65A0347}"/>
              </a:ext>
            </a:extLst>
          </p:cNvPr>
          <p:cNvSpPr/>
          <p:nvPr/>
        </p:nvSpPr>
        <p:spPr>
          <a:xfrm>
            <a:off x="9679258" y="5297802"/>
            <a:ext cx="0" cy="4366895"/>
          </a:xfrm>
          <a:custGeom>
            <a:avLst/>
            <a:gdLst/>
            <a:ahLst/>
            <a:cxnLst/>
            <a:rect l="l" t="t" r="r" b="b"/>
            <a:pathLst>
              <a:path h="4366894">
                <a:moveTo>
                  <a:pt x="0" y="0"/>
                </a:moveTo>
                <a:lnTo>
                  <a:pt x="0" y="4366693"/>
                </a:lnTo>
              </a:path>
            </a:pathLst>
          </a:custGeom>
          <a:ln w="23879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4A0D3A44-8964-41E6-A986-53AFF55CED9F}"/>
              </a:ext>
            </a:extLst>
          </p:cNvPr>
          <p:cNvGrpSpPr/>
          <p:nvPr/>
        </p:nvGrpSpPr>
        <p:grpSpPr>
          <a:xfrm>
            <a:off x="779089" y="6199374"/>
            <a:ext cx="1725930" cy="2740036"/>
            <a:chOff x="1534498" y="5945130"/>
            <a:chExt cx="1725930" cy="2740036"/>
          </a:xfrm>
        </p:grpSpPr>
        <p:sp>
          <p:nvSpPr>
            <p:cNvPr id="200" name="object 113">
              <a:extLst>
                <a:ext uri="{FF2B5EF4-FFF2-40B4-BE49-F238E27FC236}">
                  <a16:creationId xmlns:a16="http://schemas.microsoft.com/office/drawing/2014/main" id="{0EDC44FB-370B-4161-9E1B-5CB8272E9EE9}"/>
                </a:ext>
              </a:extLst>
            </p:cNvPr>
            <p:cNvSpPr txBox="1"/>
            <p:nvPr/>
          </p:nvSpPr>
          <p:spPr>
            <a:xfrm>
              <a:off x="2058005" y="6911674"/>
              <a:ext cx="678815" cy="51308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3200" b="1" spc="-5" dirty="0">
                  <a:solidFill>
                    <a:srgbClr val="B82D6B"/>
                  </a:solidFill>
                  <a:latin typeface="Open Sans"/>
                  <a:cs typeface="Open Sans"/>
                </a:rPr>
                <a:t>NO</a:t>
              </a:r>
              <a:endParaRPr sz="3200">
                <a:latin typeface="Open Sans"/>
                <a:cs typeface="Open Sans"/>
              </a:endParaRPr>
            </a:p>
          </p:txBody>
        </p:sp>
        <p:grpSp>
          <p:nvGrpSpPr>
            <p:cNvPr id="203" name="object 116">
              <a:extLst>
                <a:ext uri="{FF2B5EF4-FFF2-40B4-BE49-F238E27FC236}">
                  <a16:creationId xmlns:a16="http://schemas.microsoft.com/office/drawing/2014/main" id="{088BA9B1-A9D3-43F3-A561-29987F008B5A}"/>
                </a:ext>
              </a:extLst>
            </p:cNvPr>
            <p:cNvGrpSpPr/>
            <p:nvPr/>
          </p:nvGrpSpPr>
          <p:grpSpPr>
            <a:xfrm>
              <a:off x="2118429" y="5945130"/>
              <a:ext cx="594360" cy="830580"/>
              <a:chOff x="1272514" y="15707828"/>
              <a:chExt cx="594360" cy="830580"/>
            </a:xfrm>
          </p:grpSpPr>
          <p:sp>
            <p:nvSpPr>
              <p:cNvPr id="204" name="object 117">
                <a:extLst>
                  <a:ext uri="{FF2B5EF4-FFF2-40B4-BE49-F238E27FC236}">
                    <a16:creationId xmlns:a16="http://schemas.microsoft.com/office/drawing/2014/main" id="{F4BFBCCE-1279-495F-BDCD-AE14BD40F960}"/>
                  </a:ext>
                </a:extLst>
              </p:cNvPr>
              <p:cNvSpPr/>
              <p:nvPr/>
            </p:nvSpPr>
            <p:spPr>
              <a:xfrm>
                <a:off x="1272514" y="15707828"/>
                <a:ext cx="594360" cy="830580"/>
              </a:xfrm>
              <a:custGeom>
                <a:avLst/>
                <a:gdLst/>
                <a:ahLst/>
                <a:cxnLst/>
                <a:rect l="l" t="t" r="r" b="b"/>
                <a:pathLst>
                  <a:path w="594360" h="830580">
                    <a:moveTo>
                      <a:pt x="494560" y="0"/>
                    </a:moveTo>
                    <a:lnTo>
                      <a:pt x="0" y="238"/>
                    </a:lnTo>
                    <a:lnTo>
                      <a:pt x="394" y="830202"/>
                    </a:lnTo>
                    <a:lnTo>
                      <a:pt x="594366" y="829915"/>
                    </a:lnTo>
                    <a:lnTo>
                      <a:pt x="594008" y="91017"/>
                    </a:lnTo>
                    <a:lnTo>
                      <a:pt x="494560" y="0"/>
                    </a:lnTo>
                    <a:close/>
                  </a:path>
                </a:pathLst>
              </a:custGeom>
              <a:solidFill>
                <a:srgbClr val="163C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5" name="object 118">
                <a:extLst>
                  <a:ext uri="{FF2B5EF4-FFF2-40B4-BE49-F238E27FC236}">
                    <a16:creationId xmlns:a16="http://schemas.microsoft.com/office/drawing/2014/main" id="{5D835318-D5E7-4042-8E47-26492E14DEBD}"/>
                  </a:ext>
                </a:extLst>
              </p:cNvPr>
              <p:cNvSpPr/>
              <p:nvPr/>
            </p:nvSpPr>
            <p:spPr>
              <a:xfrm>
                <a:off x="1339805" y="15813754"/>
                <a:ext cx="135255" cy="635"/>
              </a:xfrm>
              <a:custGeom>
                <a:avLst/>
                <a:gdLst/>
                <a:ahLst/>
                <a:cxnLst/>
                <a:rect l="l" t="t" r="r" b="b"/>
                <a:pathLst>
                  <a:path w="135255" h="634">
                    <a:moveTo>
                      <a:pt x="0" y="310"/>
                    </a:moveTo>
                    <a:lnTo>
                      <a:pt x="135027" y="0"/>
                    </a:lnTo>
                  </a:path>
                </a:pathLst>
              </a:custGeom>
              <a:ln w="5241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6" name="object 119">
                <a:extLst>
                  <a:ext uri="{FF2B5EF4-FFF2-40B4-BE49-F238E27FC236}">
                    <a16:creationId xmlns:a16="http://schemas.microsoft.com/office/drawing/2014/main" id="{C6610CA0-ECF5-4D0E-8F1F-BC7577E8030F}"/>
                  </a:ext>
                </a:extLst>
              </p:cNvPr>
              <p:cNvSpPr/>
              <p:nvPr/>
            </p:nvSpPr>
            <p:spPr>
              <a:xfrm>
                <a:off x="1364904" y="15947874"/>
                <a:ext cx="213360" cy="287020"/>
              </a:xfrm>
              <a:custGeom>
                <a:avLst/>
                <a:gdLst/>
                <a:ahLst/>
                <a:cxnLst/>
                <a:rect l="l" t="t" r="r" b="b"/>
                <a:pathLst>
                  <a:path w="213359" h="287019">
                    <a:moveTo>
                      <a:pt x="25006" y="162179"/>
                    </a:moveTo>
                    <a:lnTo>
                      <a:pt x="12538" y="169586"/>
                    </a:lnTo>
                    <a:lnTo>
                      <a:pt x="9414" y="177247"/>
                    </a:lnTo>
                    <a:lnTo>
                      <a:pt x="9398" y="184984"/>
                    </a:lnTo>
                    <a:lnTo>
                      <a:pt x="6977" y="190846"/>
                    </a:lnTo>
                    <a:lnTo>
                      <a:pt x="337" y="200102"/>
                    </a:lnTo>
                    <a:lnTo>
                      <a:pt x="0" y="209747"/>
                    </a:lnTo>
                    <a:lnTo>
                      <a:pt x="4393" y="218443"/>
                    </a:lnTo>
                    <a:lnTo>
                      <a:pt x="11944" y="224851"/>
                    </a:lnTo>
                    <a:lnTo>
                      <a:pt x="17632" y="235465"/>
                    </a:lnTo>
                    <a:lnTo>
                      <a:pt x="18840" y="251083"/>
                    </a:lnTo>
                    <a:lnTo>
                      <a:pt x="18879" y="254093"/>
                    </a:lnTo>
                    <a:lnTo>
                      <a:pt x="18131" y="268514"/>
                    </a:lnTo>
                    <a:lnTo>
                      <a:pt x="17365" y="275536"/>
                    </a:lnTo>
                    <a:lnTo>
                      <a:pt x="59894" y="286747"/>
                    </a:lnTo>
                    <a:lnTo>
                      <a:pt x="58718" y="254093"/>
                    </a:lnTo>
                    <a:lnTo>
                      <a:pt x="58285" y="240106"/>
                    </a:lnTo>
                    <a:lnTo>
                      <a:pt x="58173" y="229356"/>
                    </a:lnTo>
                    <a:lnTo>
                      <a:pt x="58569" y="226296"/>
                    </a:lnTo>
                    <a:lnTo>
                      <a:pt x="96616" y="201110"/>
                    </a:lnTo>
                    <a:lnTo>
                      <a:pt x="104800" y="198953"/>
                    </a:lnTo>
                    <a:lnTo>
                      <a:pt x="106044" y="193791"/>
                    </a:lnTo>
                    <a:lnTo>
                      <a:pt x="99660" y="186208"/>
                    </a:lnTo>
                    <a:lnTo>
                      <a:pt x="96560" y="183596"/>
                    </a:lnTo>
                    <a:lnTo>
                      <a:pt x="51801" y="183596"/>
                    </a:lnTo>
                    <a:lnTo>
                      <a:pt x="45091" y="182703"/>
                    </a:lnTo>
                    <a:lnTo>
                      <a:pt x="41005" y="181270"/>
                    </a:lnTo>
                    <a:lnTo>
                      <a:pt x="39805" y="177567"/>
                    </a:lnTo>
                    <a:lnTo>
                      <a:pt x="39059" y="170681"/>
                    </a:lnTo>
                    <a:lnTo>
                      <a:pt x="35287" y="164317"/>
                    </a:lnTo>
                    <a:lnTo>
                      <a:pt x="25006" y="162179"/>
                    </a:lnTo>
                    <a:close/>
                  </a:path>
                  <a:path w="213359" h="287019">
                    <a:moveTo>
                      <a:pt x="66282" y="0"/>
                    </a:moveTo>
                    <a:lnTo>
                      <a:pt x="29534" y="22443"/>
                    </a:lnTo>
                    <a:lnTo>
                      <a:pt x="16387" y="61466"/>
                    </a:lnTo>
                    <a:lnTo>
                      <a:pt x="18647" y="75479"/>
                    </a:lnTo>
                    <a:lnTo>
                      <a:pt x="25263" y="89416"/>
                    </a:lnTo>
                    <a:lnTo>
                      <a:pt x="37710" y="97250"/>
                    </a:lnTo>
                    <a:lnTo>
                      <a:pt x="54438" y="101962"/>
                    </a:lnTo>
                    <a:lnTo>
                      <a:pt x="64512" y="107176"/>
                    </a:lnTo>
                    <a:lnTo>
                      <a:pt x="68134" y="113078"/>
                    </a:lnTo>
                    <a:lnTo>
                      <a:pt x="65506" y="119852"/>
                    </a:lnTo>
                    <a:lnTo>
                      <a:pt x="60783" y="130926"/>
                    </a:lnTo>
                    <a:lnTo>
                      <a:pt x="59920" y="145206"/>
                    </a:lnTo>
                    <a:lnTo>
                      <a:pt x="65820" y="156092"/>
                    </a:lnTo>
                    <a:lnTo>
                      <a:pt x="81386" y="156985"/>
                    </a:lnTo>
                    <a:lnTo>
                      <a:pt x="91157" y="160076"/>
                    </a:lnTo>
                    <a:lnTo>
                      <a:pt x="122986" y="190587"/>
                    </a:lnTo>
                    <a:lnTo>
                      <a:pt x="124722" y="194643"/>
                    </a:lnTo>
                    <a:lnTo>
                      <a:pt x="122938" y="198503"/>
                    </a:lnTo>
                    <a:lnTo>
                      <a:pt x="117624" y="203992"/>
                    </a:lnTo>
                    <a:lnTo>
                      <a:pt x="111497" y="213315"/>
                    </a:lnTo>
                    <a:lnTo>
                      <a:pt x="112928" y="220863"/>
                    </a:lnTo>
                    <a:lnTo>
                      <a:pt x="119075" y="227784"/>
                    </a:lnTo>
                    <a:lnTo>
                      <a:pt x="127092" y="235227"/>
                    </a:lnTo>
                    <a:lnTo>
                      <a:pt x="134451" y="244845"/>
                    </a:lnTo>
                    <a:lnTo>
                      <a:pt x="142017" y="254093"/>
                    </a:lnTo>
                    <a:lnTo>
                      <a:pt x="152036" y="257872"/>
                    </a:lnTo>
                    <a:lnTo>
                      <a:pt x="166756" y="251083"/>
                    </a:lnTo>
                    <a:lnTo>
                      <a:pt x="179013" y="240106"/>
                    </a:lnTo>
                    <a:lnTo>
                      <a:pt x="185863" y="232788"/>
                    </a:lnTo>
                    <a:lnTo>
                      <a:pt x="186012" y="232695"/>
                    </a:lnTo>
                    <a:lnTo>
                      <a:pt x="173536" y="232695"/>
                    </a:lnTo>
                    <a:lnTo>
                      <a:pt x="160225" y="232290"/>
                    </a:lnTo>
                    <a:lnTo>
                      <a:pt x="146239" y="227242"/>
                    </a:lnTo>
                    <a:lnTo>
                      <a:pt x="138251" y="217709"/>
                    </a:lnTo>
                    <a:lnTo>
                      <a:pt x="134645" y="208479"/>
                    </a:lnTo>
                    <a:lnTo>
                      <a:pt x="133802" y="204338"/>
                    </a:lnTo>
                    <a:lnTo>
                      <a:pt x="135533" y="187539"/>
                    </a:lnTo>
                    <a:lnTo>
                      <a:pt x="179333" y="187539"/>
                    </a:lnTo>
                    <a:lnTo>
                      <a:pt x="168374" y="183849"/>
                    </a:lnTo>
                    <a:lnTo>
                      <a:pt x="158617" y="176864"/>
                    </a:lnTo>
                    <a:lnTo>
                      <a:pt x="150969" y="169586"/>
                    </a:lnTo>
                    <a:lnTo>
                      <a:pt x="143993" y="163144"/>
                    </a:lnTo>
                    <a:lnTo>
                      <a:pt x="134510" y="153091"/>
                    </a:lnTo>
                    <a:lnTo>
                      <a:pt x="126562" y="139624"/>
                    </a:lnTo>
                    <a:lnTo>
                      <a:pt x="123629" y="122419"/>
                    </a:lnTo>
                    <a:lnTo>
                      <a:pt x="127697" y="110350"/>
                    </a:lnTo>
                    <a:lnTo>
                      <a:pt x="136305" y="109069"/>
                    </a:lnTo>
                    <a:lnTo>
                      <a:pt x="212796" y="109069"/>
                    </a:lnTo>
                    <a:lnTo>
                      <a:pt x="213066" y="67269"/>
                    </a:lnTo>
                    <a:lnTo>
                      <a:pt x="177442" y="67269"/>
                    </a:lnTo>
                    <a:lnTo>
                      <a:pt x="171520" y="66863"/>
                    </a:lnTo>
                    <a:lnTo>
                      <a:pt x="166899" y="65597"/>
                    </a:lnTo>
                    <a:lnTo>
                      <a:pt x="165932" y="63973"/>
                    </a:lnTo>
                    <a:lnTo>
                      <a:pt x="166959" y="60881"/>
                    </a:lnTo>
                    <a:lnTo>
                      <a:pt x="168750" y="60009"/>
                    </a:lnTo>
                    <a:lnTo>
                      <a:pt x="176187" y="60009"/>
                    </a:lnTo>
                    <a:lnTo>
                      <a:pt x="177478" y="58767"/>
                    </a:lnTo>
                    <a:lnTo>
                      <a:pt x="179353" y="55389"/>
                    </a:lnTo>
                    <a:lnTo>
                      <a:pt x="175138" y="44583"/>
                    </a:lnTo>
                    <a:lnTo>
                      <a:pt x="160843" y="42843"/>
                    </a:lnTo>
                    <a:lnTo>
                      <a:pt x="145724" y="40041"/>
                    </a:lnTo>
                    <a:lnTo>
                      <a:pt x="133363" y="36015"/>
                    </a:lnTo>
                    <a:lnTo>
                      <a:pt x="127343" y="30601"/>
                    </a:lnTo>
                    <a:lnTo>
                      <a:pt x="124434" y="19842"/>
                    </a:lnTo>
                    <a:lnTo>
                      <a:pt x="116862" y="8154"/>
                    </a:lnTo>
                    <a:lnTo>
                      <a:pt x="99266" y="39"/>
                    </a:lnTo>
                    <a:lnTo>
                      <a:pt x="66282" y="0"/>
                    </a:lnTo>
                    <a:close/>
                  </a:path>
                  <a:path w="213359" h="287019">
                    <a:moveTo>
                      <a:pt x="179333" y="187539"/>
                    </a:moveTo>
                    <a:lnTo>
                      <a:pt x="135533" y="187539"/>
                    </a:lnTo>
                    <a:lnTo>
                      <a:pt x="141969" y="187575"/>
                    </a:lnTo>
                    <a:lnTo>
                      <a:pt x="156354" y="189612"/>
                    </a:lnTo>
                    <a:lnTo>
                      <a:pt x="179085" y="229487"/>
                    </a:lnTo>
                    <a:lnTo>
                      <a:pt x="173536" y="232695"/>
                    </a:lnTo>
                    <a:lnTo>
                      <a:pt x="186012" y="232695"/>
                    </a:lnTo>
                    <a:lnTo>
                      <a:pt x="193874" y="227784"/>
                    </a:lnTo>
                    <a:lnTo>
                      <a:pt x="209608" y="223753"/>
                    </a:lnTo>
                    <a:lnTo>
                      <a:pt x="212057" y="223753"/>
                    </a:lnTo>
                    <a:lnTo>
                      <a:pt x="212290" y="187683"/>
                    </a:lnTo>
                    <a:lnTo>
                      <a:pt x="179761" y="187683"/>
                    </a:lnTo>
                    <a:lnTo>
                      <a:pt x="179333" y="187539"/>
                    </a:lnTo>
                    <a:close/>
                  </a:path>
                  <a:path w="213359" h="287019">
                    <a:moveTo>
                      <a:pt x="212057" y="223753"/>
                    </a:moveTo>
                    <a:lnTo>
                      <a:pt x="209608" y="223753"/>
                    </a:lnTo>
                    <a:lnTo>
                      <a:pt x="212053" y="224413"/>
                    </a:lnTo>
                    <a:lnTo>
                      <a:pt x="212057" y="223753"/>
                    </a:lnTo>
                    <a:close/>
                  </a:path>
                  <a:path w="213359" h="287019">
                    <a:moveTo>
                      <a:pt x="202110" y="182047"/>
                    </a:moveTo>
                    <a:lnTo>
                      <a:pt x="195555" y="182703"/>
                    </a:lnTo>
                    <a:lnTo>
                      <a:pt x="191734" y="184984"/>
                    </a:lnTo>
                    <a:lnTo>
                      <a:pt x="179761" y="187683"/>
                    </a:lnTo>
                    <a:lnTo>
                      <a:pt x="212290" y="187683"/>
                    </a:lnTo>
                    <a:lnTo>
                      <a:pt x="212326" y="182106"/>
                    </a:lnTo>
                    <a:lnTo>
                      <a:pt x="211089" y="182106"/>
                    </a:lnTo>
                    <a:lnTo>
                      <a:pt x="210277" y="182082"/>
                    </a:lnTo>
                    <a:lnTo>
                      <a:pt x="208653" y="182082"/>
                    </a:lnTo>
                    <a:lnTo>
                      <a:pt x="202110" y="182047"/>
                    </a:lnTo>
                    <a:close/>
                  </a:path>
                  <a:path w="213359" h="287019">
                    <a:moveTo>
                      <a:pt x="75655" y="165379"/>
                    </a:moveTo>
                    <a:lnTo>
                      <a:pt x="69267" y="173402"/>
                    </a:lnTo>
                    <a:lnTo>
                      <a:pt x="60128" y="181341"/>
                    </a:lnTo>
                    <a:lnTo>
                      <a:pt x="51801" y="183596"/>
                    </a:lnTo>
                    <a:lnTo>
                      <a:pt x="96560" y="183596"/>
                    </a:lnTo>
                    <a:lnTo>
                      <a:pt x="91244" y="179117"/>
                    </a:lnTo>
                    <a:lnTo>
                      <a:pt x="86389" y="175432"/>
                    </a:lnTo>
                    <a:lnTo>
                      <a:pt x="85016" y="174274"/>
                    </a:lnTo>
                    <a:lnTo>
                      <a:pt x="75655" y="165379"/>
                    </a:lnTo>
                    <a:close/>
                  </a:path>
                  <a:path w="213359" h="287019">
                    <a:moveTo>
                      <a:pt x="211089" y="182070"/>
                    </a:moveTo>
                    <a:lnTo>
                      <a:pt x="212326" y="182106"/>
                    </a:lnTo>
                    <a:lnTo>
                      <a:pt x="211089" y="182070"/>
                    </a:lnTo>
                    <a:close/>
                  </a:path>
                  <a:path w="213359" h="287019">
                    <a:moveTo>
                      <a:pt x="209871" y="182070"/>
                    </a:moveTo>
                    <a:lnTo>
                      <a:pt x="208653" y="182082"/>
                    </a:lnTo>
                    <a:lnTo>
                      <a:pt x="210277" y="182082"/>
                    </a:lnTo>
                    <a:lnTo>
                      <a:pt x="209871" y="182070"/>
                    </a:lnTo>
                    <a:close/>
                  </a:path>
                  <a:path w="213359" h="287019">
                    <a:moveTo>
                      <a:pt x="212351" y="178178"/>
                    </a:moveTo>
                    <a:lnTo>
                      <a:pt x="208677" y="178178"/>
                    </a:lnTo>
                    <a:lnTo>
                      <a:pt x="209083" y="178202"/>
                    </a:lnTo>
                    <a:lnTo>
                      <a:pt x="211125" y="178202"/>
                    </a:lnTo>
                    <a:lnTo>
                      <a:pt x="212351" y="178200"/>
                    </a:lnTo>
                    <a:close/>
                  </a:path>
                  <a:path w="213359" h="287019">
                    <a:moveTo>
                      <a:pt x="212796" y="109069"/>
                    </a:moveTo>
                    <a:lnTo>
                      <a:pt x="136305" y="109069"/>
                    </a:lnTo>
                    <a:lnTo>
                      <a:pt x="146241" y="113418"/>
                    </a:lnTo>
                    <a:lnTo>
                      <a:pt x="154291" y="118240"/>
                    </a:lnTo>
                    <a:lnTo>
                      <a:pt x="167550" y="122980"/>
                    </a:lnTo>
                    <a:lnTo>
                      <a:pt x="173029" y="128529"/>
                    </a:lnTo>
                    <a:lnTo>
                      <a:pt x="175902" y="140293"/>
                    </a:lnTo>
                    <a:lnTo>
                      <a:pt x="177820" y="155540"/>
                    </a:lnTo>
                    <a:lnTo>
                      <a:pt x="182193" y="164635"/>
                    </a:lnTo>
                    <a:lnTo>
                      <a:pt x="188399" y="170180"/>
                    </a:lnTo>
                    <a:lnTo>
                      <a:pt x="195818" y="174775"/>
                    </a:lnTo>
                    <a:lnTo>
                      <a:pt x="199698" y="177247"/>
                    </a:lnTo>
                    <a:lnTo>
                      <a:pt x="204355" y="178094"/>
                    </a:lnTo>
                    <a:lnTo>
                      <a:pt x="208677" y="178202"/>
                    </a:lnTo>
                    <a:lnTo>
                      <a:pt x="212351" y="178178"/>
                    </a:lnTo>
                    <a:lnTo>
                      <a:pt x="212796" y="109069"/>
                    </a:lnTo>
                    <a:close/>
                  </a:path>
                  <a:path w="213359" h="287019">
                    <a:moveTo>
                      <a:pt x="188284" y="29288"/>
                    </a:moveTo>
                    <a:lnTo>
                      <a:pt x="185549" y="29885"/>
                    </a:lnTo>
                    <a:lnTo>
                      <a:pt x="183185" y="30840"/>
                    </a:lnTo>
                    <a:lnTo>
                      <a:pt x="181729" y="32392"/>
                    </a:lnTo>
                    <a:lnTo>
                      <a:pt x="179591" y="34613"/>
                    </a:lnTo>
                    <a:lnTo>
                      <a:pt x="179495" y="38238"/>
                    </a:lnTo>
                    <a:lnTo>
                      <a:pt x="185263" y="53060"/>
                    </a:lnTo>
                    <a:lnTo>
                      <a:pt x="185223" y="58767"/>
                    </a:lnTo>
                    <a:lnTo>
                      <a:pt x="185102" y="60009"/>
                    </a:lnTo>
                    <a:lnTo>
                      <a:pt x="177442" y="67269"/>
                    </a:lnTo>
                    <a:lnTo>
                      <a:pt x="213066" y="67269"/>
                    </a:lnTo>
                    <a:lnTo>
                      <a:pt x="213309" y="29446"/>
                    </a:lnTo>
                    <a:lnTo>
                      <a:pt x="188284" y="29288"/>
                    </a:lnTo>
                    <a:close/>
                  </a:path>
                  <a:path w="213359" h="287019">
                    <a:moveTo>
                      <a:pt x="176187" y="60009"/>
                    </a:moveTo>
                    <a:lnTo>
                      <a:pt x="168750" y="60009"/>
                    </a:lnTo>
                    <a:lnTo>
                      <a:pt x="170457" y="60475"/>
                    </a:lnTo>
                    <a:lnTo>
                      <a:pt x="174672" y="61466"/>
                    </a:lnTo>
                    <a:lnTo>
                      <a:pt x="176187" y="60009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07" name="object 120">
                <a:extLst>
                  <a:ext uri="{FF2B5EF4-FFF2-40B4-BE49-F238E27FC236}">
                    <a16:creationId xmlns:a16="http://schemas.microsoft.com/office/drawing/2014/main" id="{BB283254-E614-4D56-B405-248E3D4C88C0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1628618" y="15995205"/>
                <a:ext cx="165016" cy="280082"/>
              </a:xfrm>
              <a:prstGeom prst="rect">
                <a:avLst/>
              </a:prstGeom>
            </p:spPr>
          </p:pic>
          <p:pic>
            <p:nvPicPr>
              <p:cNvPr id="208" name="object 121">
                <a:extLst>
                  <a:ext uri="{FF2B5EF4-FFF2-40B4-BE49-F238E27FC236}">
                    <a16:creationId xmlns:a16="http://schemas.microsoft.com/office/drawing/2014/main" id="{F4AF6C18-2AD2-427D-A10E-117903FE11B6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1333698" y="16232477"/>
                <a:ext cx="395421" cy="280352"/>
              </a:xfrm>
              <a:prstGeom prst="rect">
                <a:avLst/>
              </a:prstGeom>
            </p:spPr>
          </p:pic>
        </p:grpSp>
        <p:sp>
          <p:nvSpPr>
            <p:cNvPr id="219" name="object 132">
              <a:extLst>
                <a:ext uri="{FF2B5EF4-FFF2-40B4-BE49-F238E27FC236}">
                  <a16:creationId xmlns:a16="http://schemas.microsoft.com/office/drawing/2014/main" id="{211A2922-6178-4C42-9F6E-05455056DDD2}"/>
                </a:ext>
              </a:extLst>
            </p:cNvPr>
            <p:cNvSpPr txBox="1"/>
            <p:nvPr/>
          </p:nvSpPr>
          <p:spPr>
            <a:xfrm>
              <a:off x="1534498" y="7547246"/>
              <a:ext cx="1725930" cy="1137920"/>
            </a:xfrm>
            <a:prstGeom prst="rect">
              <a:avLst/>
            </a:prstGeom>
            <a:ln w="11939">
              <a:solidFill>
                <a:srgbClr val="006C9E"/>
              </a:solidFill>
            </a:ln>
          </p:spPr>
          <p:txBody>
            <a:bodyPr vert="horz" wrap="square" lIns="0" tIns="1905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5"/>
                </a:spcBef>
              </a:pPr>
              <a:endParaRPr sz="1500">
                <a:latin typeface="Times New Roman"/>
                <a:cs typeface="Times New Roman"/>
              </a:endParaRPr>
            </a:p>
            <a:p>
              <a:pPr marL="410209" marR="403225" algn="ctr">
                <a:lnSpc>
                  <a:spcPct val="102600"/>
                </a:lnSpc>
                <a:spcBef>
                  <a:spcPts val="5"/>
                </a:spcBef>
              </a:pPr>
              <a:r>
                <a:rPr sz="1100" spc="5" dirty="0">
                  <a:solidFill>
                    <a:srgbClr val="173C66"/>
                  </a:solidFill>
                  <a:latin typeface="Open Sans"/>
                  <a:cs typeface="Open Sans"/>
                </a:rPr>
                <a:t>ESTABLISHED  </a:t>
              </a:r>
              <a:r>
                <a:rPr sz="1100" spc="15" dirty="0">
                  <a:solidFill>
                    <a:srgbClr val="173C66"/>
                  </a:solidFill>
                  <a:latin typeface="Open Sans"/>
                  <a:cs typeface="Open Sans"/>
                </a:rPr>
                <a:t>NATIONAL </a:t>
              </a:r>
              <a:r>
                <a:rPr sz="1100" spc="20" dirty="0">
                  <a:solidFill>
                    <a:srgbClr val="173C66"/>
                  </a:solidFill>
                  <a:latin typeface="Open Sans"/>
                  <a:cs typeface="Open Sans"/>
                </a:rPr>
                <a:t> </a:t>
              </a:r>
              <a:r>
                <a:rPr sz="1100" spc="10" dirty="0">
                  <a:solidFill>
                    <a:srgbClr val="173C66"/>
                  </a:solidFill>
                  <a:latin typeface="Open Sans"/>
                  <a:cs typeface="Open Sans"/>
                </a:rPr>
                <a:t>FRACTURE </a:t>
              </a:r>
              <a:r>
                <a:rPr sz="1100" spc="15" dirty="0">
                  <a:solidFill>
                    <a:srgbClr val="173C66"/>
                  </a:solidFill>
                  <a:latin typeface="Open Sans"/>
                  <a:cs typeface="Open Sans"/>
                </a:rPr>
                <a:t> </a:t>
              </a:r>
              <a:r>
                <a:rPr sz="1100" spc="5" dirty="0">
                  <a:solidFill>
                    <a:srgbClr val="173C66"/>
                  </a:solidFill>
                  <a:latin typeface="Open Sans"/>
                  <a:cs typeface="Open Sans"/>
                </a:rPr>
                <a:t>REGISTRIES</a:t>
              </a:r>
              <a:endParaRPr sz="1100">
                <a:latin typeface="Open Sans"/>
                <a:cs typeface="Open Sans"/>
              </a:endParaRPr>
            </a:p>
          </p:txBody>
        </p:sp>
      </p:grpSp>
      <p:sp>
        <p:nvSpPr>
          <p:cNvPr id="220" name="object 133">
            <a:extLst>
              <a:ext uri="{FF2B5EF4-FFF2-40B4-BE49-F238E27FC236}">
                <a16:creationId xmlns:a16="http://schemas.microsoft.com/office/drawing/2014/main" id="{502292F6-A63C-4889-8FEC-7D0769335319}"/>
              </a:ext>
            </a:extLst>
          </p:cNvPr>
          <p:cNvSpPr txBox="1"/>
          <p:nvPr/>
        </p:nvSpPr>
        <p:spPr>
          <a:xfrm>
            <a:off x="10118473" y="9341359"/>
            <a:ext cx="4221480" cy="36004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i="1" spc="-60" dirty="0">
                <a:solidFill>
                  <a:srgbClr val="173B66"/>
                </a:solidFill>
                <a:latin typeface="Open Sans Light"/>
                <a:cs typeface="Open Sans Light"/>
              </a:rPr>
              <a:t>The</a:t>
            </a:r>
            <a:r>
              <a:rPr sz="950" i="1" spc="-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65" dirty="0">
                <a:solidFill>
                  <a:srgbClr val="173B66"/>
                </a:solidFill>
                <a:latin typeface="Open Sans Light"/>
                <a:cs typeface="Open Sans Light"/>
              </a:rPr>
              <a:t>elements</a:t>
            </a:r>
            <a:r>
              <a:rPr sz="950" i="1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35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950" i="1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45" dirty="0">
                <a:solidFill>
                  <a:srgbClr val="173B66"/>
                </a:solidFill>
                <a:latin typeface="Open Sans Light"/>
                <a:cs typeface="Open Sans Light"/>
              </a:rPr>
              <a:t>each</a:t>
            </a:r>
            <a:r>
              <a:rPr sz="950" i="1" spc="-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30" dirty="0">
                <a:solidFill>
                  <a:srgbClr val="173B66"/>
                </a:solidFill>
                <a:latin typeface="Open Sans Light"/>
                <a:cs typeface="Open Sans Light"/>
              </a:rPr>
              <a:t>domain</a:t>
            </a:r>
            <a:r>
              <a:rPr sz="950" i="1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950" i="1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45" dirty="0">
                <a:solidFill>
                  <a:srgbClr val="173B66"/>
                </a:solidFill>
                <a:latin typeface="Open Sans Light"/>
                <a:cs typeface="Open Sans Light"/>
              </a:rPr>
              <a:t>each</a:t>
            </a:r>
            <a:r>
              <a:rPr sz="950" i="1" spc="-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40" dirty="0">
                <a:solidFill>
                  <a:srgbClr val="173B66"/>
                </a:solidFill>
                <a:latin typeface="Open Sans Light"/>
                <a:cs typeface="Open Sans Light"/>
              </a:rPr>
              <a:t>country</a:t>
            </a:r>
            <a:r>
              <a:rPr sz="950" i="1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70" dirty="0">
                <a:solidFill>
                  <a:srgbClr val="173B66"/>
                </a:solidFill>
                <a:latin typeface="Open Sans Light"/>
                <a:cs typeface="Open Sans Light"/>
              </a:rPr>
              <a:t>were</a:t>
            </a:r>
            <a:r>
              <a:rPr sz="950" i="1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55" dirty="0">
                <a:solidFill>
                  <a:srgbClr val="173B66"/>
                </a:solidFill>
                <a:latin typeface="Open Sans Light"/>
                <a:cs typeface="Open Sans Light"/>
              </a:rPr>
              <a:t>scored</a:t>
            </a:r>
            <a:r>
              <a:rPr sz="950" i="1" spc="-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25" dirty="0">
                <a:solidFill>
                  <a:srgbClr val="173B66"/>
                </a:solidFill>
                <a:latin typeface="Open Sans Light"/>
                <a:cs typeface="Open Sans Light"/>
              </a:rPr>
              <a:t>and</a:t>
            </a:r>
            <a:r>
              <a:rPr sz="950" i="1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60" dirty="0">
                <a:solidFill>
                  <a:srgbClr val="173B66"/>
                </a:solidFill>
                <a:latin typeface="Open Sans Light"/>
                <a:cs typeface="Open Sans Light"/>
              </a:rPr>
              <a:t>coded</a:t>
            </a:r>
            <a:r>
              <a:rPr sz="950" i="1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35" dirty="0">
                <a:solidFill>
                  <a:srgbClr val="173B66"/>
                </a:solidFill>
                <a:latin typeface="Open Sans Light"/>
                <a:cs typeface="Open Sans Light"/>
              </a:rPr>
              <a:t>using</a:t>
            </a:r>
            <a:r>
              <a:rPr sz="950" i="1" spc="-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15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950" i="1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20" dirty="0">
                <a:solidFill>
                  <a:srgbClr val="173B66"/>
                </a:solidFill>
                <a:latin typeface="Open Sans Light"/>
                <a:cs typeface="Open Sans Light"/>
              </a:rPr>
              <a:t>traffic</a:t>
            </a:r>
            <a:endParaRPr sz="950">
              <a:latin typeface="Open Sans Light"/>
              <a:cs typeface="Open Sans Light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950" i="1" spc="-20" dirty="0">
                <a:solidFill>
                  <a:srgbClr val="173B66"/>
                </a:solidFill>
                <a:latin typeface="Open Sans Light"/>
                <a:cs typeface="Open Sans Light"/>
              </a:rPr>
              <a:t>light</a:t>
            </a:r>
            <a:r>
              <a:rPr sz="950" i="1" spc="-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55" dirty="0">
                <a:solidFill>
                  <a:srgbClr val="173B66"/>
                </a:solidFill>
                <a:latin typeface="Open Sans Light"/>
                <a:cs typeface="Open Sans Light"/>
              </a:rPr>
              <a:t>system</a:t>
            </a:r>
            <a:r>
              <a:rPr sz="950" i="1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40" dirty="0">
                <a:solidFill>
                  <a:srgbClr val="173B66"/>
                </a:solidFill>
                <a:latin typeface="Open Sans Light"/>
                <a:cs typeface="Open Sans Light"/>
              </a:rPr>
              <a:t>(red,</a:t>
            </a:r>
            <a:r>
              <a:rPr sz="950" i="1" spc="-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30" dirty="0">
                <a:solidFill>
                  <a:srgbClr val="173B66"/>
                </a:solidFill>
                <a:latin typeface="Open Sans Light"/>
                <a:cs typeface="Open Sans Light"/>
              </a:rPr>
              <a:t>orange,</a:t>
            </a:r>
            <a:r>
              <a:rPr sz="950" i="1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50" dirty="0">
                <a:solidFill>
                  <a:srgbClr val="173B66"/>
                </a:solidFill>
                <a:latin typeface="Open Sans Light"/>
                <a:cs typeface="Open Sans Light"/>
              </a:rPr>
              <a:t>green)</a:t>
            </a:r>
            <a:r>
              <a:rPr sz="950" i="1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25" dirty="0">
                <a:solidFill>
                  <a:srgbClr val="173B66"/>
                </a:solidFill>
                <a:latin typeface="Open Sans Light"/>
                <a:cs typeface="Open Sans Light"/>
              </a:rPr>
              <a:t>and</a:t>
            </a:r>
            <a:r>
              <a:rPr sz="950" i="1" spc="-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65" dirty="0">
                <a:solidFill>
                  <a:srgbClr val="173B66"/>
                </a:solidFill>
                <a:latin typeface="Open Sans Light"/>
                <a:cs typeface="Open Sans Light"/>
              </a:rPr>
              <a:t>used</a:t>
            </a:r>
            <a:r>
              <a:rPr sz="950" i="1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40" dirty="0">
                <a:solidFill>
                  <a:srgbClr val="173B66"/>
                </a:solidFill>
                <a:latin typeface="Open Sans Light"/>
                <a:cs typeface="Open Sans Light"/>
              </a:rPr>
              <a:t>to</a:t>
            </a:r>
            <a:r>
              <a:rPr sz="950" i="1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50" dirty="0">
                <a:solidFill>
                  <a:srgbClr val="173B66"/>
                </a:solidFill>
                <a:latin typeface="Open Sans Light"/>
                <a:cs typeface="Open Sans Light"/>
              </a:rPr>
              <a:t>synthesise</a:t>
            </a:r>
            <a:r>
              <a:rPr sz="950" i="1" spc="-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15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950" i="1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40" dirty="0">
                <a:solidFill>
                  <a:srgbClr val="173B66"/>
                </a:solidFill>
                <a:latin typeface="Open Sans Light"/>
                <a:cs typeface="Open Sans Light"/>
              </a:rPr>
              <a:t>scorecard.</a:t>
            </a:r>
            <a:endParaRPr sz="950">
              <a:latin typeface="Open Sans Light"/>
              <a:cs typeface="Open Sans Light"/>
            </a:endParaRP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5691D6D5-E9AA-4F3A-BFF5-902AC0F841BC}"/>
              </a:ext>
            </a:extLst>
          </p:cNvPr>
          <p:cNvGrpSpPr/>
          <p:nvPr/>
        </p:nvGrpSpPr>
        <p:grpSpPr>
          <a:xfrm>
            <a:off x="3030947" y="6187518"/>
            <a:ext cx="1725930" cy="2745888"/>
            <a:chOff x="3535822" y="5939278"/>
            <a:chExt cx="1725930" cy="2745888"/>
          </a:xfrm>
        </p:grpSpPr>
        <p:grpSp>
          <p:nvGrpSpPr>
            <p:cNvPr id="147" name="object 53">
              <a:extLst>
                <a:ext uri="{FF2B5EF4-FFF2-40B4-BE49-F238E27FC236}">
                  <a16:creationId xmlns:a16="http://schemas.microsoft.com/office/drawing/2014/main" id="{613A619B-177E-4135-A13B-09CEFB06EB80}"/>
                </a:ext>
              </a:extLst>
            </p:cNvPr>
            <p:cNvGrpSpPr/>
            <p:nvPr/>
          </p:nvGrpSpPr>
          <p:grpSpPr>
            <a:xfrm>
              <a:off x="4031228" y="5939278"/>
              <a:ext cx="735330" cy="845819"/>
              <a:chOff x="3185313" y="15701976"/>
              <a:chExt cx="735330" cy="845819"/>
            </a:xfrm>
          </p:grpSpPr>
          <p:sp>
            <p:nvSpPr>
              <p:cNvPr id="148" name="object 54">
                <a:extLst>
                  <a:ext uri="{FF2B5EF4-FFF2-40B4-BE49-F238E27FC236}">
                    <a16:creationId xmlns:a16="http://schemas.microsoft.com/office/drawing/2014/main" id="{27ACCBB9-FE26-4948-8EE3-CBCA691733D7}"/>
                  </a:ext>
                </a:extLst>
              </p:cNvPr>
              <p:cNvSpPr/>
              <p:nvPr/>
            </p:nvSpPr>
            <p:spPr>
              <a:xfrm>
                <a:off x="3338677" y="15726257"/>
                <a:ext cx="397510" cy="587375"/>
              </a:xfrm>
              <a:custGeom>
                <a:avLst/>
                <a:gdLst/>
                <a:ahLst/>
                <a:cxnLst/>
                <a:rect l="l" t="t" r="r" b="b"/>
                <a:pathLst>
                  <a:path w="397510" h="587375">
                    <a:moveTo>
                      <a:pt x="397268" y="322618"/>
                    </a:moveTo>
                    <a:lnTo>
                      <a:pt x="384327" y="281863"/>
                    </a:lnTo>
                    <a:lnTo>
                      <a:pt x="363740" y="235242"/>
                    </a:lnTo>
                    <a:lnTo>
                      <a:pt x="340855" y="187566"/>
                    </a:lnTo>
                    <a:lnTo>
                      <a:pt x="321005" y="143675"/>
                    </a:lnTo>
                    <a:lnTo>
                      <a:pt x="298894" y="102450"/>
                    </a:lnTo>
                    <a:lnTo>
                      <a:pt x="267398" y="64262"/>
                    </a:lnTo>
                    <a:lnTo>
                      <a:pt x="229247" y="36271"/>
                    </a:lnTo>
                    <a:lnTo>
                      <a:pt x="187147" y="25615"/>
                    </a:lnTo>
                    <a:lnTo>
                      <a:pt x="143776" y="39458"/>
                    </a:lnTo>
                    <a:lnTo>
                      <a:pt x="127279" y="56705"/>
                    </a:lnTo>
                    <a:lnTo>
                      <a:pt x="122085" y="43103"/>
                    </a:lnTo>
                    <a:lnTo>
                      <a:pt x="103073" y="0"/>
                    </a:lnTo>
                    <a:lnTo>
                      <a:pt x="78536" y="4368"/>
                    </a:lnTo>
                    <a:lnTo>
                      <a:pt x="57150" y="31267"/>
                    </a:lnTo>
                    <a:lnTo>
                      <a:pt x="39014" y="73367"/>
                    </a:lnTo>
                    <a:lnTo>
                      <a:pt x="24282" y="123355"/>
                    </a:lnTo>
                    <a:lnTo>
                      <a:pt x="13068" y="173901"/>
                    </a:lnTo>
                    <a:lnTo>
                      <a:pt x="5486" y="217703"/>
                    </a:lnTo>
                    <a:lnTo>
                      <a:pt x="0" y="283095"/>
                    </a:lnTo>
                    <a:lnTo>
                      <a:pt x="1981" y="318719"/>
                    </a:lnTo>
                    <a:lnTo>
                      <a:pt x="8204" y="353695"/>
                    </a:lnTo>
                    <a:lnTo>
                      <a:pt x="19278" y="387400"/>
                    </a:lnTo>
                    <a:lnTo>
                      <a:pt x="25412" y="401002"/>
                    </a:lnTo>
                    <a:lnTo>
                      <a:pt x="38569" y="427786"/>
                    </a:lnTo>
                    <a:lnTo>
                      <a:pt x="44691" y="441388"/>
                    </a:lnTo>
                    <a:lnTo>
                      <a:pt x="49847" y="455460"/>
                    </a:lnTo>
                    <a:lnTo>
                      <a:pt x="53543" y="469976"/>
                    </a:lnTo>
                    <a:lnTo>
                      <a:pt x="55257" y="484733"/>
                    </a:lnTo>
                    <a:lnTo>
                      <a:pt x="54444" y="499541"/>
                    </a:lnTo>
                    <a:lnTo>
                      <a:pt x="50457" y="513981"/>
                    </a:lnTo>
                    <a:lnTo>
                      <a:pt x="43205" y="527088"/>
                    </a:lnTo>
                    <a:lnTo>
                      <a:pt x="32994" y="537705"/>
                    </a:lnTo>
                    <a:lnTo>
                      <a:pt x="20116" y="544715"/>
                    </a:lnTo>
                    <a:lnTo>
                      <a:pt x="42354" y="551307"/>
                    </a:lnTo>
                    <a:lnTo>
                      <a:pt x="65620" y="551776"/>
                    </a:lnTo>
                    <a:lnTo>
                      <a:pt x="88531" y="546671"/>
                    </a:lnTo>
                    <a:lnTo>
                      <a:pt x="109753" y="536600"/>
                    </a:lnTo>
                    <a:lnTo>
                      <a:pt x="122415" y="526872"/>
                    </a:lnTo>
                    <a:lnTo>
                      <a:pt x="125818" y="569861"/>
                    </a:lnTo>
                    <a:lnTo>
                      <a:pt x="144881" y="577354"/>
                    </a:lnTo>
                    <a:lnTo>
                      <a:pt x="192049" y="586854"/>
                    </a:lnTo>
                    <a:lnTo>
                      <a:pt x="252234" y="578954"/>
                    </a:lnTo>
                    <a:lnTo>
                      <a:pt x="310375" y="534212"/>
                    </a:lnTo>
                    <a:lnTo>
                      <a:pt x="356095" y="444411"/>
                    </a:lnTo>
                    <a:lnTo>
                      <a:pt x="378561" y="397776"/>
                    </a:lnTo>
                    <a:lnTo>
                      <a:pt x="397192" y="352666"/>
                    </a:lnTo>
                    <a:lnTo>
                      <a:pt x="397268" y="322618"/>
                    </a:lnTo>
                    <a:close/>
                  </a:path>
                </a:pathLst>
              </a:custGeom>
              <a:solidFill>
                <a:srgbClr val="163C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9" name="object 55">
                <a:extLst>
                  <a:ext uri="{FF2B5EF4-FFF2-40B4-BE49-F238E27FC236}">
                    <a16:creationId xmlns:a16="http://schemas.microsoft.com/office/drawing/2014/main" id="{DB757EF2-4B08-4DF3-9587-9CE8B8799EF6}"/>
                  </a:ext>
                </a:extLst>
              </p:cNvPr>
              <p:cNvSpPr/>
              <p:nvPr/>
            </p:nvSpPr>
            <p:spPr>
              <a:xfrm>
                <a:off x="3262811" y="16075000"/>
                <a:ext cx="577850" cy="472440"/>
              </a:xfrm>
              <a:custGeom>
                <a:avLst/>
                <a:gdLst/>
                <a:ahLst/>
                <a:cxnLst/>
                <a:rect l="l" t="t" r="r" b="b"/>
                <a:pathLst>
                  <a:path w="577850" h="472440">
                    <a:moveTo>
                      <a:pt x="352016" y="0"/>
                    </a:moveTo>
                    <a:lnTo>
                      <a:pt x="225381" y="0"/>
                    </a:lnTo>
                    <a:lnTo>
                      <a:pt x="227875" y="60281"/>
                    </a:lnTo>
                    <a:lnTo>
                      <a:pt x="225537" y="93921"/>
                    </a:lnTo>
                    <a:lnTo>
                      <a:pt x="215515" y="113113"/>
                    </a:lnTo>
                    <a:lnTo>
                      <a:pt x="194959" y="130048"/>
                    </a:lnTo>
                    <a:lnTo>
                      <a:pt x="156443" y="144046"/>
                    </a:lnTo>
                    <a:lnTo>
                      <a:pt x="104075" y="152563"/>
                    </a:lnTo>
                    <a:lnTo>
                      <a:pt x="52277" y="164968"/>
                    </a:lnTo>
                    <a:lnTo>
                      <a:pt x="15467" y="190631"/>
                    </a:lnTo>
                    <a:lnTo>
                      <a:pt x="0" y="236036"/>
                    </a:lnTo>
                    <a:lnTo>
                      <a:pt x="10933" y="277729"/>
                    </a:lnTo>
                    <a:lnTo>
                      <a:pt x="36291" y="315496"/>
                    </a:lnTo>
                    <a:lnTo>
                      <a:pt x="64094" y="349120"/>
                    </a:lnTo>
                    <a:lnTo>
                      <a:pt x="82366" y="378386"/>
                    </a:lnTo>
                    <a:lnTo>
                      <a:pt x="91463" y="403296"/>
                    </a:lnTo>
                    <a:lnTo>
                      <a:pt x="99574" y="427188"/>
                    </a:lnTo>
                    <a:lnTo>
                      <a:pt x="106732" y="450183"/>
                    </a:lnTo>
                    <a:lnTo>
                      <a:pt x="112968" y="472400"/>
                    </a:lnTo>
                    <a:lnTo>
                      <a:pt x="464429" y="472400"/>
                    </a:lnTo>
                    <a:lnTo>
                      <a:pt x="477814" y="427188"/>
                    </a:lnTo>
                    <a:lnTo>
                      <a:pt x="495031" y="378386"/>
                    </a:lnTo>
                    <a:lnTo>
                      <a:pt x="541102" y="315496"/>
                    </a:lnTo>
                    <a:lnTo>
                      <a:pt x="566456" y="277729"/>
                    </a:lnTo>
                    <a:lnTo>
                      <a:pt x="577387" y="236036"/>
                    </a:lnTo>
                    <a:lnTo>
                      <a:pt x="561918" y="190631"/>
                    </a:lnTo>
                    <a:lnTo>
                      <a:pt x="525105" y="164968"/>
                    </a:lnTo>
                    <a:lnTo>
                      <a:pt x="473311" y="152563"/>
                    </a:lnTo>
                    <a:lnTo>
                      <a:pt x="420951" y="144046"/>
                    </a:lnTo>
                    <a:lnTo>
                      <a:pt x="382438" y="130048"/>
                    </a:lnTo>
                    <a:lnTo>
                      <a:pt x="362624" y="98551"/>
                    </a:lnTo>
                    <a:lnTo>
                      <a:pt x="353839" y="55089"/>
                    </a:lnTo>
                    <a:lnTo>
                      <a:pt x="351749" y="16594"/>
                    </a:lnTo>
                    <a:lnTo>
                      <a:pt x="352016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1" name="object 56">
                <a:extLst>
                  <a:ext uri="{FF2B5EF4-FFF2-40B4-BE49-F238E27FC236}">
                    <a16:creationId xmlns:a16="http://schemas.microsoft.com/office/drawing/2014/main" id="{524B6070-0D9F-4C8A-8457-EC7403E0CF3C}"/>
                  </a:ext>
                </a:extLst>
              </p:cNvPr>
              <p:cNvSpPr/>
              <p:nvPr/>
            </p:nvSpPr>
            <p:spPr>
              <a:xfrm>
                <a:off x="3263796" y="16204577"/>
                <a:ext cx="575310" cy="342900"/>
              </a:xfrm>
              <a:custGeom>
                <a:avLst/>
                <a:gdLst/>
                <a:ahLst/>
                <a:cxnLst/>
                <a:rect l="l" t="t" r="r" b="b"/>
                <a:pathLst>
                  <a:path w="575310" h="342900">
                    <a:moveTo>
                      <a:pt x="389910" y="0"/>
                    </a:moveTo>
                    <a:lnTo>
                      <a:pt x="287657" y="102611"/>
                    </a:lnTo>
                    <a:lnTo>
                      <a:pt x="187899" y="3032"/>
                    </a:lnTo>
                    <a:lnTo>
                      <a:pt x="110780" y="22985"/>
                    </a:lnTo>
                    <a:lnTo>
                      <a:pt x="67586" y="35583"/>
                    </a:lnTo>
                    <a:lnTo>
                      <a:pt x="42576" y="46180"/>
                    </a:lnTo>
                    <a:lnTo>
                      <a:pt x="20013" y="60129"/>
                    </a:lnTo>
                    <a:lnTo>
                      <a:pt x="0" y="90109"/>
                    </a:lnTo>
                    <a:lnTo>
                      <a:pt x="4124" y="129125"/>
                    </a:lnTo>
                    <a:lnTo>
                      <a:pt x="23243" y="169772"/>
                    </a:lnTo>
                    <a:lnTo>
                      <a:pt x="48215" y="204649"/>
                    </a:lnTo>
                    <a:lnTo>
                      <a:pt x="58239" y="216680"/>
                    </a:lnTo>
                    <a:lnTo>
                      <a:pt x="67266" y="228246"/>
                    </a:lnTo>
                    <a:lnTo>
                      <a:pt x="88528" y="274189"/>
                    </a:lnTo>
                    <a:lnTo>
                      <a:pt x="103668" y="320739"/>
                    </a:lnTo>
                    <a:lnTo>
                      <a:pt x="109860" y="342829"/>
                    </a:lnTo>
                    <a:lnTo>
                      <a:pt x="465561" y="342829"/>
                    </a:lnTo>
                    <a:lnTo>
                      <a:pt x="478866" y="297881"/>
                    </a:lnTo>
                    <a:lnTo>
                      <a:pt x="495924" y="249459"/>
                    </a:lnTo>
                    <a:lnTo>
                      <a:pt x="517192" y="216679"/>
                    </a:lnTo>
                    <a:lnTo>
                      <a:pt x="527206" y="204649"/>
                    </a:lnTo>
                    <a:lnTo>
                      <a:pt x="552175" y="171225"/>
                    </a:lnTo>
                    <a:lnTo>
                      <a:pt x="571249" y="132347"/>
                    </a:lnTo>
                    <a:lnTo>
                      <a:pt x="575257" y="91535"/>
                    </a:lnTo>
                    <a:lnTo>
                      <a:pt x="555026" y="52308"/>
                    </a:lnTo>
                    <a:lnTo>
                      <a:pt x="522809" y="34732"/>
                    </a:lnTo>
                    <a:lnTo>
                      <a:pt x="472916" y="19563"/>
                    </a:lnTo>
                    <a:lnTo>
                      <a:pt x="389910" y="0"/>
                    </a:lnTo>
                    <a:close/>
                  </a:path>
                </a:pathLst>
              </a:custGeom>
              <a:solidFill>
                <a:srgbClr val="BA2D6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2" name="object 57">
                <a:extLst>
                  <a:ext uri="{FF2B5EF4-FFF2-40B4-BE49-F238E27FC236}">
                    <a16:creationId xmlns:a16="http://schemas.microsoft.com/office/drawing/2014/main" id="{EDCCFCED-74B3-40CB-A06B-783EB6C87444}"/>
                  </a:ext>
                </a:extLst>
              </p:cNvPr>
              <p:cNvSpPr/>
              <p:nvPr/>
            </p:nvSpPr>
            <p:spPr>
              <a:xfrm>
                <a:off x="3185312" y="16204590"/>
                <a:ext cx="735330" cy="342900"/>
              </a:xfrm>
              <a:custGeom>
                <a:avLst/>
                <a:gdLst/>
                <a:ahLst/>
                <a:cxnLst/>
                <a:rect l="l" t="t" r="r" b="b"/>
                <a:pathLst>
                  <a:path w="735329" h="342900">
                    <a:moveTo>
                      <a:pt x="310235" y="342811"/>
                    </a:moveTo>
                    <a:lnTo>
                      <a:pt x="266369" y="3035"/>
                    </a:lnTo>
                    <a:lnTo>
                      <a:pt x="213944" y="14617"/>
                    </a:lnTo>
                    <a:lnTo>
                      <a:pt x="166852" y="23444"/>
                    </a:lnTo>
                    <a:lnTo>
                      <a:pt x="126822" y="33528"/>
                    </a:lnTo>
                    <a:lnTo>
                      <a:pt x="92659" y="50685"/>
                    </a:lnTo>
                    <a:lnTo>
                      <a:pt x="69316" y="83604"/>
                    </a:lnTo>
                    <a:lnTo>
                      <a:pt x="52971" y="122059"/>
                    </a:lnTo>
                    <a:lnTo>
                      <a:pt x="37566" y="169799"/>
                    </a:lnTo>
                    <a:lnTo>
                      <a:pt x="23406" y="224218"/>
                    </a:lnTo>
                    <a:lnTo>
                      <a:pt x="10769" y="282752"/>
                    </a:lnTo>
                    <a:lnTo>
                      <a:pt x="0" y="342811"/>
                    </a:lnTo>
                    <a:lnTo>
                      <a:pt x="310235" y="342811"/>
                    </a:lnTo>
                    <a:close/>
                  </a:path>
                  <a:path w="735329" h="342900">
                    <a:moveTo>
                      <a:pt x="734733" y="342811"/>
                    </a:moveTo>
                    <a:lnTo>
                      <a:pt x="723938" y="282702"/>
                    </a:lnTo>
                    <a:lnTo>
                      <a:pt x="711301" y="224129"/>
                    </a:lnTo>
                    <a:lnTo>
                      <a:pt x="697128" y="169684"/>
                    </a:lnTo>
                    <a:lnTo>
                      <a:pt x="681710" y="121945"/>
                    </a:lnTo>
                    <a:lnTo>
                      <a:pt x="665353" y="83502"/>
                    </a:lnTo>
                    <a:lnTo>
                      <a:pt x="642810" y="51257"/>
                    </a:lnTo>
                    <a:lnTo>
                      <a:pt x="607631" y="31762"/>
                    </a:lnTo>
                    <a:lnTo>
                      <a:pt x="566153" y="19138"/>
                    </a:lnTo>
                    <a:lnTo>
                      <a:pt x="518680" y="9271"/>
                    </a:lnTo>
                    <a:lnTo>
                      <a:pt x="468376" y="0"/>
                    </a:lnTo>
                    <a:lnTo>
                      <a:pt x="424345" y="342811"/>
                    </a:lnTo>
                    <a:lnTo>
                      <a:pt x="734733" y="342811"/>
                    </a:lnTo>
                    <a:close/>
                  </a:path>
                </a:pathLst>
              </a:custGeom>
              <a:solidFill>
                <a:srgbClr val="163C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3" name="object 58">
                <a:extLst>
                  <a:ext uri="{FF2B5EF4-FFF2-40B4-BE49-F238E27FC236}">
                    <a16:creationId xmlns:a16="http://schemas.microsoft.com/office/drawing/2014/main" id="{F486A7C7-E0F7-4B33-988C-1C940778784A}"/>
                  </a:ext>
                </a:extLst>
              </p:cNvPr>
              <p:cNvSpPr/>
              <p:nvPr/>
            </p:nvSpPr>
            <p:spPr>
              <a:xfrm>
                <a:off x="3390214" y="16196805"/>
                <a:ext cx="325120" cy="351155"/>
              </a:xfrm>
              <a:custGeom>
                <a:avLst/>
                <a:gdLst/>
                <a:ahLst/>
                <a:cxnLst/>
                <a:rect l="l" t="t" r="r" b="b"/>
                <a:pathLst>
                  <a:path w="325120" h="351155">
                    <a:moveTo>
                      <a:pt x="106210" y="350596"/>
                    </a:moveTo>
                    <a:lnTo>
                      <a:pt x="68541" y="0"/>
                    </a:lnTo>
                    <a:lnTo>
                      <a:pt x="22301" y="19799"/>
                    </a:lnTo>
                    <a:lnTo>
                      <a:pt x="12077" y="111772"/>
                    </a:lnTo>
                    <a:lnTo>
                      <a:pt x="61468" y="106324"/>
                    </a:lnTo>
                    <a:lnTo>
                      <a:pt x="0" y="140919"/>
                    </a:lnTo>
                    <a:lnTo>
                      <a:pt x="92849" y="350596"/>
                    </a:lnTo>
                    <a:lnTo>
                      <a:pt x="106210" y="350596"/>
                    </a:lnTo>
                    <a:close/>
                  </a:path>
                  <a:path w="325120" h="351155">
                    <a:moveTo>
                      <a:pt x="324815" y="140919"/>
                    </a:moveTo>
                    <a:lnTo>
                      <a:pt x="263347" y="106324"/>
                    </a:lnTo>
                    <a:lnTo>
                      <a:pt x="312737" y="111772"/>
                    </a:lnTo>
                    <a:lnTo>
                      <a:pt x="302501" y="19799"/>
                    </a:lnTo>
                    <a:lnTo>
                      <a:pt x="256273" y="0"/>
                    </a:lnTo>
                    <a:lnTo>
                      <a:pt x="218617" y="350596"/>
                    </a:lnTo>
                    <a:lnTo>
                      <a:pt x="231978" y="350596"/>
                    </a:lnTo>
                    <a:lnTo>
                      <a:pt x="324815" y="140919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4" name="object 59">
                <a:extLst>
                  <a:ext uri="{FF2B5EF4-FFF2-40B4-BE49-F238E27FC236}">
                    <a16:creationId xmlns:a16="http://schemas.microsoft.com/office/drawing/2014/main" id="{658F7E17-F058-442C-921E-91CA2AE5C247}"/>
                  </a:ext>
                </a:extLst>
              </p:cNvPr>
              <p:cNvSpPr/>
              <p:nvPr/>
            </p:nvSpPr>
            <p:spPr>
              <a:xfrm>
                <a:off x="3388537" y="15727527"/>
                <a:ext cx="332105" cy="401320"/>
              </a:xfrm>
              <a:custGeom>
                <a:avLst/>
                <a:gdLst/>
                <a:ahLst/>
                <a:cxnLst/>
                <a:rect l="l" t="t" r="r" b="b"/>
                <a:pathLst>
                  <a:path w="332104" h="401319">
                    <a:moveTo>
                      <a:pt x="331749" y="218567"/>
                    </a:moveTo>
                    <a:lnTo>
                      <a:pt x="323710" y="194983"/>
                    </a:lnTo>
                    <a:lnTo>
                      <a:pt x="315620" y="188823"/>
                    </a:lnTo>
                    <a:lnTo>
                      <a:pt x="309664" y="188290"/>
                    </a:lnTo>
                    <a:lnTo>
                      <a:pt x="307530" y="190347"/>
                    </a:lnTo>
                    <a:lnTo>
                      <a:pt x="309930" y="160451"/>
                    </a:lnTo>
                    <a:lnTo>
                      <a:pt x="307924" y="115849"/>
                    </a:lnTo>
                    <a:lnTo>
                      <a:pt x="298704" y="76974"/>
                    </a:lnTo>
                    <a:lnTo>
                      <a:pt x="253619" y="20662"/>
                    </a:lnTo>
                    <a:lnTo>
                      <a:pt x="215226" y="5346"/>
                    </a:lnTo>
                    <a:lnTo>
                      <a:pt x="164579" y="0"/>
                    </a:lnTo>
                    <a:lnTo>
                      <a:pt x="113931" y="5359"/>
                    </a:lnTo>
                    <a:lnTo>
                      <a:pt x="75552" y="20726"/>
                    </a:lnTo>
                    <a:lnTo>
                      <a:pt x="30492" y="77139"/>
                    </a:lnTo>
                    <a:lnTo>
                      <a:pt x="21272" y="116014"/>
                    </a:lnTo>
                    <a:lnTo>
                      <a:pt x="19253" y="160578"/>
                    </a:lnTo>
                    <a:lnTo>
                      <a:pt x="21450" y="188353"/>
                    </a:lnTo>
                    <a:lnTo>
                      <a:pt x="16129" y="188823"/>
                    </a:lnTo>
                    <a:lnTo>
                      <a:pt x="8026" y="194983"/>
                    </a:lnTo>
                    <a:lnTo>
                      <a:pt x="0" y="218567"/>
                    </a:lnTo>
                    <a:lnTo>
                      <a:pt x="6985" y="250456"/>
                    </a:lnTo>
                    <a:lnTo>
                      <a:pt x="23774" y="275856"/>
                    </a:lnTo>
                    <a:lnTo>
                      <a:pt x="40640" y="279107"/>
                    </a:lnTo>
                    <a:lnTo>
                      <a:pt x="63233" y="326694"/>
                    </a:lnTo>
                    <a:lnTo>
                      <a:pt x="95046" y="366788"/>
                    </a:lnTo>
                    <a:lnTo>
                      <a:pt x="129997" y="392188"/>
                    </a:lnTo>
                    <a:lnTo>
                      <a:pt x="164579" y="401066"/>
                    </a:lnTo>
                    <a:lnTo>
                      <a:pt x="199136" y="392188"/>
                    </a:lnTo>
                    <a:lnTo>
                      <a:pt x="234073" y="366814"/>
                    </a:lnTo>
                    <a:lnTo>
                      <a:pt x="265861" y="326720"/>
                    </a:lnTo>
                    <a:lnTo>
                      <a:pt x="288188" y="279666"/>
                    </a:lnTo>
                    <a:lnTo>
                      <a:pt x="307949" y="275856"/>
                    </a:lnTo>
                    <a:lnTo>
                      <a:pt x="324764" y="250456"/>
                    </a:lnTo>
                    <a:lnTo>
                      <a:pt x="331749" y="218567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75" name="object 60">
                <a:extLst>
                  <a:ext uri="{FF2B5EF4-FFF2-40B4-BE49-F238E27FC236}">
                    <a16:creationId xmlns:a16="http://schemas.microsoft.com/office/drawing/2014/main" id="{1B55E7BF-8FCF-41FA-9689-60D97F43AF2E}"/>
                  </a:ext>
                </a:extLst>
              </p:cNvPr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3390280" y="15725488"/>
                <a:ext cx="69245" cy="195419"/>
              </a:xfrm>
              <a:prstGeom prst="rect">
                <a:avLst/>
              </a:prstGeom>
            </p:spPr>
          </p:pic>
          <p:sp>
            <p:nvSpPr>
              <p:cNvPr id="176" name="object 61">
                <a:extLst>
                  <a:ext uri="{FF2B5EF4-FFF2-40B4-BE49-F238E27FC236}">
                    <a16:creationId xmlns:a16="http://schemas.microsoft.com/office/drawing/2014/main" id="{71E2D44A-64DA-4CA8-8EFC-733DDDC2D210}"/>
                  </a:ext>
                </a:extLst>
              </p:cNvPr>
              <p:cNvSpPr/>
              <p:nvPr/>
            </p:nvSpPr>
            <p:spPr>
              <a:xfrm>
                <a:off x="3440938" y="15701988"/>
                <a:ext cx="322580" cy="651510"/>
              </a:xfrm>
              <a:custGeom>
                <a:avLst/>
                <a:gdLst/>
                <a:ahLst/>
                <a:cxnLst/>
                <a:rect l="l" t="t" r="r" b="b"/>
                <a:pathLst>
                  <a:path w="322579" h="651509">
                    <a:moveTo>
                      <a:pt x="322097" y="347586"/>
                    </a:moveTo>
                    <a:lnTo>
                      <a:pt x="316141" y="296481"/>
                    </a:lnTo>
                    <a:lnTo>
                      <a:pt x="302514" y="249224"/>
                    </a:lnTo>
                    <a:lnTo>
                      <a:pt x="299059" y="242798"/>
                    </a:lnTo>
                    <a:lnTo>
                      <a:pt x="300266" y="233438"/>
                    </a:lnTo>
                    <a:lnTo>
                      <a:pt x="298627" y="186651"/>
                    </a:lnTo>
                    <a:lnTo>
                      <a:pt x="289661" y="143878"/>
                    </a:lnTo>
                    <a:lnTo>
                      <a:pt x="274078" y="105638"/>
                    </a:lnTo>
                    <a:lnTo>
                      <a:pt x="252641" y="72440"/>
                    </a:lnTo>
                    <a:lnTo>
                      <a:pt x="226098" y="44780"/>
                    </a:lnTo>
                    <a:lnTo>
                      <a:pt x="160629" y="8204"/>
                    </a:lnTo>
                    <a:lnTo>
                      <a:pt x="123202" y="292"/>
                    </a:lnTo>
                    <a:lnTo>
                      <a:pt x="83629" y="0"/>
                    </a:lnTo>
                    <a:lnTo>
                      <a:pt x="42659" y="7810"/>
                    </a:lnTo>
                    <a:lnTo>
                      <a:pt x="1041" y="24269"/>
                    </a:lnTo>
                    <a:lnTo>
                      <a:pt x="0" y="37465"/>
                    </a:lnTo>
                    <a:lnTo>
                      <a:pt x="4775" y="49288"/>
                    </a:lnTo>
                    <a:lnTo>
                      <a:pt x="8013" y="53390"/>
                    </a:lnTo>
                    <a:lnTo>
                      <a:pt x="10121" y="74498"/>
                    </a:lnTo>
                    <a:lnTo>
                      <a:pt x="41008" y="124790"/>
                    </a:lnTo>
                    <a:lnTo>
                      <a:pt x="82042" y="157772"/>
                    </a:lnTo>
                    <a:lnTo>
                      <a:pt x="127431" y="176707"/>
                    </a:lnTo>
                    <a:lnTo>
                      <a:pt x="150774" y="184175"/>
                    </a:lnTo>
                    <a:lnTo>
                      <a:pt x="174002" y="192252"/>
                    </a:lnTo>
                    <a:lnTo>
                      <a:pt x="217843" y="215633"/>
                    </a:lnTo>
                    <a:lnTo>
                      <a:pt x="250901" y="253352"/>
                    </a:lnTo>
                    <a:lnTo>
                      <a:pt x="268732" y="302602"/>
                    </a:lnTo>
                    <a:lnTo>
                      <a:pt x="271792" y="330034"/>
                    </a:lnTo>
                    <a:lnTo>
                      <a:pt x="270281" y="357886"/>
                    </a:lnTo>
                    <a:lnTo>
                      <a:pt x="255282" y="411416"/>
                    </a:lnTo>
                    <a:lnTo>
                      <a:pt x="224688" y="461022"/>
                    </a:lnTo>
                    <a:lnTo>
                      <a:pt x="198056" y="487832"/>
                    </a:lnTo>
                    <a:lnTo>
                      <a:pt x="171462" y="517283"/>
                    </a:lnTo>
                    <a:lnTo>
                      <a:pt x="152539" y="550151"/>
                    </a:lnTo>
                    <a:lnTo>
                      <a:pt x="148869" y="587248"/>
                    </a:lnTo>
                    <a:lnTo>
                      <a:pt x="168084" y="629373"/>
                    </a:lnTo>
                    <a:lnTo>
                      <a:pt x="176911" y="638302"/>
                    </a:lnTo>
                    <a:lnTo>
                      <a:pt x="188201" y="645071"/>
                    </a:lnTo>
                    <a:lnTo>
                      <a:pt x="201231" y="649363"/>
                    </a:lnTo>
                    <a:lnTo>
                      <a:pt x="215239" y="650900"/>
                    </a:lnTo>
                    <a:lnTo>
                      <a:pt x="207784" y="623125"/>
                    </a:lnTo>
                    <a:lnTo>
                      <a:pt x="209778" y="600887"/>
                    </a:lnTo>
                    <a:lnTo>
                      <a:pt x="219214" y="581888"/>
                    </a:lnTo>
                    <a:lnTo>
                      <a:pt x="234022" y="563841"/>
                    </a:lnTo>
                    <a:lnTo>
                      <a:pt x="252196" y="544474"/>
                    </a:lnTo>
                    <a:lnTo>
                      <a:pt x="271678" y="521487"/>
                    </a:lnTo>
                    <a:lnTo>
                      <a:pt x="290449" y="492594"/>
                    </a:lnTo>
                    <a:lnTo>
                      <a:pt x="306463" y="455498"/>
                    </a:lnTo>
                    <a:lnTo>
                      <a:pt x="317690" y="407924"/>
                    </a:lnTo>
                    <a:lnTo>
                      <a:pt x="322097" y="347586"/>
                    </a:lnTo>
                    <a:close/>
                  </a:path>
                </a:pathLst>
              </a:custGeom>
              <a:solidFill>
                <a:srgbClr val="163C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01" name="object 114">
              <a:extLst>
                <a:ext uri="{FF2B5EF4-FFF2-40B4-BE49-F238E27FC236}">
                  <a16:creationId xmlns:a16="http://schemas.microsoft.com/office/drawing/2014/main" id="{24C9E7D8-BBBE-4891-94B7-A04E8335599B}"/>
                </a:ext>
              </a:extLst>
            </p:cNvPr>
            <p:cNvSpPr txBox="1"/>
            <p:nvPr/>
          </p:nvSpPr>
          <p:spPr>
            <a:xfrm>
              <a:off x="4034489" y="6879041"/>
              <a:ext cx="728345" cy="549910"/>
            </a:xfrm>
            <a:prstGeom prst="rect">
              <a:avLst/>
            </a:prstGeom>
          </p:spPr>
          <p:txBody>
            <a:bodyPr vert="horz" wrap="square" lIns="0" tIns="1778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40"/>
                </a:spcBef>
              </a:pPr>
              <a:r>
                <a:rPr sz="3400" b="1" spc="30" dirty="0">
                  <a:solidFill>
                    <a:srgbClr val="B82D6B"/>
                  </a:solidFill>
                  <a:latin typeface="Open Sans"/>
                  <a:cs typeface="Open Sans"/>
                </a:rPr>
                <a:t>NO</a:t>
              </a:r>
              <a:endParaRPr sz="3400">
                <a:latin typeface="Open Sans"/>
                <a:cs typeface="Open Sans"/>
              </a:endParaRPr>
            </a:p>
          </p:txBody>
        </p:sp>
        <p:sp>
          <p:nvSpPr>
            <p:cNvPr id="221" name="object 134">
              <a:extLst>
                <a:ext uri="{FF2B5EF4-FFF2-40B4-BE49-F238E27FC236}">
                  <a16:creationId xmlns:a16="http://schemas.microsoft.com/office/drawing/2014/main" id="{C45F8CE9-7374-4966-949C-E5DEBC70F7B3}"/>
                </a:ext>
              </a:extLst>
            </p:cNvPr>
            <p:cNvSpPr txBox="1"/>
            <p:nvPr/>
          </p:nvSpPr>
          <p:spPr>
            <a:xfrm>
              <a:off x="3535822" y="7547246"/>
              <a:ext cx="1725930" cy="1137920"/>
            </a:xfrm>
            <a:prstGeom prst="rect">
              <a:avLst/>
            </a:prstGeom>
            <a:ln w="11939">
              <a:solidFill>
                <a:srgbClr val="006C9E"/>
              </a:solidFill>
            </a:ln>
          </p:spPr>
          <p:txBody>
            <a:bodyPr vert="horz" wrap="square" lIns="0" tIns="1905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5"/>
                </a:spcBef>
              </a:pPr>
              <a:endParaRPr sz="1500" dirty="0">
                <a:latin typeface="Times New Roman"/>
                <a:cs typeface="Times New Roman"/>
              </a:endParaRPr>
            </a:p>
            <a:p>
              <a:pPr marL="334645" marR="326390" algn="ctr">
                <a:lnSpc>
                  <a:spcPct val="102600"/>
                </a:lnSpc>
                <a:spcBef>
                  <a:spcPts val="5"/>
                </a:spcBef>
              </a:pPr>
              <a:r>
                <a:rPr sz="1100" spc="15" dirty="0">
                  <a:solidFill>
                    <a:srgbClr val="173C66"/>
                  </a:solidFill>
                  <a:latin typeface="Open Sans"/>
                  <a:cs typeface="Open Sans"/>
                </a:rPr>
                <a:t>OSTEOPOROSIS  </a:t>
              </a:r>
              <a:r>
                <a:rPr sz="1100" spc="10" dirty="0">
                  <a:solidFill>
                    <a:srgbClr val="173C66"/>
                  </a:solidFill>
                  <a:latin typeface="Open Sans"/>
                  <a:cs typeface="Open Sans"/>
                </a:rPr>
                <a:t>RECOGNISED </a:t>
              </a:r>
              <a:r>
                <a:rPr sz="1100" spc="15" dirty="0">
                  <a:solidFill>
                    <a:srgbClr val="173C66"/>
                  </a:solidFill>
                  <a:latin typeface="Open Sans"/>
                  <a:cs typeface="Open Sans"/>
                </a:rPr>
                <a:t> AS</a:t>
              </a:r>
              <a:r>
                <a:rPr sz="1100" dirty="0">
                  <a:solidFill>
                    <a:srgbClr val="173C66"/>
                  </a:solidFill>
                  <a:latin typeface="Open Sans"/>
                  <a:cs typeface="Open Sans"/>
                </a:rPr>
                <a:t> </a:t>
              </a:r>
              <a:r>
                <a:rPr sz="1100" spc="15" dirty="0">
                  <a:solidFill>
                    <a:srgbClr val="173C66"/>
                  </a:solidFill>
                  <a:latin typeface="Open Sans"/>
                  <a:cs typeface="Open Sans"/>
                </a:rPr>
                <a:t>A</a:t>
              </a:r>
              <a:endParaRPr sz="1100" dirty="0">
                <a:latin typeface="Open Sans"/>
                <a:cs typeface="Open Sans"/>
              </a:endParaRPr>
            </a:p>
            <a:p>
              <a:pPr algn="ctr">
                <a:lnSpc>
                  <a:spcPct val="100000"/>
                </a:lnSpc>
                <a:spcBef>
                  <a:spcPts val="30"/>
                </a:spcBef>
              </a:pPr>
              <a:r>
                <a:rPr sz="1100" spc="15" dirty="0">
                  <a:solidFill>
                    <a:srgbClr val="173C66"/>
                  </a:solidFill>
                  <a:latin typeface="Open Sans"/>
                  <a:cs typeface="Open Sans"/>
                </a:rPr>
                <a:t>SPECIALTY</a:t>
              </a:r>
              <a:endParaRPr sz="1100" dirty="0">
                <a:latin typeface="Open Sans"/>
                <a:cs typeface="Open Sans"/>
              </a:endParaRPr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0DF1A067-69B5-47DA-8ADA-36EF616E0DB1}"/>
              </a:ext>
            </a:extLst>
          </p:cNvPr>
          <p:cNvGrpSpPr/>
          <p:nvPr/>
        </p:nvGrpSpPr>
        <p:grpSpPr>
          <a:xfrm>
            <a:off x="5282805" y="6245968"/>
            <a:ext cx="1725930" cy="2719584"/>
            <a:chOff x="5537146" y="5965582"/>
            <a:chExt cx="1725930" cy="2719584"/>
          </a:xfrm>
        </p:grpSpPr>
        <p:sp>
          <p:nvSpPr>
            <p:cNvPr id="202" name="object 115">
              <a:extLst>
                <a:ext uri="{FF2B5EF4-FFF2-40B4-BE49-F238E27FC236}">
                  <a16:creationId xmlns:a16="http://schemas.microsoft.com/office/drawing/2014/main" id="{56ED1F21-AA72-4C2C-B826-7C107E67707F}"/>
                </a:ext>
              </a:extLst>
            </p:cNvPr>
            <p:cNvSpPr txBox="1"/>
            <p:nvPr/>
          </p:nvSpPr>
          <p:spPr>
            <a:xfrm>
              <a:off x="6035809" y="6879041"/>
              <a:ext cx="728345" cy="549910"/>
            </a:xfrm>
            <a:prstGeom prst="rect">
              <a:avLst/>
            </a:prstGeom>
          </p:spPr>
          <p:txBody>
            <a:bodyPr vert="horz" wrap="square" lIns="0" tIns="1778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40"/>
                </a:spcBef>
              </a:pPr>
              <a:r>
                <a:rPr sz="3400" b="1" spc="30" dirty="0">
                  <a:solidFill>
                    <a:srgbClr val="B82D6B"/>
                  </a:solidFill>
                  <a:latin typeface="Open Sans"/>
                  <a:cs typeface="Open Sans"/>
                </a:rPr>
                <a:t>NO</a:t>
              </a:r>
              <a:endParaRPr sz="3400">
                <a:latin typeface="Open Sans"/>
                <a:cs typeface="Open Sans"/>
              </a:endParaRPr>
            </a:p>
          </p:txBody>
        </p:sp>
        <p:grpSp>
          <p:nvGrpSpPr>
            <p:cNvPr id="209" name="object 122">
              <a:extLst>
                <a:ext uri="{FF2B5EF4-FFF2-40B4-BE49-F238E27FC236}">
                  <a16:creationId xmlns:a16="http://schemas.microsoft.com/office/drawing/2014/main" id="{8D4EFC66-84A9-4980-983E-18E83F126094}"/>
                </a:ext>
              </a:extLst>
            </p:cNvPr>
            <p:cNvGrpSpPr/>
            <p:nvPr/>
          </p:nvGrpSpPr>
          <p:grpSpPr>
            <a:xfrm>
              <a:off x="6008268" y="5965582"/>
              <a:ext cx="783590" cy="801370"/>
              <a:chOff x="5162353" y="15728280"/>
              <a:chExt cx="783590" cy="801370"/>
            </a:xfrm>
          </p:grpSpPr>
          <p:sp>
            <p:nvSpPr>
              <p:cNvPr id="210" name="object 123">
                <a:extLst>
                  <a:ext uri="{FF2B5EF4-FFF2-40B4-BE49-F238E27FC236}">
                    <a16:creationId xmlns:a16="http://schemas.microsoft.com/office/drawing/2014/main" id="{98F628AB-88F3-4001-9F89-EB1B6571F247}"/>
                  </a:ext>
                </a:extLst>
              </p:cNvPr>
              <p:cNvSpPr/>
              <p:nvPr/>
            </p:nvSpPr>
            <p:spPr>
              <a:xfrm>
                <a:off x="5237553" y="16181749"/>
                <a:ext cx="628015" cy="344805"/>
              </a:xfrm>
              <a:custGeom>
                <a:avLst/>
                <a:gdLst/>
                <a:ahLst/>
                <a:cxnLst/>
                <a:rect l="l" t="t" r="r" b="b"/>
                <a:pathLst>
                  <a:path w="628014" h="344805">
                    <a:moveTo>
                      <a:pt x="421993" y="0"/>
                    </a:moveTo>
                    <a:lnTo>
                      <a:pt x="371153" y="47484"/>
                    </a:lnTo>
                    <a:lnTo>
                      <a:pt x="313997" y="52798"/>
                    </a:lnTo>
                    <a:lnTo>
                      <a:pt x="254011" y="47317"/>
                    </a:lnTo>
                    <a:lnTo>
                      <a:pt x="206001" y="0"/>
                    </a:lnTo>
                    <a:lnTo>
                      <a:pt x="202109" y="7940"/>
                    </a:lnTo>
                    <a:lnTo>
                      <a:pt x="197022" y="14471"/>
                    </a:lnTo>
                    <a:lnTo>
                      <a:pt x="190240" y="18244"/>
                    </a:lnTo>
                    <a:lnTo>
                      <a:pt x="162323" y="31667"/>
                    </a:lnTo>
                    <a:lnTo>
                      <a:pt x="122422" y="50497"/>
                    </a:lnTo>
                    <a:lnTo>
                      <a:pt x="78095" y="74962"/>
                    </a:lnTo>
                    <a:lnTo>
                      <a:pt x="36898" y="105292"/>
                    </a:lnTo>
                    <a:lnTo>
                      <a:pt x="6390" y="141714"/>
                    </a:lnTo>
                    <a:lnTo>
                      <a:pt x="0" y="176434"/>
                    </a:lnTo>
                    <a:lnTo>
                      <a:pt x="8375" y="224405"/>
                    </a:lnTo>
                    <a:lnTo>
                      <a:pt x="26794" y="281744"/>
                    </a:lnTo>
                    <a:lnTo>
                      <a:pt x="50532" y="344572"/>
                    </a:lnTo>
                    <a:lnTo>
                      <a:pt x="577462" y="344572"/>
                    </a:lnTo>
                    <a:lnTo>
                      <a:pt x="601212" y="281744"/>
                    </a:lnTo>
                    <a:lnTo>
                      <a:pt x="619632" y="224405"/>
                    </a:lnTo>
                    <a:lnTo>
                      <a:pt x="628003" y="176434"/>
                    </a:lnTo>
                    <a:lnTo>
                      <a:pt x="621604" y="141714"/>
                    </a:lnTo>
                    <a:lnTo>
                      <a:pt x="591097" y="105292"/>
                    </a:lnTo>
                    <a:lnTo>
                      <a:pt x="549903" y="74962"/>
                    </a:lnTo>
                    <a:lnTo>
                      <a:pt x="505577" y="50497"/>
                    </a:lnTo>
                    <a:lnTo>
                      <a:pt x="465676" y="31667"/>
                    </a:lnTo>
                    <a:lnTo>
                      <a:pt x="437754" y="18244"/>
                    </a:lnTo>
                    <a:lnTo>
                      <a:pt x="430996" y="14471"/>
                    </a:lnTo>
                    <a:lnTo>
                      <a:pt x="425885" y="7940"/>
                    </a:lnTo>
                    <a:lnTo>
                      <a:pt x="421993" y="0"/>
                    </a:lnTo>
                    <a:close/>
                  </a:path>
                </a:pathLst>
              </a:custGeom>
              <a:solidFill>
                <a:srgbClr val="BA2D6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11" name="object 124">
                <a:extLst>
                  <a:ext uri="{FF2B5EF4-FFF2-40B4-BE49-F238E27FC236}">
                    <a16:creationId xmlns:a16="http://schemas.microsoft.com/office/drawing/2014/main" id="{5FE46A2D-220F-4FD5-8A81-B669BBBFCBEF}"/>
                  </a:ext>
                </a:extLst>
              </p:cNvPr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5423833" y="16175195"/>
                <a:ext cx="255238" cy="122120"/>
              </a:xfrm>
              <a:prstGeom prst="rect">
                <a:avLst/>
              </a:prstGeom>
            </p:spPr>
          </p:pic>
          <p:sp>
            <p:nvSpPr>
              <p:cNvPr id="212" name="object 125">
                <a:extLst>
                  <a:ext uri="{FF2B5EF4-FFF2-40B4-BE49-F238E27FC236}">
                    <a16:creationId xmlns:a16="http://schemas.microsoft.com/office/drawing/2014/main" id="{D4FFB91D-E00E-4AE2-9AA8-827B4E9FDFAC}"/>
                  </a:ext>
                </a:extLst>
              </p:cNvPr>
              <p:cNvSpPr/>
              <p:nvPr/>
            </p:nvSpPr>
            <p:spPr>
              <a:xfrm>
                <a:off x="5162347" y="16200755"/>
                <a:ext cx="783590" cy="328930"/>
              </a:xfrm>
              <a:custGeom>
                <a:avLst/>
                <a:gdLst/>
                <a:ahLst/>
                <a:cxnLst/>
                <a:rect l="l" t="t" r="r" b="b"/>
                <a:pathLst>
                  <a:path w="783589" h="328930">
                    <a:moveTo>
                      <a:pt x="299085" y="328409"/>
                    </a:moveTo>
                    <a:lnTo>
                      <a:pt x="286131" y="279095"/>
                    </a:lnTo>
                    <a:lnTo>
                      <a:pt x="275158" y="230428"/>
                    </a:lnTo>
                    <a:lnTo>
                      <a:pt x="266433" y="182499"/>
                    </a:lnTo>
                    <a:lnTo>
                      <a:pt x="260248" y="135394"/>
                    </a:lnTo>
                    <a:lnTo>
                      <a:pt x="256882" y="89217"/>
                    </a:lnTo>
                    <a:lnTo>
                      <a:pt x="256628" y="44056"/>
                    </a:lnTo>
                    <a:lnTo>
                      <a:pt x="259778" y="0"/>
                    </a:lnTo>
                    <a:lnTo>
                      <a:pt x="187337" y="19786"/>
                    </a:lnTo>
                    <a:lnTo>
                      <a:pt x="144487" y="33477"/>
                    </a:lnTo>
                    <a:lnTo>
                      <a:pt x="80314" y="68033"/>
                    </a:lnTo>
                    <a:lnTo>
                      <a:pt x="38011" y="124891"/>
                    </a:lnTo>
                    <a:lnTo>
                      <a:pt x="13716" y="212598"/>
                    </a:lnTo>
                    <a:lnTo>
                      <a:pt x="2628" y="293116"/>
                    </a:lnTo>
                    <a:lnTo>
                      <a:pt x="0" y="328409"/>
                    </a:lnTo>
                    <a:lnTo>
                      <a:pt x="299085" y="328409"/>
                    </a:lnTo>
                    <a:close/>
                  </a:path>
                  <a:path w="783589" h="328930">
                    <a:moveTo>
                      <a:pt x="783285" y="328409"/>
                    </a:moveTo>
                    <a:lnTo>
                      <a:pt x="772134" y="200507"/>
                    </a:lnTo>
                    <a:lnTo>
                      <a:pt x="759625" y="130746"/>
                    </a:lnTo>
                    <a:lnTo>
                      <a:pt x="737857" y="94729"/>
                    </a:lnTo>
                    <a:lnTo>
                      <a:pt x="698906" y="68033"/>
                    </a:lnTo>
                    <a:lnTo>
                      <a:pt x="646785" y="42748"/>
                    </a:lnTo>
                    <a:lnTo>
                      <a:pt x="586371" y="20993"/>
                    </a:lnTo>
                    <a:lnTo>
                      <a:pt x="536397" y="5753"/>
                    </a:lnTo>
                    <a:lnTo>
                      <a:pt x="515581" y="0"/>
                    </a:lnTo>
                    <a:lnTo>
                      <a:pt x="518731" y="44056"/>
                    </a:lnTo>
                    <a:lnTo>
                      <a:pt x="518477" y="89217"/>
                    </a:lnTo>
                    <a:lnTo>
                      <a:pt x="515112" y="135394"/>
                    </a:lnTo>
                    <a:lnTo>
                      <a:pt x="508927" y="182499"/>
                    </a:lnTo>
                    <a:lnTo>
                      <a:pt x="500202" y="230428"/>
                    </a:lnTo>
                    <a:lnTo>
                      <a:pt x="489229" y="279095"/>
                    </a:lnTo>
                    <a:lnTo>
                      <a:pt x="476275" y="328409"/>
                    </a:lnTo>
                    <a:lnTo>
                      <a:pt x="783285" y="328409"/>
                    </a:lnTo>
                    <a:close/>
                  </a:path>
                </a:pathLst>
              </a:custGeom>
              <a:solidFill>
                <a:srgbClr val="163C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3" name="object 126">
                <a:extLst>
                  <a:ext uri="{FF2B5EF4-FFF2-40B4-BE49-F238E27FC236}">
                    <a16:creationId xmlns:a16="http://schemas.microsoft.com/office/drawing/2014/main" id="{D743FD30-B418-41E2-910D-D3EDBCC00F52}"/>
                  </a:ext>
                </a:extLst>
              </p:cNvPr>
              <p:cNvSpPr/>
              <p:nvPr/>
            </p:nvSpPr>
            <p:spPr>
              <a:xfrm>
                <a:off x="5364251" y="16199027"/>
                <a:ext cx="372110" cy="330200"/>
              </a:xfrm>
              <a:custGeom>
                <a:avLst/>
                <a:gdLst/>
                <a:ahLst/>
                <a:cxnLst/>
                <a:rect l="l" t="t" r="r" b="b"/>
                <a:pathLst>
                  <a:path w="372110" h="330200">
                    <a:moveTo>
                      <a:pt x="101549" y="330149"/>
                    </a:moveTo>
                    <a:lnTo>
                      <a:pt x="88684" y="276517"/>
                    </a:lnTo>
                    <a:lnTo>
                      <a:pt x="77698" y="224459"/>
                    </a:lnTo>
                    <a:lnTo>
                      <a:pt x="68897" y="174332"/>
                    </a:lnTo>
                    <a:lnTo>
                      <a:pt x="62560" y="126479"/>
                    </a:lnTo>
                    <a:lnTo>
                      <a:pt x="59004" y="81241"/>
                    </a:lnTo>
                    <a:lnTo>
                      <a:pt x="58508" y="38963"/>
                    </a:lnTo>
                    <a:lnTo>
                      <a:pt x="61391" y="0"/>
                    </a:lnTo>
                    <a:lnTo>
                      <a:pt x="27495" y="13131"/>
                    </a:lnTo>
                    <a:lnTo>
                      <a:pt x="0" y="110566"/>
                    </a:lnTo>
                    <a:lnTo>
                      <a:pt x="34112" y="123545"/>
                    </a:lnTo>
                    <a:lnTo>
                      <a:pt x="1803" y="141109"/>
                    </a:lnTo>
                    <a:lnTo>
                      <a:pt x="82994" y="330149"/>
                    </a:lnTo>
                    <a:lnTo>
                      <a:pt x="101549" y="330149"/>
                    </a:lnTo>
                    <a:close/>
                  </a:path>
                  <a:path w="372110" h="330200">
                    <a:moveTo>
                      <a:pt x="371538" y="110566"/>
                    </a:moveTo>
                    <a:lnTo>
                      <a:pt x="344043" y="13157"/>
                    </a:lnTo>
                    <a:lnTo>
                      <a:pt x="310146" y="0"/>
                    </a:lnTo>
                    <a:lnTo>
                      <a:pt x="313029" y="38963"/>
                    </a:lnTo>
                    <a:lnTo>
                      <a:pt x="312547" y="81241"/>
                    </a:lnTo>
                    <a:lnTo>
                      <a:pt x="308991" y="126479"/>
                    </a:lnTo>
                    <a:lnTo>
                      <a:pt x="302666" y="174332"/>
                    </a:lnTo>
                    <a:lnTo>
                      <a:pt x="293865" y="224459"/>
                    </a:lnTo>
                    <a:lnTo>
                      <a:pt x="282879" y="276504"/>
                    </a:lnTo>
                    <a:lnTo>
                      <a:pt x="270014" y="330136"/>
                    </a:lnTo>
                    <a:lnTo>
                      <a:pt x="288556" y="330136"/>
                    </a:lnTo>
                    <a:lnTo>
                      <a:pt x="369760" y="141097"/>
                    </a:lnTo>
                    <a:lnTo>
                      <a:pt x="337426" y="123558"/>
                    </a:lnTo>
                    <a:lnTo>
                      <a:pt x="371538" y="110566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4" name="object 127">
                <a:extLst>
                  <a:ext uri="{FF2B5EF4-FFF2-40B4-BE49-F238E27FC236}">
                    <a16:creationId xmlns:a16="http://schemas.microsoft.com/office/drawing/2014/main" id="{25A166F0-A7FB-41C6-A9D8-FE2D73B3C1AC}"/>
                  </a:ext>
                </a:extLst>
              </p:cNvPr>
              <p:cNvSpPr/>
              <p:nvPr/>
            </p:nvSpPr>
            <p:spPr>
              <a:xfrm>
                <a:off x="5685475" y="16398898"/>
                <a:ext cx="125730" cy="83185"/>
              </a:xfrm>
              <a:custGeom>
                <a:avLst/>
                <a:gdLst/>
                <a:ahLst/>
                <a:cxnLst/>
                <a:rect l="l" t="t" r="r" b="b"/>
                <a:pathLst>
                  <a:path w="125729" h="83184">
                    <a:moveTo>
                      <a:pt x="125690" y="0"/>
                    </a:moveTo>
                    <a:lnTo>
                      <a:pt x="0" y="0"/>
                    </a:lnTo>
                    <a:lnTo>
                      <a:pt x="0" y="82683"/>
                    </a:lnTo>
                    <a:lnTo>
                      <a:pt x="125690" y="82683"/>
                    </a:lnTo>
                    <a:lnTo>
                      <a:pt x="125690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5" name="object 128">
                <a:extLst>
                  <a:ext uri="{FF2B5EF4-FFF2-40B4-BE49-F238E27FC236}">
                    <a16:creationId xmlns:a16="http://schemas.microsoft.com/office/drawing/2014/main" id="{D91347F7-2628-4505-93C0-C7B8A64271F8}"/>
                  </a:ext>
                </a:extLst>
              </p:cNvPr>
              <p:cNvSpPr/>
              <p:nvPr/>
            </p:nvSpPr>
            <p:spPr>
              <a:xfrm>
                <a:off x="5734608" y="16391889"/>
                <a:ext cx="27940" cy="18415"/>
              </a:xfrm>
              <a:custGeom>
                <a:avLst/>
                <a:gdLst/>
                <a:ahLst/>
                <a:cxnLst/>
                <a:rect l="l" t="t" r="r" b="b"/>
                <a:pathLst>
                  <a:path w="27939" h="18415">
                    <a:moveTo>
                      <a:pt x="27425" y="0"/>
                    </a:moveTo>
                    <a:lnTo>
                      <a:pt x="0" y="0"/>
                    </a:lnTo>
                    <a:lnTo>
                      <a:pt x="0" y="17814"/>
                    </a:lnTo>
                    <a:lnTo>
                      <a:pt x="27425" y="17814"/>
                    </a:lnTo>
                    <a:lnTo>
                      <a:pt x="27425" y="0"/>
                    </a:lnTo>
                    <a:close/>
                  </a:path>
                </a:pathLst>
              </a:custGeom>
              <a:solidFill>
                <a:srgbClr val="BA2D6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6" name="object 129">
                <a:extLst>
                  <a:ext uri="{FF2B5EF4-FFF2-40B4-BE49-F238E27FC236}">
                    <a16:creationId xmlns:a16="http://schemas.microsoft.com/office/drawing/2014/main" id="{FB2E035C-8BFF-4585-B631-C66D9A1BBA99}"/>
                  </a:ext>
                </a:extLst>
              </p:cNvPr>
              <p:cNvSpPr/>
              <p:nvPr/>
            </p:nvSpPr>
            <p:spPr>
              <a:xfrm>
                <a:off x="5393840" y="15728280"/>
                <a:ext cx="311150" cy="298450"/>
              </a:xfrm>
              <a:custGeom>
                <a:avLst/>
                <a:gdLst/>
                <a:ahLst/>
                <a:cxnLst/>
                <a:rect l="l" t="t" r="r" b="b"/>
                <a:pathLst>
                  <a:path w="311150" h="298450">
                    <a:moveTo>
                      <a:pt x="158524" y="0"/>
                    </a:moveTo>
                    <a:lnTo>
                      <a:pt x="113278" y="3944"/>
                    </a:lnTo>
                    <a:lnTo>
                      <a:pt x="82707" y="15721"/>
                    </a:lnTo>
                    <a:lnTo>
                      <a:pt x="105369" y="18145"/>
                    </a:lnTo>
                    <a:lnTo>
                      <a:pt x="82981" y="24317"/>
                    </a:lnTo>
                    <a:lnTo>
                      <a:pt x="62193" y="34697"/>
                    </a:lnTo>
                    <a:lnTo>
                      <a:pt x="43740" y="48825"/>
                    </a:lnTo>
                    <a:lnTo>
                      <a:pt x="28357" y="66239"/>
                    </a:lnTo>
                    <a:lnTo>
                      <a:pt x="38959" y="66048"/>
                    </a:lnTo>
                    <a:lnTo>
                      <a:pt x="21793" y="84550"/>
                    </a:lnTo>
                    <a:lnTo>
                      <a:pt x="9235" y="106470"/>
                    </a:lnTo>
                    <a:lnTo>
                      <a:pt x="1799" y="130620"/>
                    </a:lnTo>
                    <a:lnTo>
                      <a:pt x="0" y="155812"/>
                    </a:lnTo>
                    <a:lnTo>
                      <a:pt x="4537" y="151036"/>
                    </a:lnTo>
                    <a:lnTo>
                      <a:pt x="5943" y="203425"/>
                    </a:lnTo>
                    <a:lnTo>
                      <a:pt x="17173" y="250671"/>
                    </a:lnTo>
                    <a:lnTo>
                      <a:pt x="29969" y="284839"/>
                    </a:lnTo>
                    <a:lnTo>
                      <a:pt x="36070" y="297992"/>
                    </a:lnTo>
                    <a:lnTo>
                      <a:pt x="279356" y="297992"/>
                    </a:lnTo>
                    <a:lnTo>
                      <a:pt x="298262" y="227637"/>
                    </a:lnTo>
                    <a:lnTo>
                      <a:pt x="308426" y="166643"/>
                    </a:lnTo>
                    <a:lnTo>
                      <a:pt x="310571" y="116000"/>
                    </a:lnTo>
                    <a:lnTo>
                      <a:pt x="305421" y="76697"/>
                    </a:lnTo>
                    <a:lnTo>
                      <a:pt x="293697" y="49725"/>
                    </a:lnTo>
                    <a:lnTo>
                      <a:pt x="276123" y="36075"/>
                    </a:lnTo>
                    <a:lnTo>
                      <a:pt x="253423" y="36735"/>
                    </a:lnTo>
                    <a:lnTo>
                      <a:pt x="208539" y="9170"/>
                    </a:lnTo>
                    <a:lnTo>
                      <a:pt x="158524" y="0"/>
                    </a:lnTo>
                    <a:close/>
                  </a:path>
                </a:pathLst>
              </a:custGeom>
              <a:solidFill>
                <a:srgbClr val="163C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7" name="object 130">
                <a:extLst>
                  <a:ext uri="{FF2B5EF4-FFF2-40B4-BE49-F238E27FC236}">
                    <a16:creationId xmlns:a16="http://schemas.microsoft.com/office/drawing/2014/main" id="{339BDD38-43F8-441E-8EA7-C8481CD0A629}"/>
                  </a:ext>
                </a:extLst>
              </p:cNvPr>
              <p:cNvSpPr/>
              <p:nvPr/>
            </p:nvSpPr>
            <p:spPr>
              <a:xfrm>
                <a:off x="5418950" y="15780028"/>
                <a:ext cx="265430" cy="396875"/>
              </a:xfrm>
              <a:custGeom>
                <a:avLst/>
                <a:gdLst/>
                <a:ahLst/>
                <a:cxnLst/>
                <a:rect l="l" t="t" r="r" b="b"/>
                <a:pathLst>
                  <a:path w="265429" h="396875">
                    <a:moveTo>
                      <a:pt x="161641" y="0"/>
                    </a:moveTo>
                    <a:lnTo>
                      <a:pt x="103566" y="0"/>
                    </a:lnTo>
                    <a:lnTo>
                      <a:pt x="61505" y="8649"/>
                    </a:lnTo>
                    <a:lnTo>
                      <a:pt x="27788" y="32061"/>
                    </a:lnTo>
                    <a:lnTo>
                      <a:pt x="6069" y="66429"/>
                    </a:lnTo>
                    <a:lnTo>
                      <a:pt x="0" y="107948"/>
                    </a:lnTo>
                    <a:lnTo>
                      <a:pt x="13253" y="303559"/>
                    </a:lnTo>
                    <a:lnTo>
                      <a:pt x="27521" y="341866"/>
                    </a:lnTo>
                    <a:lnTo>
                      <a:pt x="58372" y="371089"/>
                    </a:lnTo>
                    <a:lnTo>
                      <a:pt x="96501" y="389725"/>
                    </a:lnTo>
                    <a:lnTo>
                      <a:pt x="132604" y="396272"/>
                    </a:lnTo>
                    <a:lnTo>
                      <a:pt x="168701" y="389725"/>
                    </a:lnTo>
                    <a:lnTo>
                      <a:pt x="206831" y="371089"/>
                    </a:lnTo>
                    <a:lnTo>
                      <a:pt x="237685" y="341866"/>
                    </a:lnTo>
                    <a:lnTo>
                      <a:pt x="251954" y="303559"/>
                    </a:lnTo>
                    <a:lnTo>
                      <a:pt x="265208" y="107948"/>
                    </a:lnTo>
                    <a:lnTo>
                      <a:pt x="259138" y="66429"/>
                    </a:lnTo>
                    <a:lnTo>
                      <a:pt x="237419" y="32061"/>
                    </a:lnTo>
                    <a:lnTo>
                      <a:pt x="203703" y="8649"/>
                    </a:lnTo>
                    <a:lnTo>
                      <a:pt x="161641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8" name="object 131">
                <a:extLst>
                  <a:ext uri="{FF2B5EF4-FFF2-40B4-BE49-F238E27FC236}">
                    <a16:creationId xmlns:a16="http://schemas.microsoft.com/office/drawing/2014/main" id="{B7D464CB-2499-4681-8C8C-931938B3C811}"/>
                  </a:ext>
                </a:extLst>
              </p:cNvPr>
              <p:cNvSpPr/>
              <p:nvPr/>
            </p:nvSpPr>
            <p:spPr>
              <a:xfrm>
                <a:off x="5414835" y="15772993"/>
                <a:ext cx="274320" cy="231775"/>
              </a:xfrm>
              <a:custGeom>
                <a:avLst/>
                <a:gdLst/>
                <a:ahLst/>
                <a:cxnLst/>
                <a:rect l="l" t="t" r="r" b="b"/>
                <a:pathLst>
                  <a:path w="274320" h="231775">
                    <a:moveTo>
                      <a:pt x="274269" y="108635"/>
                    </a:moveTo>
                    <a:lnTo>
                      <a:pt x="271856" y="74066"/>
                    </a:lnTo>
                    <a:lnTo>
                      <a:pt x="260794" y="43688"/>
                    </a:lnTo>
                    <a:lnTo>
                      <a:pt x="259588" y="42468"/>
                    </a:lnTo>
                    <a:lnTo>
                      <a:pt x="259588" y="163398"/>
                    </a:lnTo>
                    <a:lnTo>
                      <a:pt x="257022" y="163233"/>
                    </a:lnTo>
                    <a:lnTo>
                      <a:pt x="257022" y="181140"/>
                    </a:lnTo>
                    <a:lnTo>
                      <a:pt x="256057" y="196303"/>
                    </a:lnTo>
                    <a:lnTo>
                      <a:pt x="222161" y="225958"/>
                    </a:lnTo>
                    <a:lnTo>
                      <a:pt x="198462" y="226529"/>
                    </a:lnTo>
                    <a:lnTo>
                      <a:pt x="187198" y="225958"/>
                    </a:lnTo>
                    <a:lnTo>
                      <a:pt x="157124" y="201764"/>
                    </a:lnTo>
                    <a:lnTo>
                      <a:pt x="153644" y="186880"/>
                    </a:lnTo>
                    <a:lnTo>
                      <a:pt x="154444" y="183337"/>
                    </a:lnTo>
                    <a:lnTo>
                      <a:pt x="156324" y="174942"/>
                    </a:lnTo>
                    <a:lnTo>
                      <a:pt x="174637" y="168071"/>
                    </a:lnTo>
                    <a:lnTo>
                      <a:pt x="184873" y="167157"/>
                    </a:lnTo>
                    <a:lnTo>
                      <a:pt x="206476" y="165214"/>
                    </a:lnTo>
                    <a:lnTo>
                      <a:pt x="237782" y="166166"/>
                    </a:lnTo>
                    <a:lnTo>
                      <a:pt x="254444" y="170738"/>
                    </a:lnTo>
                    <a:lnTo>
                      <a:pt x="257022" y="181140"/>
                    </a:lnTo>
                    <a:lnTo>
                      <a:pt x="257022" y="163233"/>
                    </a:lnTo>
                    <a:lnTo>
                      <a:pt x="220522" y="160794"/>
                    </a:lnTo>
                    <a:lnTo>
                      <a:pt x="192163" y="161340"/>
                    </a:lnTo>
                    <a:lnTo>
                      <a:pt x="169722" y="163995"/>
                    </a:lnTo>
                    <a:lnTo>
                      <a:pt x="138468" y="167119"/>
                    </a:lnTo>
                    <a:lnTo>
                      <a:pt x="138061" y="167157"/>
                    </a:lnTo>
                    <a:lnTo>
                      <a:pt x="137883" y="167157"/>
                    </a:lnTo>
                    <a:lnTo>
                      <a:pt x="135242" y="167144"/>
                    </a:lnTo>
                    <a:lnTo>
                      <a:pt x="119761" y="165608"/>
                    </a:lnTo>
                    <a:lnTo>
                      <a:pt x="119761" y="186880"/>
                    </a:lnTo>
                    <a:lnTo>
                      <a:pt x="103708" y="222046"/>
                    </a:lnTo>
                    <a:lnTo>
                      <a:pt x="74955" y="226529"/>
                    </a:lnTo>
                    <a:lnTo>
                      <a:pt x="63144" y="226402"/>
                    </a:lnTo>
                    <a:lnTo>
                      <a:pt x="20904" y="211099"/>
                    </a:lnTo>
                    <a:lnTo>
                      <a:pt x="16408" y="181140"/>
                    </a:lnTo>
                    <a:lnTo>
                      <a:pt x="18973" y="170738"/>
                    </a:lnTo>
                    <a:lnTo>
                      <a:pt x="35648" y="166166"/>
                    </a:lnTo>
                    <a:lnTo>
                      <a:pt x="66954" y="165214"/>
                    </a:lnTo>
                    <a:lnTo>
                      <a:pt x="98793" y="168071"/>
                    </a:lnTo>
                    <a:lnTo>
                      <a:pt x="117081" y="174942"/>
                    </a:lnTo>
                    <a:lnTo>
                      <a:pt x="119761" y="186880"/>
                    </a:lnTo>
                    <a:lnTo>
                      <a:pt x="119761" y="165608"/>
                    </a:lnTo>
                    <a:lnTo>
                      <a:pt x="115938" y="165214"/>
                    </a:lnTo>
                    <a:lnTo>
                      <a:pt x="103505" y="163969"/>
                    </a:lnTo>
                    <a:lnTo>
                      <a:pt x="81140" y="161328"/>
                    </a:lnTo>
                    <a:lnTo>
                      <a:pt x="52806" y="160794"/>
                    </a:lnTo>
                    <a:lnTo>
                      <a:pt x="12331" y="163499"/>
                    </a:lnTo>
                    <a:lnTo>
                      <a:pt x="12369" y="162140"/>
                    </a:lnTo>
                    <a:lnTo>
                      <a:pt x="19037" y="120802"/>
                    </a:lnTo>
                    <a:lnTo>
                      <a:pt x="42075" y="86309"/>
                    </a:lnTo>
                    <a:lnTo>
                      <a:pt x="67132" y="75336"/>
                    </a:lnTo>
                    <a:lnTo>
                      <a:pt x="63792" y="83223"/>
                    </a:lnTo>
                    <a:lnTo>
                      <a:pt x="140589" y="58331"/>
                    </a:lnTo>
                    <a:lnTo>
                      <a:pt x="135331" y="65430"/>
                    </a:lnTo>
                    <a:lnTo>
                      <a:pt x="159931" y="62598"/>
                    </a:lnTo>
                    <a:lnTo>
                      <a:pt x="183451" y="54813"/>
                    </a:lnTo>
                    <a:lnTo>
                      <a:pt x="204952" y="42519"/>
                    </a:lnTo>
                    <a:lnTo>
                      <a:pt x="223507" y="26098"/>
                    </a:lnTo>
                    <a:lnTo>
                      <a:pt x="242735" y="96596"/>
                    </a:lnTo>
                    <a:lnTo>
                      <a:pt x="246964" y="87083"/>
                    </a:lnTo>
                    <a:lnTo>
                      <a:pt x="255193" y="155714"/>
                    </a:lnTo>
                    <a:lnTo>
                      <a:pt x="258749" y="148412"/>
                    </a:lnTo>
                    <a:lnTo>
                      <a:pt x="259588" y="163398"/>
                    </a:lnTo>
                    <a:lnTo>
                      <a:pt x="259588" y="42468"/>
                    </a:lnTo>
                    <a:lnTo>
                      <a:pt x="237197" y="19723"/>
                    </a:lnTo>
                    <a:lnTo>
                      <a:pt x="197142" y="4419"/>
                    </a:lnTo>
                    <a:lnTo>
                      <a:pt x="136715" y="0"/>
                    </a:lnTo>
                    <a:lnTo>
                      <a:pt x="76695" y="7874"/>
                    </a:lnTo>
                    <a:lnTo>
                      <a:pt x="36918" y="26314"/>
                    </a:lnTo>
                    <a:lnTo>
                      <a:pt x="13487" y="52743"/>
                    </a:lnTo>
                    <a:lnTo>
                      <a:pt x="2476" y="84620"/>
                    </a:lnTo>
                    <a:lnTo>
                      <a:pt x="0" y="119354"/>
                    </a:lnTo>
                    <a:lnTo>
                      <a:pt x="2133" y="154406"/>
                    </a:lnTo>
                    <a:lnTo>
                      <a:pt x="3898" y="174688"/>
                    </a:lnTo>
                    <a:lnTo>
                      <a:pt x="3898" y="179857"/>
                    </a:lnTo>
                    <a:lnTo>
                      <a:pt x="4406" y="180657"/>
                    </a:lnTo>
                    <a:lnTo>
                      <a:pt x="4991" y="187223"/>
                    </a:lnTo>
                    <a:lnTo>
                      <a:pt x="4635" y="215214"/>
                    </a:lnTo>
                    <a:lnTo>
                      <a:pt x="10909" y="215214"/>
                    </a:lnTo>
                    <a:lnTo>
                      <a:pt x="11455" y="195148"/>
                    </a:lnTo>
                    <a:lnTo>
                      <a:pt x="13512" y="202844"/>
                    </a:lnTo>
                    <a:lnTo>
                      <a:pt x="17170" y="216852"/>
                    </a:lnTo>
                    <a:lnTo>
                      <a:pt x="22834" y="225806"/>
                    </a:lnTo>
                    <a:lnTo>
                      <a:pt x="38150" y="229603"/>
                    </a:lnTo>
                    <a:lnTo>
                      <a:pt x="63347" y="231203"/>
                    </a:lnTo>
                    <a:lnTo>
                      <a:pt x="89395" y="230098"/>
                    </a:lnTo>
                    <a:lnTo>
                      <a:pt x="104267" y="226529"/>
                    </a:lnTo>
                    <a:lnTo>
                      <a:pt x="107276" y="225806"/>
                    </a:lnTo>
                    <a:lnTo>
                      <a:pt x="115265" y="216255"/>
                    </a:lnTo>
                    <a:lnTo>
                      <a:pt x="120700" y="202298"/>
                    </a:lnTo>
                    <a:lnTo>
                      <a:pt x="126022" y="189941"/>
                    </a:lnTo>
                    <a:lnTo>
                      <a:pt x="134391" y="183476"/>
                    </a:lnTo>
                    <a:lnTo>
                      <a:pt x="135140" y="183337"/>
                    </a:lnTo>
                    <a:lnTo>
                      <a:pt x="137985" y="183337"/>
                    </a:lnTo>
                    <a:lnTo>
                      <a:pt x="138582" y="183400"/>
                    </a:lnTo>
                    <a:lnTo>
                      <a:pt x="147205" y="189611"/>
                    </a:lnTo>
                    <a:lnTo>
                      <a:pt x="152755" y="202298"/>
                    </a:lnTo>
                    <a:lnTo>
                      <a:pt x="158102" y="216128"/>
                    </a:lnTo>
                    <a:lnTo>
                      <a:pt x="166141" y="225806"/>
                    </a:lnTo>
                    <a:lnTo>
                      <a:pt x="184023" y="230098"/>
                    </a:lnTo>
                    <a:lnTo>
                      <a:pt x="210083" y="231203"/>
                    </a:lnTo>
                    <a:lnTo>
                      <a:pt x="235280" y="229603"/>
                    </a:lnTo>
                    <a:lnTo>
                      <a:pt x="247675" y="226529"/>
                    </a:lnTo>
                    <a:lnTo>
                      <a:pt x="250596" y="225806"/>
                    </a:lnTo>
                    <a:lnTo>
                      <a:pt x="256260" y="216852"/>
                    </a:lnTo>
                    <a:lnTo>
                      <a:pt x="260070" y="202298"/>
                    </a:lnTo>
                    <a:lnTo>
                      <a:pt x="261480" y="196964"/>
                    </a:lnTo>
                    <a:lnTo>
                      <a:pt x="262521" y="215214"/>
                    </a:lnTo>
                    <a:lnTo>
                      <a:pt x="268782" y="215214"/>
                    </a:lnTo>
                    <a:lnTo>
                      <a:pt x="268820" y="181444"/>
                    </a:lnTo>
                    <a:lnTo>
                      <a:pt x="268871" y="180848"/>
                    </a:lnTo>
                    <a:lnTo>
                      <a:pt x="269519" y="179857"/>
                    </a:lnTo>
                    <a:lnTo>
                      <a:pt x="269519" y="173380"/>
                    </a:lnTo>
                    <a:lnTo>
                      <a:pt x="271957" y="145173"/>
                    </a:lnTo>
                    <a:lnTo>
                      <a:pt x="274269" y="108635"/>
                    </a:lnTo>
                    <a:close/>
                  </a:path>
                </a:pathLst>
              </a:custGeom>
              <a:solidFill>
                <a:srgbClr val="163C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22" name="object 135">
              <a:extLst>
                <a:ext uri="{FF2B5EF4-FFF2-40B4-BE49-F238E27FC236}">
                  <a16:creationId xmlns:a16="http://schemas.microsoft.com/office/drawing/2014/main" id="{F788C594-9588-4086-8B69-7CF801603D71}"/>
                </a:ext>
              </a:extLst>
            </p:cNvPr>
            <p:cNvSpPr txBox="1"/>
            <p:nvPr/>
          </p:nvSpPr>
          <p:spPr>
            <a:xfrm>
              <a:off x="5537146" y="7547246"/>
              <a:ext cx="1725930" cy="1137920"/>
            </a:xfrm>
            <a:prstGeom prst="rect">
              <a:avLst/>
            </a:prstGeom>
            <a:ln w="11939">
              <a:solidFill>
                <a:srgbClr val="006C9E"/>
              </a:solidFill>
            </a:ln>
          </p:spPr>
          <p:txBody>
            <a:bodyPr vert="horz" wrap="square" lIns="0" tIns="1905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5"/>
                </a:spcBef>
              </a:pPr>
              <a:endParaRPr sz="1500">
                <a:latin typeface="Times New Roman"/>
                <a:cs typeface="Times New Roman"/>
              </a:endParaRPr>
            </a:p>
            <a:p>
              <a:pPr marL="334645" marR="326390" algn="ctr">
                <a:lnSpc>
                  <a:spcPct val="102600"/>
                </a:lnSpc>
                <a:spcBef>
                  <a:spcPts val="5"/>
                </a:spcBef>
              </a:pPr>
              <a:r>
                <a:rPr sz="1100" spc="15" dirty="0">
                  <a:solidFill>
                    <a:srgbClr val="173C66"/>
                  </a:solidFill>
                  <a:latin typeface="Open Sans"/>
                  <a:cs typeface="Open Sans"/>
                </a:rPr>
                <a:t>OSTEOPOROSIS  </a:t>
              </a:r>
              <a:r>
                <a:rPr sz="1100" spc="10" dirty="0">
                  <a:solidFill>
                    <a:srgbClr val="173C66"/>
                  </a:solidFill>
                  <a:latin typeface="Open Sans"/>
                  <a:cs typeface="Open Sans"/>
                </a:rPr>
                <a:t>PRIMARILY </a:t>
              </a:r>
              <a:r>
                <a:rPr sz="1100" spc="15" dirty="0">
                  <a:solidFill>
                    <a:srgbClr val="173C66"/>
                  </a:solidFill>
                  <a:latin typeface="Open Sans"/>
                  <a:cs typeface="Open Sans"/>
                </a:rPr>
                <a:t> MANAGED </a:t>
              </a:r>
              <a:r>
                <a:rPr sz="1100" spc="10" dirty="0">
                  <a:solidFill>
                    <a:srgbClr val="173C66"/>
                  </a:solidFill>
                  <a:latin typeface="Open Sans"/>
                  <a:cs typeface="Open Sans"/>
                </a:rPr>
                <a:t>IN </a:t>
              </a:r>
              <a:r>
                <a:rPr sz="1100" spc="15" dirty="0">
                  <a:solidFill>
                    <a:srgbClr val="173C66"/>
                  </a:solidFill>
                  <a:latin typeface="Open Sans"/>
                  <a:cs typeface="Open Sans"/>
                </a:rPr>
                <a:t> </a:t>
              </a:r>
              <a:r>
                <a:rPr sz="1100" spc="10" dirty="0">
                  <a:solidFill>
                    <a:srgbClr val="173C66"/>
                  </a:solidFill>
                  <a:latin typeface="Open Sans"/>
                  <a:cs typeface="Open Sans"/>
                </a:rPr>
                <a:t>PRIMARY</a:t>
              </a:r>
              <a:r>
                <a:rPr sz="1100" spc="-20" dirty="0">
                  <a:solidFill>
                    <a:srgbClr val="173C66"/>
                  </a:solidFill>
                  <a:latin typeface="Open Sans"/>
                  <a:cs typeface="Open Sans"/>
                </a:rPr>
                <a:t> </a:t>
              </a:r>
              <a:r>
                <a:rPr sz="1100" spc="15" dirty="0">
                  <a:solidFill>
                    <a:srgbClr val="173C66"/>
                  </a:solidFill>
                  <a:latin typeface="Open Sans"/>
                  <a:cs typeface="Open Sans"/>
                </a:rPr>
                <a:t>CARE</a:t>
              </a:r>
              <a:endParaRPr sz="1100">
                <a:latin typeface="Open Sans"/>
                <a:cs typeface="Open Sans"/>
              </a:endParaRP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A7F430B8-E47D-4A5F-AB94-B08133B011E1}"/>
              </a:ext>
            </a:extLst>
          </p:cNvPr>
          <p:cNvGrpSpPr/>
          <p:nvPr/>
        </p:nvGrpSpPr>
        <p:grpSpPr>
          <a:xfrm>
            <a:off x="7534664" y="6278115"/>
            <a:ext cx="1732914" cy="2719705"/>
            <a:chOff x="7534664" y="5965461"/>
            <a:chExt cx="1732914" cy="2719705"/>
          </a:xfrm>
        </p:grpSpPr>
        <p:grpSp>
          <p:nvGrpSpPr>
            <p:cNvPr id="192" name="object 105">
              <a:extLst>
                <a:ext uri="{FF2B5EF4-FFF2-40B4-BE49-F238E27FC236}">
                  <a16:creationId xmlns:a16="http://schemas.microsoft.com/office/drawing/2014/main" id="{FD6FB734-553B-4285-ABC2-327F0E9257D1}"/>
                </a:ext>
              </a:extLst>
            </p:cNvPr>
            <p:cNvGrpSpPr/>
            <p:nvPr/>
          </p:nvGrpSpPr>
          <p:grpSpPr>
            <a:xfrm>
              <a:off x="8203513" y="5965461"/>
              <a:ext cx="395605" cy="328295"/>
              <a:chOff x="7357598" y="15728159"/>
              <a:chExt cx="395605" cy="328295"/>
            </a:xfrm>
          </p:grpSpPr>
          <p:sp>
            <p:nvSpPr>
              <p:cNvPr id="193" name="object 106">
                <a:extLst>
                  <a:ext uri="{FF2B5EF4-FFF2-40B4-BE49-F238E27FC236}">
                    <a16:creationId xmlns:a16="http://schemas.microsoft.com/office/drawing/2014/main" id="{B0F0C15B-39C0-4686-B83A-89ACB20F1D17}"/>
                  </a:ext>
                </a:extLst>
              </p:cNvPr>
              <p:cNvSpPr/>
              <p:nvPr/>
            </p:nvSpPr>
            <p:spPr>
              <a:xfrm>
                <a:off x="7363536" y="15949917"/>
                <a:ext cx="383540" cy="106680"/>
              </a:xfrm>
              <a:custGeom>
                <a:avLst/>
                <a:gdLst/>
                <a:ahLst/>
                <a:cxnLst/>
                <a:rect l="l" t="t" r="r" b="b"/>
                <a:pathLst>
                  <a:path w="383540" h="106680">
                    <a:moveTo>
                      <a:pt x="46913" y="5511"/>
                    </a:moveTo>
                    <a:lnTo>
                      <a:pt x="0" y="0"/>
                    </a:lnTo>
                    <a:lnTo>
                      <a:pt x="7404" y="92532"/>
                    </a:lnTo>
                    <a:lnTo>
                      <a:pt x="33743" y="106502"/>
                    </a:lnTo>
                    <a:lnTo>
                      <a:pt x="38277" y="61683"/>
                    </a:lnTo>
                    <a:lnTo>
                      <a:pt x="42545" y="27673"/>
                    </a:lnTo>
                    <a:lnTo>
                      <a:pt x="46913" y="5511"/>
                    </a:lnTo>
                    <a:close/>
                  </a:path>
                  <a:path w="383540" h="106680">
                    <a:moveTo>
                      <a:pt x="383540" y="0"/>
                    </a:moveTo>
                    <a:lnTo>
                      <a:pt x="336626" y="5511"/>
                    </a:lnTo>
                    <a:lnTo>
                      <a:pt x="341007" y="27673"/>
                    </a:lnTo>
                    <a:lnTo>
                      <a:pt x="345274" y="61683"/>
                    </a:lnTo>
                    <a:lnTo>
                      <a:pt x="349796" y="106502"/>
                    </a:lnTo>
                    <a:lnTo>
                      <a:pt x="376135" y="92532"/>
                    </a:lnTo>
                    <a:lnTo>
                      <a:pt x="383540" y="0"/>
                    </a:lnTo>
                    <a:close/>
                  </a:path>
                </a:pathLst>
              </a:custGeom>
              <a:solidFill>
                <a:srgbClr val="1A3A6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4" name="object 107">
                <a:extLst>
                  <a:ext uri="{FF2B5EF4-FFF2-40B4-BE49-F238E27FC236}">
                    <a16:creationId xmlns:a16="http://schemas.microsoft.com/office/drawing/2014/main" id="{F37F6775-0231-4A4C-BCD3-AABE847A6F18}"/>
                  </a:ext>
                </a:extLst>
              </p:cNvPr>
              <p:cNvSpPr/>
              <p:nvPr/>
            </p:nvSpPr>
            <p:spPr>
              <a:xfrm>
                <a:off x="7357598" y="15728159"/>
                <a:ext cx="395605" cy="227329"/>
              </a:xfrm>
              <a:custGeom>
                <a:avLst/>
                <a:gdLst/>
                <a:ahLst/>
                <a:cxnLst/>
                <a:rect l="l" t="t" r="r" b="b"/>
                <a:pathLst>
                  <a:path w="395604" h="227330">
                    <a:moveTo>
                      <a:pt x="197533" y="0"/>
                    </a:moveTo>
                    <a:lnTo>
                      <a:pt x="146816" y="2841"/>
                    </a:lnTo>
                    <a:lnTo>
                      <a:pt x="96633" y="11366"/>
                    </a:lnTo>
                    <a:lnTo>
                      <a:pt x="47516" y="25573"/>
                    </a:lnTo>
                    <a:lnTo>
                      <a:pt x="0" y="45464"/>
                    </a:lnTo>
                    <a:lnTo>
                      <a:pt x="0" y="227260"/>
                    </a:lnTo>
                    <a:lnTo>
                      <a:pt x="395066" y="227260"/>
                    </a:lnTo>
                    <a:lnTo>
                      <a:pt x="395066" y="45464"/>
                    </a:lnTo>
                    <a:lnTo>
                      <a:pt x="347549" y="25573"/>
                    </a:lnTo>
                    <a:lnTo>
                      <a:pt x="298433" y="11366"/>
                    </a:lnTo>
                    <a:lnTo>
                      <a:pt x="248249" y="2841"/>
                    </a:lnTo>
                    <a:lnTo>
                      <a:pt x="197533" y="0"/>
                    </a:lnTo>
                    <a:close/>
                  </a:path>
                </a:pathLst>
              </a:custGeom>
              <a:solidFill>
                <a:srgbClr val="B82D6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5" name="object 108">
                <a:extLst>
                  <a:ext uri="{FF2B5EF4-FFF2-40B4-BE49-F238E27FC236}">
                    <a16:creationId xmlns:a16="http://schemas.microsoft.com/office/drawing/2014/main" id="{5A5722A2-7FF3-478C-9A82-09E42491E1A2}"/>
                  </a:ext>
                </a:extLst>
              </p:cNvPr>
              <p:cNvSpPr/>
              <p:nvPr/>
            </p:nvSpPr>
            <p:spPr>
              <a:xfrm>
                <a:off x="7501090" y="15796310"/>
                <a:ext cx="108585" cy="102870"/>
              </a:xfrm>
              <a:custGeom>
                <a:avLst/>
                <a:gdLst/>
                <a:ahLst/>
                <a:cxnLst/>
                <a:rect l="l" t="t" r="r" b="b"/>
                <a:pathLst>
                  <a:path w="108584" h="102869">
                    <a:moveTo>
                      <a:pt x="108077" y="34290"/>
                    </a:moveTo>
                    <a:lnTo>
                      <a:pt x="71666" y="34290"/>
                    </a:lnTo>
                    <a:lnTo>
                      <a:pt x="71666" y="0"/>
                    </a:lnTo>
                    <a:lnTo>
                      <a:pt x="36423" y="0"/>
                    </a:lnTo>
                    <a:lnTo>
                      <a:pt x="36423" y="34290"/>
                    </a:lnTo>
                    <a:lnTo>
                      <a:pt x="0" y="34290"/>
                    </a:lnTo>
                    <a:lnTo>
                      <a:pt x="0" y="68580"/>
                    </a:lnTo>
                    <a:lnTo>
                      <a:pt x="36423" y="68580"/>
                    </a:lnTo>
                    <a:lnTo>
                      <a:pt x="36423" y="102870"/>
                    </a:lnTo>
                    <a:lnTo>
                      <a:pt x="71666" y="102870"/>
                    </a:lnTo>
                    <a:lnTo>
                      <a:pt x="71666" y="68580"/>
                    </a:lnTo>
                    <a:lnTo>
                      <a:pt x="108077" y="68580"/>
                    </a:lnTo>
                    <a:lnTo>
                      <a:pt x="108077" y="3429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96" name="object 109">
              <a:extLst>
                <a:ext uri="{FF2B5EF4-FFF2-40B4-BE49-F238E27FC236}">
                  <a16:creationId xmlns:a16="http://schemas.microsoft.com/office/drawing/2014/main" id="{36854195-3C38-40C5-B32D-A28906D00E5D}"/>
                </a:ext>
              </a:extLst>
            </p:cNvPr>
            <p:cNvGrpSpPr/>
            <p:nvPr/>
          </p:nvGrpSpPr>
          <p:grpSpPr>
            <a:xfrm>
              <a:off x="8058842" y="6448751"/>
              <a:ext cx="685165" cy="325120"/>
              <a:chOff x="7212927" y="16211449"/>
              <a:chExt cx="685165" cy="325120"/>
            </a:xfrm>
          </p:grpSpPr>
          <p:sp>
            <p:nvSpPr>
              <p:cNvPr id="197" name="object 110">
                <a:extLst>
                  <a:ext uri="{FF2B5EF4-FFF2-40B4-BE49-F238E27FC236}">
                    <a16:creationId xmlns:a16="http://schemas.microsoft.com/office/drawing/2014/main" id="{5D9D24B7-7AD6-4812-A243-8BB09E8E6568}"/>
                  </a:ext>
                </a:extLst>
              </p:cNvPr>
              <p:cNvSpPr/>
              <p:nvPr/>
            </p:nvSpPr>
            <p:spPr>
              <a:xfrm>
                <a:off x="7212927" y="16244739"/>
                <a:ext cx="685165" cy="291465"/>
              </a:xfrm>
              <a:custGeom>
                <a:avLst/>
                <a:gdLst/>
                <a:ahLst/>
                <a:cxnLst/>
                <a:rect l="l" t="t" r="r" b="b"/>
                <a:pathLst>
                  <a:path w="685165" h="291465">
                    <a:moveTo>
                      <a:pt x="502047" y="0"/>
                    </a:moveTo>
                    <a:lnTo>
                      <a:pt x="465714" y="25709"/>
                    </a:lnTo>
                    <a:lnTo>
                      <a:pt x="425096" y="50593"/>
                    </a:lnTo>
                    <a:lnTo>
                      <a:pt x="383038" y="69386"/>
                    </a:lnTo>
                    <a:lnTo>
                      <a:pt x="342387" y="76821"/>
                    </a:lnTo>
                    <a:lnTo>
                      <a:pt x="301741" y="69386"/>
                    </a:lnTo>
                    <a:lnTo>
                      <a:pt x="259683" y="50593"/>
                    </a:lnTo>
                    <a:lnTo>
                      <a:pt x="219061" y="25709"/>
                    </a:lnTo>
                    <a:lnTo>
                      <a:pt x="182727" y="0"/>
                    </a:lnTo>
                    <a:lnTo>
                      <a:pt x="100342" y="25276"/>
                    </a:lnTo>
                    <a:lnTo>
                      <a:pt x="61382" y="45199"/>
                    </a:lnTo>
                    <a:lnTo>
                      <a:pt x="29476" y="76686"/>
                    </a:lnTo>
                    <a:lnTo>
                      <a:pt x="7917" y="115414"/>
                    </a:lnTo>
                    <a:lnTo>
                      <a:pt x="0" y="157056"/>
                    </a:lnTo>
                    <a:lnTo>
                      <a:pt x="0" y="253578"/>
                    </a:lnTo>
                    <a:lnTo>
                      <a:pt x="3105" y="268321"/>
                    </a:lnTo>
                    <a:lnTo>
                      <a:pt x="11574" y="280359"/>
                    </a:lnTo>
                    <a:lnTo>
                      <a:pt x="24132" y="288476"/>
                    </a:lnTo>
                    <a:lnTo>
                      <a:pt x="39509" y="291452"/>
                    </a:lnTo>
                    <a:lnTo>
                      <a:pt x="645265" y="291452"/>
                    </a:lnTo>
                    <a:lnTo>
                      <a:pt x="660647" y="288476"/>
                    </a:lnTo>
                    <a:lnTo>
                      <a:pt x="673205" y="280359"/>
                    </a:lnTo>
                    <a:lnTo>
                      <a:pt x="681670" y="268321"/>
                    </a:lnTo>
                    <a:lnTo>
                      <a:pt x="684774" y="253578"/>
                    </a:lnTo>
                    <a:lnTo>
                      <a:pt x="684774" y="157056"/>
                    </a:lnTo>
                    <a:lnTo>
                      <a:pt x="676856" y="115414"/>
                    </a:lnTo>
                    <a:lnTo>
                      <a:pt x="655298" y="76686"/>
                    </a:lnTo>
                    <a:lnTo>
                      <a:pt x="623392" y="45199"/>
                    </a:lnTo>
                    <a:lnTo>
                      <a:pt x="584432" y="25276"/>
                    </a:lnTo>
                    <a:lnTo>
                      <a:pt x="502047" y="0"/>
                    </a:lnTo>
                    <a:close/>
                  </a:path>
                </a:pathLst>
              </a:custGeom>
              <a:solidFill>
                <a:srgbClr val="B82D6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98" name="object 111">
                <a:extLst>
                  <a:ext uri="{FF2B5EF4-FFF2-40B4-BE49-F238E27FC236}">
                    <a16:creationId xmlns:a16="http://schemas.microsoft.com/office/drawing/2014/main" id="{563FE314-0E0F-4CD2-9F55-0A10791CAF1A}"/>
                  </a:ext>
                </a:extLst>
              </p:cNvPr>
              <p:cNvPicPr/>
              <p:nvPr/>
            </p:nvPicPr>
            <p:blipFill>
              <a:blip r:embed="rId12" cstate="print"/>
              <a:stretch>
                <a:fillRect/>
              </a:stretch>
            </p:blipFill>
            <p:spPr>
              <a:xfrm>
                <a:off x="7384120" y="16211449"/>
                <a:ext cx="342387" cy="168268"/>
              </a:xfrm>
              <a:prstGeom prst="rect">
                <a:avLst/>
              </a:prstGeom>
            </p:spPr>
          </p:pic>
          <p:sp>
            <p:nvSpPr>
              <p:cNvPr id="199" name="object 112">
                <a:extLst>
                  <a:ext uri="{FF2B5EF4-FFF2-40B4-BE49-F238E27FC236}">
                    <a16:creationId xmlns:a16="http://schemas.microsoft.com/office/drawing/2014/main" id="{3876705C-72FD-4FBF-B6DF-FF8A171C3537}"/>
                  </a:ext>
                </a:extLst>
              </p:cNvPr>
              <p:cNvSpPr/>
              <p:nvPr/>
            </p:nvSpPr>
            <p:spPr>
              <a:xfrm>
                <a:off x="7212926" y="16247985"/>
                <a:ext cx="685165" cy="288290"/>
              </a:xfrm>
              <a:custGeom>
                <a:avLst/>
                <a:gdLst/>
                <a:ahLst/>
                <a:cxnLst/>
                <a:rect l="l" t="t" r="r" b="b"/>
                <a:pathLst>
                  <a:path w="685165" h="288290">
                    <a:moveTo>
                      <a:pt x="276542" y="288213"/>
                    </a:moveTo>
                    <a:lnTo>
                      <a:pt x="172135" y="0"/>
                    </a:lnTo>
                    <a:lnTo>
                      <a:pt x="100330" y="22072"/>
                    </a:lnTo>
                    <a:lnTo>
                      <a:pt x="61366" y="42024"/>
                    </a:lnTo>
                    <a:lnTo>
                      <a:pt x="29464" y="73558"/>
                    </a:lnTo>
                    <a:lnTo>
                      <a:pt x="7912" y="112356"/>
                    </a:lnTo>
                    <a:lnTo>
                      <a:pt x="0" y="154063"/>
                    </a:lnTo>
                    <a:lnTo>
                      <a:pt x="0" y="250723"/>
                    </a:lnTo>
                    <a:lnTo>
                      <a:pt x="2692" y="264464"/>
                    </a:lnTo>
                    <a:lnTo>
                      <a:pt x="10083" y="275920"/>
                    </a:lnTo>
                    <a:lnTo>
                      <a:pt x="21145" y="284149"/>
                    </a:lnTo>
                    <a:lnTo>
                      <a:pt x="34861" y="288213"/>
                    </a:lnTo>
                    <a:lnTo>
                      <a:pt x="276542" y="288213"/>
                    </a:lnTo>
                    <a:close/>
                  </a:path>
                  <a:path w="685165" h="288290">
                    <a:moveTo>
                      <a:pt x="684758" y="154051"/>
                    </a:moveTo>
                    <a:lnTo>
                      <a:pt x="676846" y="112344"/>
                    </a:lnTo>
                    <a:lnTo>
                      <a:pt x="655294" y="73558"/>
                    </a:lnTo>
                    <a:lnTo>
                      <a:pt x="623392" y="42024"/>
                    </a:lnTo>
                    <a:lnTo>
                      <a:pt x="584428" y="22072"/>
                    </a:lnTo>
                    <a:lnTo>
                      <a:pt x="512622" y="12"/>
                    </a:lnTo>
                    <a:lnTo>
                      <a:pt x="408228" y="288213"/>
                    </a:lnTo>
                    <a:lnTo>
                      <a:pt x="649897" y="288213"/>
                    </a:lnTo>
                    <a:lnTo>
                      <a:pt x="663613" y="284149"/>
                    </a:lnTo>
                    <a:lnTo>
                      <a:pt x="674687" y="275920"/>
                    </a:lnTo>
                    <a:lnTo>
                      <a:pt x="682078" y="264464"/>
                    </a:lnTo>
                    <a:lnTo>
                      <a:pt x="684758" y="250723"/>
                    </a:lnTo>
                    <a:lnTo>
                      <a:pt x="684758" y="154051"/>
                    </a:lnTo>
                    <a:close/>
                  </a:path>
                </a:pathLst>
              </a:custGeom>
              <a:solidFill>
                <a:srgbClr val="1A3A6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23" name="object 136">
              <a:extLst>
                <a:ext uri="{FF2B5EF4-FFF2-40B4-BE49-F238E27FC236}">
                  <a16:creationId xmlns:a16="http://schemas.microsoft.com/office/drawing/2014/main" id="{64C45281-AA71-4229-B419-09C0FC28BE89}"/>
                </a:ext>
              </a:extLst>
            </p:cNvPr>
            <p:cNvSpPr txBox="1"/>
            <p:nvPr/>
          </p:nvSpPr>
          <p:spPr>
            <a:xfrm>
              <a:off x="7538457" y="7547246"/>
              <a:ext cx="1725930" cy="1137920"/>
            </a:xfrm>
            <a:prstGeom prst="rect">
              <a:avLst/>
            </a:prstGeom>
            <a:ln w="11939">
              <a:solidFill>
                <a:srgbClr val="006C9E"/>
              </a:solidFill>
            </a:ln>
          </p:spPr>
          <p:txBody>
            <a:bodyPr vert="horz" wrap="square" lIns="0" tIns="49530" rIns="0" bIns="0" rtlCol="0">
              <a:spAutoFit/>
            </a:bodyPr>
            <a:lstStyle/>
            <a:p>
              <a:pPr marL="266065" marR="275590" algn="ctr">
                <a:lnSpc>
                  <a:spcPct val="102600"/>
                </a:lnSpc>
                <a:spcBef>
                  <a:spcPts val="390"/>
                </a:spcBef>
              </a:pPr>
              <a:r>
                <a:rPr sz="1100" spc="-10" dirty="0">
                  <a:solidFill>
                    <a:srgbClr val="173C66"/>
                  </a:solidFill>
                  <a:latin typeface="Open Sans"/>
                  <a:cs typeface="Open Sans"/>
                </a:rPr>
                <a:t>RHEUMATOLOGY </a:t>
              </a:r>
              <a:r>
                <a:rPr sz="1100" spc="-5" dirty="0">
                  <a:solidFill>
                    <a:srgbClr val="173C66"/>
                  </a:solidFill>
                  <a:latin typeface="Open Sans"/>
                  <a:cs typeface="Open Sans"/>
                </a:rPr>
                <a:t> </a:t>
              </a:r>
              <a:r>
                <a:rPr sz="1100" spc="-10" dirty="0">
                  <a:solidFill>
                    <a:srgbClr val="173C66"/>
                  </a:solidFill>
                  <a:latin typeface="Open Sans"/>
                  <a:cs typeface="Open Sans"/>
                </a:rPr>
                <a:t>ORTHOPAEDICS </a:t>
              </a:r>
              <a:r>
                <a:rPr sz="1100" spc="-5" dirty="0">
                  <a:solidFill>
                    <a:srgbClr val="173C66"/>
                  </a:solidFill>
                  <a:latin typeface="Open Sans"/>
                  <a:cs typeface="Open Sans"/>
                </a:rPr>
                <a:t> </a:t>
              </a:r>
              <a:r>
                <a:rPr sz="1100" spc="-10" dirty="0">
                  <a:solidFill>
                    <a:srgbClr val="173C66"/>
                  </a:solidFill>
                  <a:latin typeface="Open Sans"/>
                  <a:cs typeface="Open Sans"/>
                </a:rPr>
                <a:t>GYNAECOLOGY </a:t>
              </a:r>
              <a:r>
                <a:rPr sz="1100" spc="-5" dirty="0">
                  <a:solidFill>
                    <a:srgbClr val="173C66"/>
                  </a:solidFill>
                  <a:latin typeface="Open Sans"/>
                  <a:cs typeface="Open Sans"/>
                </a:rPr>
                <a:t> </a:t>
              </a:r>
              <a:r>
                <a:rPr sz="1100" spc="-10" dirty="0">
                  <a:solidFill>
                    <a:srgbClr val="173C66"/>
                  </a:solidFill>
                  <a:latin typeface="Open Sans"/>
                  <a:cs typeface="Open Sans"/>
                </a:rPr>
                <a:t>REHABILITATION </a:t>
              </a:r>
              <a:r>
                <a:rPr sz="1100" spc="-5" dirty="0">
                  <a:solidFill>
                    <a:srgbClr val="173C66"/>
                  </a:solidFill>
                  <a:latin typeface="Open Sans"/>
                  <a:cs typeface="Open Sans"/>
                </a:rPr>
                <a:t> </a:t>
              </a:r>
              <a:r>
                <a:rPr sz="1100" spc="-10" dirty="0">
                  <a:solidFill>
                    <a:srgbClr val="173C66"/>
                  </a:solidFill>
                  <a:latin typeface="Open Sans"/>
                  <a:cs typeface="Open Sans"/>
                </a:rPr>
                <a:t>ENDOCRINOLOGY  GERIATRICS</a:t>
              </a:r>
              <a:endParaRPr sz="1100">
                <a:latin typeface="Open Sans"/>
                <a:cs typeface="Open Sans"/>
              </a:endParaRPr>
            </a:p>
          </p:txBody>
        </p:sp>
        <p:sp>
          <p:nvSpPr>
            <p:cNvPr id="224" name="object 137">
              <a:extLst>
                <a:ext uri="{FF2B5EF4-FFF2-40B4-BE49-F238E27FC236}">
                  <a16:creationId xmlns:a16="http://schemas.microsoft.com/office/drawing/2014/main" id="{5CEAFFCA-5136-443D-B938-FD57C3E00E95}"/>
                </a:ext>
              </a:extLst>
            </p:cNvPr>
            <p:cNvSpPr txBox="1"/>
            <p:nvPr/>
          </p:nvSpPr>
          <p:spPr>
            <a:xfrm>
              <a:off x="7534664" y="6870843"/>
              <a:ext cx="1732914" cy="62674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065" marR="5080" indent="635" algn="ctr">
                <a:lnSpc>
                  <a:spcPct val="101099"/>
                </a:lnSpc>
                <a:spcBef>
                  <a:spcPts val="95"/>
                </a:spcBef>
              </a:pPr>
              <a:r>
                <a:rPr sz="1300" b="1" spc="5" dirty="0">
                  <a:solidFill>
                    <a:srgbClr val="B82D6B"/>
                  </a:solidFill>
                  <a:latin typeface="Open Sans Semibold"/>
                  <a:cs typeface="Open Sans Semibold"/>
                </a:rPr>
                <a:t>OTHER SPECIALTIES </a:t>
              </a:r>
              <a:r>
                <a:rPr sz="1300" b="1" spc="10" dirty="0">
                  <a:solidFill>
                    <a:srgbClr val="B82D6B"/>
                  </a:solidFill>
                  <a:latin typeface="Open Sans Semibold"/>
                  <a:cs typeface="Open Sans Semibold"/>
                </a:rPr>
                <a:t> </a:t>
              </a:r>
              <a:r>
                <a:rPr sz="1300" b="1" dirty="0">
                  <a:solidFill>
                    <a:srgbClr val="B82D6B"/>
                  </a:solidFill>
                  <a:latin typeface="Open Sans Semibold"/>
                  <a:cs typeface="Open Sans Semibold"/>
                </a:rPr>
                <a:t>INVOLVED IN </a:t>
              </a:r>
              <a:r>
                <a:rPr sz="1300" b="1" spc="5" dirty="0">
                  <a:solidFill>
                    <a:srgbClr val="B82D6B"/>
                  </a:solidFill>
                  <a:latin typeface="Open Sans Semibold"/>
                  <a:cs typeface="Open Sans Semibold"/>
                </a:rPr>
                <a:t> </a:t>
              </a:r>
              <a:r>
                <a:rPr sz="1300" b="1" dirty="0">
                  <a:solidFill>
                    <a:srgbClr val="B82D6B"/>
                  </a:solidFill>
                  <a:latin typeface="Open Sans Semibold"/>
                  <a:cs typeface="Open Sans Semibold"/>
                </a:rPr>
                <a:t>OSTEOPOROSIS</a:t>
              </a:r>
              <a:r>
                <a:rPr sz="1300" b="1" spc="-30" dirty="0">
                  <a:solidFill>
                    <a:srgbClr val="B82D6B"/>
                  </a:solidFill>
                  <a:latin typeface="Open Sans Semibold"/>
                  <a:cs typeface="Open Sans Semibold"/>
                </a:rPr>
                <a:t> </a:t>
              </a:r>
              <a:r>
                <a:rPr sz="1300" b="1" spc="5" dirty="0">
                  <a:solidFill>
                    <a:srgbClr val="B82D6B"/>
                  </a:solidFill>
                  <a:latin typeface="Open Sans Semibold"/>
                  <a:cs typeface="Open Sans Semibold"/>
                </a:rPr>
                <a:t>CARE</a:t>
              </a:r>
              <a:endParaRPr sz="1300">
                <a:latin typeface="Open Sans Semibold"/>
                <a:cs typeface="Open Sans Semibold"/>
              </a:endParaRPr>
            </a:p>
          </p:txBody>
        </p:sp>
      </p:grpSp>
      <p:sp>
        <p:nvSpPr>
          <p:cNvPr id="225" name="object 149">
            <a:extLst>
              <a:ext uri="{FF2B5EF4-FFF2-40B4-BE49-F238E27FC236}">
                <a16:creationId xmlns:a16="http://schemas.microsoft.com/office/drawing/2014/main" id="{A76405FA-DF0D-48D3-992C-8930170335D1}"/>
              </a:ext>
            </a:extLst>
          </p:cNvPr>
          <p:cNvSpPr txBox="1"/>
          <p:nvPr/>
        </p:nvSpPr>
        <p:spPr>
          <a:xfrm>
            <a:off x="13491806" y="9077386"/>
            <a:ext cx="897255" cy="154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b="0" spc="-5" dirty="0">
                <a:solidFill>
                  <a:srgbClr val="003366"/>
                </a:solidFill>
                <a:latin typeface="Open Sans Light"/>
                <a:cs typeface="Open Sans Light"/>
              </a:rPr>
              <a:t>*no</a:t>
            </a:r>
            <a:r>
              <a:rPr sz="850" b="0" spc="-25" dirty="0">
                <a:solidFill>
                  <a:srgbClr val="003366"/>
                </a:solidFill>
                <a:latin typeface="Open Sans Light"/>
                <a:cs typeface="Open Sans Light"/>
              </a:rPr>
              <a:t> </a:t>
            </a:r>
            <a:r>
              <a:rPr sz="850" b="0" spc="-10" dirty="0">
                <a:solidFill>
                  <a:srgbClr val="003366"/>
                </a:solidFill>
                <a:latin typeface="Open Sans Light"/>
                <a:cs typeface="Open Sans Light"/>
              </a:rPr>
              <a:t>data</a:t>
            </a:r>
            <a:r>
              <a:rPr sz="850" b="0" spc="-20" dirty="0">
                <a:solidFill>
                  <a:srgbClr val="003366"/>
                </a:solidFill>
                <a:latin typeface="Open Sans Light"/>
                <a:cs typeface="Open Sans Light"/>
              </a:rPr>
              <a:t> </a:t>
            </a:r>
            <a:r>
              <a:rPr sz="850" b="0" spc="-5" dirty="0">
                <a:solidFill>
                  <a:srgbClr val="003366"/>
                </a:solidFill>
                <a:latin typeface="Open Sans Light"/>
                <a:cs typeface="Open Sans Light"/>
              </a:rPr>
              <a:t>available</a:t>
            </a:r>
            <a:endParaRPr sz="850">
              <a:latin typeface="Open Sans Light"/>
              <a:cs typeface="Open Sans Light"/>
            </a:endParaRPr>
          </a:p>
        </p:txBody>
      </p:sp>
      <p:pic>
        <p:nvPicPr>
          <p:cNvPr id="226" name="object 150">
            <a:extLst>
              <a:ext uri="{FF2B5EF4-FFF2-40B4-BE49-F238E27FC236}">
                <a16:creationId xmlns:a16="http://schemas.microsoft.com/office/drawing/2014/main" id="{77CB4CB3-7375-42F9-B19F-EFDC06C0CB83}"/>
              </a:ext>
            </a:extLst>
          </p:cNvPr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1762512" y="8606117"/>
            <a:ext cx="76009" cy="73501"/>
          </a:xfrm>
          <a:prstGeom prst="rect">
            <a:avLst/>
          </a:prstGeom>
        </p:spPr>
      </p:pic>
      <p:pic>
        <p:nvPicPr>
          <p:cNvPr id="227" name="object 151">
            <a:extLst>
              <a:ext uri="{FF2B5EF4-FFF2-40B4-BE49-F238E27FC236}">
                <a16:creationId xmlns:a16="http://schemas.microsoft.com/office/drawing/2014/main" id="{DE13A83B-7AA9-498C-9CC1-0C0255AD4710}"/>
              </a:ext>
            </a:extLst>
          </p:cNvPr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1762512" y="8375563"/>
            <a:ext cx="76009" cy="73501"/>
          </a:xfrm>
          <a:prstGeom prst="rect">
            <a:avLst/>
          </a:prstGeom>
        </p:spPr>
      </p:pic>
      <p:pic>
        <p:nvPicPr>
          <p:cNvPr id="228" name="object 152">
            <a:extLst>
              <a:ext uri="{FF2B5EF4-FFF2-40B4-BE49-F238E27FC236}">
                <a16:creationId xmlns:a16="http://schemas.microsoft.com/office/drawing/2014/main" id="{EB15ED55-FCBC-44B9-AB49-8823454D12F1}"/>
              </a:ext>
            </a:extLst>
          </p:cNvPr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4182331" y="8391305"/>
            <a:ext cx="76009" cy="73501"/>
          </a:xfrm>
          <a:prstGeom prst="rect">
            <a:avLst/>
          </a:prstGeom>
        </p:spPr>
      </p:pic>
      <p:pic>
        <p:nvPicPr>
          <p:cNvPr id="229" name="object 153">
            <a:extLst>
              <a:ext uri="{FF2B5EF4-FFF2-40B4-BE49-F238E27FC236}">
                <a16:creationId xmlns:a16="http://schemas.microsoft.com/office/drawing/2014/main" id="{7524B22A-C5C1-40F0-80CE-60370987ED53}"/>
              </a:ext>
            </a:extLst>
          </p:cNvPr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4182331" y="7463424"/>
            <a:ext cx="76009" cy="73501"/>
          </a:xfrm>
          <a:prstGeom prst="rect">
            <a:avLst/>
          </a:prstGeom>
        </p:spPr>
      </p:pic>
      <p:sp>
        <p:nvSpPr>
          <p:cNvPr id="230" name="object 154">
            <a:extLst>
              <a:ext uri="{FF2B5EF4-FFF2-40B4-BE49-F238E27FC236}">
                <a16:creationId xmlns:a16="http://schemas.microsoft.com/office/drawing/2014/main" id="{E19850D8-EC25-457D-98F0-B74A4B96BB7B}"/>
              </a:ext>
            </a:extLst>
          </p:cNvPr>
          <p:cNvSpPr txBox="1"/>
          <p:nvPr/>
        </p:nvSpPr>
        <p:spPr>
          <a:xfrm>
            <a:off x="4265542" y="4399373"/>
            <a:ext cx="99695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*NO</a:t>
            </a:r>
            <a:r>
              <a:rPr sz="750" spc="-3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DATA</a:t>
            </a:r>
            <a:r>
              <a:rPr sz="750" spc="-3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AVAILABLE</a:t>
            </a:r>
            <a:endParaRPr sz="750">
              <a:latin typeface="Open Sans"/>
              <a:cs typeface="Open Sans"/>
            </a:endParaRPr>
          </a:p>
        </p:txBody>
      </p:sp>
      <p:sp>
        <p:nvSpPr>
          <p:cNvPr id="231" name="object 155">
            <a:extLst>
              <a:ext uri="{FF2B5EF4-FFF2-40B4-BE49-F238E27FC236}">
                <a16:creationId xmlns:a16="http://schemas.microsoft.com/office/drawing/2014/main" id="{06DCD67B-DF80-44AC-B3B8-8DFB2F0B224A}"/>
              </a:ext>
            </a:extLst>
          </p:cNvPr>
          <p:cNvSpPr/>
          <p:nvPr/>
        </p:nvSpPr>
        <p:spPr>
          <a:xfrm>
            <a:off x="7051982" y="2651904"/>
            <a:ext cx="1487805" cy="1676400"/>
          </a:xfrm>
          <a:custGeom>
            <a:avLst/>
            <a:gdLst/>
            <a:ahLst/>
            <a:cxnLst/>
            <a:rect l="l" t="t" r="r" b="b"/>
            <a:pathLst>
              <a:path w="1487804" h="1676400">
                <a:moveTo>
                  <a:pt x="1165019" y="1663700"/>
                </a:moveTo>
                <a:lnTo>
                  <a:pt x="1015912" y="1663700"/>
                </a:lnTo>
                <a:lnTo>
                  <a:pt x="1027424" y="1676400"/>
                </a:lnTo>
                <a:lnTo>
                  <a:pt x="1157223" y="1676400"/>
                </a:lnTo>
                <a:lnTo>
                  <a:pt x="1165019" y="1663700"/>
                </a:lnTo>
                <a:close/>
              </a:path>
              <a:path w="1487804" h="1676400">
                <a:moveTo>
                  <a:pt x="1253458" y="1460500"/>
                </a:moveTo>
                <a:lnTo>
                  <a:pt x="672309" y="1460500"/>
                </a:lnTo>
                <a:lnTo>
                  <a:pt x="692089" y="1473200"/>
                </a:lnTo>
                <a:lnTo>
                  <a:pt x="711939" y="1498600"/>
                </a:lnTo>
                <a:lnTo>
                  <a:pt x="732024" y="1524000"/>
                </a:lnTo>
                <a:lnTo>
                  <a:pt x="752509" y="1536700"/>
                </a:lnTo>
                <a:lnTo>
                  <a:pt x="760034" y="1549400"/>
                </a:lnTo>
                <a:lnTo>
                  <a:pt x="777352" y="1549400"/>
                </a:lnTo>
                <a:lnTo>
                  <a:pt x="786502" y="1562100"/>
                </a:lnTo>
                <a:lnTo>
                  <a:pt x="842186" y="1562100"/>
                </a:lnTo>
                <a:lnTo>
                  <a:pt x="860398" y="1574800"/>
                </a:lnTo>
                <a:lnTo>
                  <a:pt x="877002" y="1574800"/>
                </a:lnTo>
                <a:lnTo>
                  <a:pt x="893331" y="1587500"/>
                </a:lnTo>
                <a:lnTo>
                  <a:pt x="909127" y="1587500"/>
                </a:lnTo>
                <a:lnTo>
                  <a:pt x="924133" y="1600200"/>
                </a:lnTo>
                <a:lnTo>
                  <a:pt x="942592" y="1612900"/>
                </a:lnTo>
                <a:lnTo>
                  <a:pt x="960409" y="1625600"/>
                </a:lnTo>
                <a:lnTo>
                  <a:pt x="977792" y="1638300"/>
                </a:lnTo>
                <a:lnTo>
                  <a:pt x="994948" y="1663700"/>
                </a:lnTo>
                <a:lnTo>
                  <a:pt x="1173206" y="1663700"/>
                </a:lnTo>
                <a:lnTo>
                  <a:pt x="1191956" y="1651000"/>
                </a:lnTo>
                <a:lnTo>
                  <a:pt x="1192926" y="1638300"/>
                </a:lnTo>
                <a:lnTo>
                  <a:pt x="1190934" y="1638300"/>
                </a:lnTo>
                <a:lnTo>
                  <a:pt x="1185231" y="1625600"/>
                </a:lnTo>
                <a:lnTo>
                  <a:pt x="1175073" y="1612900"/>
                </a:lnTo>
                <a:lnTo>
                  <a:pt x="1158470" y="1587500"/>
                </a:lnTo>
                <a:lnTo>
                  <a:pt x="1144623" y="1574800"/>
                </a:lnTo>
                <a:lnTo>
                  <a:pt x="1135330" y="1549400"/>
                </a:lnTo>
                <a:lnTo>
                  <a:pt x="1132388" y="1536700"/>
                </a:lnTo>
                <a:lnTo>
                  <a:pt x="1151292" y="1536700"/>
                </a:lnTo>
                <a:lnTo>
                  <a:pt x="1160403" y="1524000"/>
                </a:lnTo>
                <a:lnTo>
                  <a:pt x="1162250" y="1511300"/>
                </a:lnTo>
                <a:lnTo>
                  <a:pt x="1159360" y="1498600"/>
                </a:lnTo>
                <a:lnTo>
                  <a:pt x="1251500" y="1498600"/>
                </a:lnTo>
                <a:lnTo>
                  <a:pt x="1252642" y="1485900"/>
                </a:lnTo>
                <a:lnTo>
                  <a:pt x="1253088" y="1473200"/>
                </a:lnTo>
                <a:lnTo>
                  <a:pt x="1253229" y="1473200"/>
                </a:lnTo>
                <a:lnTo>
                  <a:pt x="1253458" y="1460500"/>
                </a:lnTo>
                <a:close/>
              </a:path>
              <a:path w="1487804" h="1676400">
                <a:moveTo>
                  <a:pt x="1329133" y="1612900"/>
                </a:moveTo>
                <a:lnTo>
                  <a:pt x="1301265" y="1612900"/>
                </a:lnTo>
                <a:lnTo>
                  <a:pt x="1303104" y="1625600"/>
                </a:lnTo>
                <a:lnTo>
                  <a:pt x="1325921" y="1625600"/>
                </a:lnTo>
                <a:lnTo>
                  <a:pt x="1329133" y="1612900"/>
                </a:lnTo>
                <a:close/>
              </a:path>
              <a:path w="1487804" h="1676400">
                <a:moveTo>
                  <a:pt x="1369072" y="1460500"/>
                </a:moveTo>
                <a:lnTo>
                  <a:pt x="1265614" y="1460500"/>
                </a:lnTo>
                <a:lnTo>
                  <a:pt x="1272434" y="1473200"/>
                </a:lnTo>
                <a:lnTo>
                  <a:pt x="1279186" y="1473200"/>
                </a:lnTo>
                <a:lnTo>
                  <a:pt x="1285779" y="1485900"/>
                </a:lnTo>
                <a:lnTo>
                  <a:pt x="1301293" y="1498600"/>
                </a:lnTo>
                <a:lnTo>
                  <a:pt x="1308758" y="1524000"/>
                </a:lnTo>
                <a:lnTo>
                  <a:pt x="1306838" y="1536700"/>
                </a:lnTo>
                <a:lnTo>
                  <a:pt x="1294197" y="1562100"/>
                </a:lnTo>
                <a:lnTo>
                  <a:pt x="1290340" y="1562100"/>
                </a:lnTo>
                <a:lnTo>
                  <a:pt x="1288621" y="1574800"/>
                </a:lnTo>
                <a:lnTo>
                  <a:pt x="1289708" y="1574800"/>
                </a:lnTo>
                <a:lnTo>
                  <a:pt x="1291876" y="1587500"/>
                </a:lnTo>
                <a:lnTo>
                  <a:pt x="1294591" y="1600200"/>
                </a:lnTo>
                <a:lnTo>
                  <a:pt x="1297754" y="1612900"/>
                </a:lnTo>
                <a:lnTo>
                  <a:pt x="1333645" y="1612900"/>
                </a:lnTo>
                <a:lnTo>
                  <a:pt x="1337555" y="1600200"/>
                </a:lnTo>
                <a:lnTo>
                  <a:pt x="1341257" y="1587500"/>
                </a:lnTo>
                <a:lnTo>
                  <a:pt x="1345144" y="1587500"/>
                </a:lnTo>
                <a:lnTo>
                  <a:pt x="1353227" y="1562100"/>
                </a:lnTo>
                <a:lnTo>
                  <a:pt x="1357553" y="1549400"/>
                </a:lnTo>
                <a:lnTo>
                  <a:pt x="1355454" y="1524000"/>
                </a:lnTo>
                <a:lnTo>
                  <a:pt x="1344261" y="1511300"/>
                </a:lnTo>
                <a:lnTo>
                  <a:pt x="1341825" y="1498600"/>
                </a:lnTo>
                <a:lnTo>
                  <a:pt x="1375472" y="1498600"/>
                </a:lnTo>
                <a:lnTo>
                  <a:pt x="1373812" y="1485900"/>
                </a:lnTo>
                <a:lnTo>
                  <a:pt x="1371973" y="1485900"/>
                </a:lnTo>
                <a:lnTo>
                  <a:pt x="1369537" y="1473200"/>
                </a:lnTo>
                <a:lnTo>
                  <a:pt x="1369072" y="1460500"/>
                </a:lnTo>
                <a:close/>
              </a:path>
              <a:path w="1487804" h="1676400">
                <a:moveTo>
                  <a:pt x="1249412" y="1498600"/>
                </a:moveTo>
                <a:lnTo>
                  <a:pt x="1184849" y="1498600"/>
                </a:lnTo>
                <a:lnTo>
                  <a:pt x="1195802" y="1511300"/>
                </a:lnTo>
                <a:lnTo>
                  <a:pt x="1206093" y="1511300"/>
                </a:lnTo>
                <a:lnTo>
                  <a:pt x="1212865" y="1524000"/>
                </a:lnTo>
                <a:lnTo>
                  <a:pt x="1243518" y="1524000"/>
                </a:lnTo>
                <a:lnTo>
                  <a:pt x="1246620" y="1511300"/>
                </a:lnTo>
                <a:lnTo>
                  <a:pt x="1249412" y="1498600"/>
                </a:lnTo>
                <a:close/>
              </a:path>
              <a:path w="1487804" h="1676400">
                <a:moveTo>
                  <a:pt x="1417249" y="1473200"/>
                </a:moveTo>
                <a:lnTo>
                  <a:pt x="1399542" y="1473200"/>
                </a:lnTo>
                <a:lnTo>
                  <a:pt x="1405918" y="1485900"/>
                </a:lnTo>
                <a:lnTo>
                  <a:pt x="1417249" y="1473200"/>
                </a:lnTo>
                <a:close/>
              </a:path>
              <a:path w="1487804" h="1676400">
                <a:moveTo>
                  <a:pt x="1415716" y="1422400"/>
                </a:moveTo>
                <a:lnTo>
                  <a:pt x="543323" y="1422400"/>
                </a:lnTo>
                <a:lnTo>
                  <a:pt x="556743" y="1435100"/>
                </a:lnTo>
                <a:lnTo>
                  <a:pt x="570735" y="1435100"/>
                </a:lnTo>
                <a:lnTo>
                  <a:pt x="584909" y="1447800"/>
                </a:lnTo>
                <a:lnTo>
                  <a:pt x="598860" y="1447800"/>
                </a:lnTo>
                <a:lnTo>
                  <a:pt x="612180" y="1460500"/>
                </a:lnTo>
                <a:lnTo>
                  <a:pt x="629123" y="1473200"/>
                </a:lnTo>
                <a:lnTo>
                  <a:pt x="654997" y="1473200"/>
                </a:lnTo>
                <a:lnTo>
                  <a:pt x="672309" y="1460500"/>
                </a:lnTo>
                <a:lnTo>
                  <a:pt x="1422419" y="1460500"/>
                </a:lnTo>
                <a:lnTo>
                  <a:pt x="1415033" y="1447800"/>
                </a:lnTo>
                <a:lnTo>
                  <a:pt x="1412419" y="1435100"/>
                </a:lnTo>
                <a:lnTo>
                  <a:pt x="1415716" y="1422400"/>
                </a:lnTo>
                <a:close/>
              </a:path>
              <a:path w="1487804" h="1676400">
                <a:moveTo>
                  <a:pt x="1426192" y="1460500"/>
                </a:moveTo>
                <a:lnTo>
                  <a:pt x="1377802" y="1460500"/>
                </a:lnTo>
                <a:lnTo>
                  <a:pt x="1385597" y="1473200"/>
                </a:lnTo>
                <a:lnTo>
                  <a:pt x="1426383" y="1473200"/>
                </a:lnTo>
                <a:lnTo>
                  <a:pt x="1426192" y="1460500"/>
                </a:lnTo>
                <a:close/>
              </a:path>
              <a:path w="1487804" h="1676400">
                <a:moveTo>
                  <a:pt x="1406623" y="1384300"/>
                </a:moveTo>
                <a:lnTo>
                  <a:pt x="517476" y="1384300"/>
                </a:lnTo>
                <a:lnTo>
                  <a:pt x="531088" y="1397000"/>
                </a:lnTo>
                <a:lnTo>
                  <a:pt x="541138" y="1422400"/>
                </a:lnTo>
                <a:lnTo>
                  <a:pt x="1429559" y="1422400"/>
                </a:lnTo>
                <a:lnTo>
                  <a:pt x="1431959" y="1409700"/>
                </a:lnTo>
                <a:lnTo>
                  <a:pt x="1425523" y="1397000"/>
                </a:lnTo>
                <a:lnTo>
                  <a:pt x="1410945" y="1397000"/>
                </a:lnTo>
                <a:lnTo>
                  <a:pt x="1406623" y="1384300"/>
                </a:lnTo>
                <a:close/>
              </a:path>
              <a:path w="1487804" h="1676400">
                <a:moveTo>
                  <a:pt x="1394635" y="1371600"/>
                </a:moveTo>
                <a:lnTo>
                  <a:pt x="482943" y="1371600"/>
                </a:lnTo>
                <a:lnTo>
                  <a:pt x="501146" y="1384300"/>
                </a:lnTo>
                <a:lnTo>
                  <a:pt x="1398607" y="1384300"/>
                </a:lnTo>
                <a:lnTo>
                  <a:pt x="1394635" y="1371600"/>
                </a:lnTo>
                <a:close/>
              </a:path>
              <a:path w="1487804" h="1676400">
                <a:moveTo>
                  <a:pt x="1468065" y="1308100"/>
                </a:moveTo>
                <a:lnTo>
                  <a:pt x="423244" y="1308100"/>
                </a:lnTo>
                <a:lnTo>
                  <a:pt x="422551" y="1320800"/>
                </a:lnTo>
                <a:lnTo>
                  <a:pt x="421118" y="1333500"/>
                </a:lnTo>
                <a:lnTo>
                  <a:pt x="424697" y="1346200"/>
                </a:lnTo>
                <a:lnTo>
                  <a:pt x="432750" y="1358900"/>
                </a:lnTo>
                <a:lnTo>
                  <a:pt x="444735" y="1371600"/>
                </a:lnTo>
                <a:lnTo>
                  <a:pt x="1408318" y="1371600"/>
                </a:lnTo>
                <a:lnTo>
                  <a:pt x="1415685" y="1358900"/>
                </a:lnTo>
                <a:lnTo>
                  <a:pt x="1434098" y="1358900"/>
                </a:lnTo>
                <a:lnTo>
                  <a:pt x="1443438" y="1346200"/>
                </a:lnTo>
                <a:lnTo>
                  <a:pt x="1463329" y="1346200"/>
                </a:lnTo>
                <a:lnTo>
                  <a:pt x="1469073" y="1333500"/>
                </a:lnTo>
                <a:lnTo>
                  <a:pt x="1470507" y="1320800"/>
                </a:lnTo>
                <a:lnTo>
                  <a:pt x="1468065" y="1308100"/>
                </a:lnTo>
                <a:close/>
              </a:path>
              <a:path w="1487804" h="1676400">
                <a:moveTo>
                  <a:pt x="1448283" y="1282700"/>
                </a:moveTo>
                <a:lnTo>
                  <a:pt x="387437" y="1282700"/>
                </a:lnTo>
                <a:lnTo>
                  <a:pt x="403280" y="1295400"/>
                </a:lnTo>
                <a:lnTo>
                  <a:pt x="411426" y="1295400"/>
                </a:lnTo>
                <a:lnTo>
                  <a:pt x="418808" y="1308100"/>
                </a:lnTo>
                <a:lnTo>
                  <a:pt x="1463607" y="1308100"/>
                </a:lnTo>
                <a:lnTo>
                  <a:pt x="1457463" y="1295400"/>
                </a:lnTo>
                <a:lnTo>
                  <a:pt x="1448283" y="1282700"/>
                </a:lnTo>
                <a:close/>
              </a:path>
              <a:path w="1487804" h="1676400">
                <a:moveTo>
                  <a:pt x="1476088" y="1244600"/>
                </a:moveTo>
                <a:lnTo>
                  <a:pt x="327713" y="1244600"/>
                </a:lnTo>
                <a:lnTo>
                  <a:pt x="333671" y="1257300"/>
                </a:lnTo>
                <a:lnTo>
                  <a:pt x="339151" y="1257300"/>
                </a:lnTo>
                <a:lnTo>
                  <a:pt x="355102" y="1270000"/>
                </a:lnTo>
                <a:lnTo>
                  <a:pt x="371287" y="1282700"/>
                </a:lnTo>
                <a:lnTo>
                  <a:pt x="1487193" y="1282700"/>
                </a:lnTo>
                <a:lnTo>
                  <a:pt x="1483502" y="1270000"/>
                </a:lnTo>
                <a:lnTo>
                  <a:pt x="1479898" y="1257300"/>
                </a:lnTo>
                <a:lnTo>
                  <a:pt x="1476088" y="1244600"/>
                </a:lnTo>
                <a:close/>
              </a:path>
              <a:path w="1487804" h="1676400">
                <a:moveTo>
                  <a:pt x="1210857" y="939800"/>
                </a:moveTo>
                <a:lnTo>
                  <a:pt x="95751" y="939800"/>
                </a:lnTo>
                <a:lnTo>
                  <a:pt x="101206" y="952500"/>
                </a:lnTo>
                <a:lnTo>
                  <a:pt x="103444" y="952500"/>
                </a:lnTo>
                <a:lnTo>
                  <a:pt x="100330" y="965200"/>
                </a:lnTo>
                <a:lnTo>
                  <a:pt x="99112" y="965200"/>
                </a:lnTo>
                <a:lnTo>
                  <a:pt x="103649" y="977900"/>
                </a:lnTo>
                <a:lnTo>
                  <a:pt x="107279" y="977900"/>
                </a:lnTo>
                <a:lnTo>
                  <a:pt x="121016" y="990600"/>
                </a:lnTo>
                <a:lnTo>
                  <a:pt x="130995" y="1003300"/>
                </a:lnTo>
                <a:lnTo>
                  <a:pt x="139043" y="1016000"/>
                </a:lnTo>
                <a:lnTo>
                  <a:pt x="146991" y="1028700"/>
                </a:lnTo>
                <a:lnTo>
                  <a:pt x="159062" y="1041400"/>
                </a:lnTo>
                <a:lnTo>
                  <a:pt x="171210" y="1066800"/>
                </a:lnTo>
                <a:lnTo>
                  <a:pt x="183418" y="1079500"/>
                </a:lnTo>
                <a:lnTo>
                  <a:pt x="196995" y="1104900"/>
                </a:lnTo>
                <a:lnTo>
                  <a:pt x="199610" y="1104900"/>
                </a:lnTo>
                <a:lnTo>
                  <a:pt x="218932" y="1130300"/>
                </a:lnTo>
                <a:lnTo>
                  <a:pt x="227633" y="1143000"/>
                </a:lnTo>
                <a:lnTo>
                  <a:pt x="236265" y="1143000"/>
                </a:lnTo>
                <a:lnTo>
                  <a:pt x="240731" y="1155700"/>
                </a:lnTo>
                <a:lnTo>
                  <a:pt x="248910" y="1155700"/>
                </a:lnTo>
                <a:lnTo>
                  <a:pt x="265748" y="1168400"/>
                </a:lnTo>
                <a:lnTo>
                  <a:pt x="281215" y="1181100"/>
                </a:lnTo>
                <a:lnTo>
                  <a:pt x="295555" y="1193800"/>
                </a:lnTo>
                <a:lnTo>
                  <a:pt x="309015" y="1206500"/>
                </a:lnTo>
                <a:lnTo>
                  <a:pt x="316364" y="1219200"/>
                </a:lnTo>
                <a:lnTo>
                  <a:pt x="321968" y="1219200"/>
                </a:lnTo>
                <a:lnTo>
                  <a:pt x="325690" y="1231900"/>
                </a:lnTo>
                <a:lnTo>
                  <a:pt x="327391" y="1244600"/>
                </a:lnTo>
                <a:lnTo>
                  <a:pt x="1471778" y="1244600"/>
                </a:lnTo>
                <a:lnTo>
                  <a:pt x="1461535" y="1219200"/>
                </a:lnTo>
                <a:lnTo>
                  <a:pt x="1451290" y="1206500"/>
                </a:lnTo>
                <a:lnTo>
                  <a:pt x="1440041" y="1181100"/>
                </a:lnTo>
                <a:lnTo>
                  <a:pt x="1426789" y="1168400"/>
                </a:lnTo>
                <a:lnTo>
                  <a:pt x="1412963" y="1155700"/>
                </a:lnTo>
                <a:lnTo>
                  <a:pt x="1401015" y="1130300"/>
                </a:lnTo>
                <a:lnTo>
                  <a:pt x="1390812" y="1117600"/>
                </a:lnTo>
                <a:lnTo>
                  <a:pt x="1382218" y="1092200"/>
                </a:lnTo>
                <a:lnTo>
                  <a:pt x="1380271" y="1092200"/>
                </a:lnTo>
                <a:lnTo>
                  <a:pt x="1375460" y="1079500"/>
                </a:lnTo>
                <a:lnTo>
                  <a:pt x="1351829" y="1079500"/>
                </a:lnTo>
                <a:lnTo>
                  <a:pt x="1345144" y="1066800"/>
                </a:lnTo>
                <a:lnTo>
                  <a:pt x="1047782" y="1066800"/>
                </a:lnTo>
                <a:lnTo>
                  <a:pt x="1044381" y="1054100"/>
                </a:lnTo>
                <a:lnTo>
                  <a:pt x="1045018" y="1054100"/>
                </a:lnTo>
                <a:lnTo>
                  <a:pt x="1049730" y="1041400"/>
                </a:lnTo>
                <a:lnTo>
                  <a:pt x="1082726" y="1041400"/>
                </a:lnTo>
                <a:lnTo>
                  <a:pt x="1094327" y="1028700"/>
                </a:lnTo>
                <a:lnTo>
                  <a:pt x="1104867" y="1028700"/>
                </a:lnTo>
                <a:lnTo>
                  <a:pt x="1130367" y="1003300"/>
                </a:lnTo>
                <a:lnTo>
                  <a:pt x="1180078" y="977900"/>
                </a:lnTo>
                <a:lnTo>
                  <a:pt x="1208481" y="952500"/>
                </a:lnTo>
                <a:lnTo>
                  <a:pt x="1210857" y="939800"/>
                </a:lnTo>
                <a:close/>
              </a:path>
              <a:path w="1487804" h="1676400">
                <a:moveTo>
                  <a:pt x="1109002" y="1054100"/>
                </a:moveTo>
                <a:lnTo>
                  <a:pt x="1067680" y="1054100"/>
                </a:lnTo>
                <a:lnTo>
                  <a:pt x="1047782" y="1066800"/>
                </a:lnTo>
                <a:lnTo>
                  <a:pt x="1130692" y="1066800"/>
                </a:lnTo>
                <a:lnTo>
                  <a:pt x="1109002" y="1054100"/>
                </a:lnTo>
                <a:close/>
              </a:path>
              <a:path w="1487804" h="1676400">
                <a:moveTo>
                  <a:pt x="1318486" y="1028700"/>
                </a:moveTo>
                <a:lnTo>
                  <a:pt x="1134752" y="1028700"/>
                </a:lnTo>
                <a:lnTo>
                  <a:pt x="1130692" y="1066800"/>
                </a:lnTo>
                <a:lnTo>
                  <a:pt x="1345144" y="1066800"/>
                </a:lnTo>
                <a:lnTo>
                  <a:pt x="1338458" y="1054100"/>
                </a:lnTo>
                <a:lnTo>
                  <a:pt x="1328684" y="1041400"/>
                </a:lnTo>
                <a:lnTo>
                  <a:pt x="1318486" y="1028700"/>
                </a:lnTo>
                <a:close/>
              </a:path>
              <a:path w="1487804" h="1676400">
                <a:moveTo>
                  <a:pt x="1235130" y="977900"/>
                </a:moveTo>
                <a:lnTo>
                  <a:pt x="1216827" y="977900"/>
                </a:lnTo>
                <a:lnTo>
                  <a:pt x="1216695" y="990600"/>
                </a:lnTo>
                <a:lnTo>
                  <a:pt x="1222789" y="990600"/>
                </a:lnTo>
                <a:lnTo>
                  <a:pt x="1222989" y="1003300"/>
                </a:lnTo>
                <a:lnTo>
                  <a:pt x="1218311" y="1016000"/>
                </a:lnTo>
                <a:lnTo>
                  <a:pt x="1190565" y="1016000"/>
                </a:lnTo>
                <a:lnTo>
                  <a:pt x="1172412" y="1028700"/>
                </a:lnTo>
                <a:lnTo>
                  <a:pt x="1307664" y="1028700"/>
                </a:lnTo>
                <a:lnTo>
                  <a:pt x="1296024" y="1016000"/>
                </a:lnTo>
                <a:lnTo>
                  <a:pt x="1281566" y="1003300"/>
                </a:lnTo>
                <a:lnTo>
                  <a:pt x="1266329" y="990600"/>
                </a:lnTo>
                <a:lnTo>
                  <a:pt x="1235130" y="977900"/>
                </a:lnTo>
                <a:close/>
              </a:path>
              <a:path w="1487804" h="1676400">
                <a:moveTo>
                  <a:pt x="1201150" y="927100"/>
                </a:moveTo>
                <a:lnTo>
                  <a:pt x="76677" y="927100"/>
                </a:lnTo>
                <a:lnTo>
                  <a:pt x="83161" y="939800"/>
                </a:lnTo>
                <a:lnTo>
                  <a:pt x="1207919" y="939800"/>
                </a:lnTo>
                <a:lnTo>
                  <a:pt x="1201150" y="927100"/>
                </a:lnTo>
                <a:close/>
              </a:path>
              <a:path w="1487804" h="1676400">
                <a:moveTo>
                  <a:pt x="1114406" y="876300"/>
                </a:moveTo>
                <a:lnTo>
                  <a:pt x="38470" y="876300"/>
                </a:lnTo>
                <a:lnTo>
                  <a:pt x="39773" y="901700"/>
                </a:lnTo>
                <a:lnTo>
                  <a:pt x="46925" y="914400"/>
                </a:lnTo>
                <a:lnTo>
                  <a:pt x="57885" y="927100"/>
                </a:lnTo>
                <a:lnTo>
                  <a:pt x="1149774" y="927100"/>
                </a:lnTo>
                <a:lnTo>
                  <a:pt x="1132657" y="914400"/>
                </a:lnTo>
                <a:lnTo>
                  <a:pt x="1120411" y="901700"/>
                </a:lnTo>
                <a:lnTo>
                  <a:pt x="1114406" y="876300"/>
                </a:lnTo>
                <a:close/>
              </a:path>
              <a:path w="1487804" h="1676400">
                <a:moveTo>
                  <a:pt x="1177270" y="889000"/>
                </a:moveTo>
                <a:lnTo>
                  <a:pt x="1146945" y="889000"/>
                </a:lnTo>
                <a:lnTo>
                  <a:pt x="1157629" y="901700"/>
                </a:lnTo>
                <a:lnTo>
                  <a:pt x="1175288" y="901700"/>
                </a:lnTo>
                <a:lnTo>
                  <a:pt x="1177270" y="889000"/>
                </a:lnTo>
                <a:close/>
              </a:path>
              <a:path w="1487804" h="1676400">
                <a:moveTo>
                  <a:pt x="48335" y="647700"/>
                </a:moveTo>
                <a:lnTo>
                  <a:pt x="20345" y="647700"/>
                </a:lnTo>
                <a:lnTo>
                  <a:pt x="19461" y="660400"/>
                </a:lnTo>
                <a:lnTo>
                  <a:pt x="18383" y="673100"/>
                </a:lnTo>
                <a:lnTo>
                  <a:pt x="16879" y="673100"/>
                </a:lnTo>
                <a:lnTo>
                  <a:pt x="14297" y="685800"/>
                </a:lnTo>
                <a:lnTo>
                  <a:pt x="9981" y="685800"/>
                </a:lnTo>
                <a:lnTo>
                  <a:pt x="2886" y="698500"/>
                </a:lnTo>
                <a:lnTo>
                  <a:pt x="0" y="711200"/>
                </a:lnTo>
                <a:lnTo>
                  <a:pt x="955" y="723900"/>
                </a:lnTo>
                <a:lnTo>
                  <a:pt x="5384" y="723900"/>
                </a:lnTo>
                <a:lnTo>
                  <a:pt x="18200" y="749300"/>
                </a:lnTo>
                <a:lnTo>
                  <a:pt x="24478" y="774700"/>
                </a:lnTo>
                <a:lnTo>
                  <a:pt x="25394" y="800100"/>
                </a:lnTo>
                <a:lnTo>
                  <a:pt x="22124" y="825500"/>
                </a:lnTo>
                <a:lnTo>
                  <a:pt x="20464" y="838200"/>
                </a:lnTo>
                <a:lnTo>
                  <a:pt x="20808" y="850900"/>
                </a:lnTo>
                <a:lnTo>
                  <a:pt x="24505" y="863600"/>
                </a:lnTo>
                <a:lnTo>
                  <a:pt x="32906" y="876300"/>
                </a:lnTo>
                <a:lnTo>
                  <a:pt x="1125527" y="876300"/>
                </a:lnTo>
                <a:lnTo>
                  <a:pt x="1136309" y="889000"/>
                </a:lnTo>
                <a:lnTo>
                  <a:pt x="1174046" y="889000"/>
                </a:lnTo>
                <a:lnTo>
                  <a:pt x="1160750" y="863600"/>
                </a:lnTo>
                <a:lnTo>
                  <a:pt x="1147190" y="850900"/>
                </a:lnTo>
                <a:lnTo>
                  <a:pt x="1133259" y="825500"/>
                </a:lnTo>
                <a:lnTo>
                  <a:pt x="1118848" y="812800"/>
                </a:lnTo>
                <a:lnTo>
                  <a:pt x="1107579" y="800100"/>
                </a:lnTo>
                <a:lnTo>
                  <a:pt x="1069668" y="800100"/>
                </a:lnTo>
                <a:lnTo>
                  <a:pt x="1059101" y="774700"/>
                </a:lnTo>
                <a:lnTo>
                  <a:pt x="1078885" y="774700"/>
                </a:lnTo>
                <a:lnTo>
                  <a:pt x="1084020" y="723900"/>
                </a:lnTo>
                <a:lnTo>
                  <a:pt x="1054480" y="711200"/>
                </a:lnTo>
                <a:lnTo>
                  <a:pt x="1064086" y="711200"/>
                </a:lnTo>
                <a:lnTo>
                  <a:pt x="1068263" y="698500"/>
                </a:lnTo>
                <a:lnTo>
                  <a:pt x="1066860" y="698500"/>
                </a:lnTo>
                <a:lnTo>
                  <a:pt x="1059722" y="685800"/>
                </a:lnTo>
                <a:lnTo>
                  <a:pt x="1046881" y="673100"/>
                </a:lnTo>
                <a:lnTo>
                  <a:pt x="1034777" y="660400"/>
                </a:lnTo>
                <a:lnTo>
                  <a:pt x="59257" y="660400"/>
                </a:lnTo>
                <a:lnTo>
                  <a:pt x="48335" y="647700"/>
                </a:lnTo>
                <a:close/>
              </a:path>
              <a:path w="1487804" h="1676400">
                <a:moveTo>
                  <a:pt x="1096528" y="787400"/>
                </a:moveTo>
                <a:lnTo>
                  <a:pt x="1084342" y="787400"/>
                </a:lnTo>
                <a:lnTo>
                  <a:pt x="1069668" y="800100"/>
                </a:lnTo>
                <a:lnTo>
                  <a:pt x="1107579" y="800100"/>
                </a:lnTo>
                <a:lnTo>
                  <a:pt x="1096528" y="787400"/>
                </a:lnTo>
                <a:close/>
              </a:path>
              <a:path w="1487804" h="1676400">
                <a:moveTo>
                  <a:pt x="1002566" y="622300"/>
                </a:moveTo>
                <a:lnTo>
                  <a:pt x="85541" y="622300"/>
                </a:lnTo>
                <a:lnTo>
                  <a:pt x="85549" y="635000"/>
                </a:lnTo>
                <a:lnTo>
                  <a:pt x="83591" y="647700"/>
                </a:lnTo>
                <a:lnTo>
                  <a:pt x="79258" y="660400"/>
                </a:lnTo>
                <a:lnTo>
                  <a:pt x="1034777" y="660400"/>
                </a:lnTo>
                <a:lnTo>
                  <a:pt x="1022766" y="647700"/>
                </a:lnTo>
                <a:lnTo>
                  <a:pt x="1010207" y="635000"/>
                </a:lnTo>
                <a:lnTo>
                  <a:pt x="1002566" y="622300"/>
                </a:lnTo>
                <a:close/>
              </a:path>
              <a:path w="1487804" h="1676400">
                <a:moveTo>
                  <a:pt x="15414" y="635000"/>
                </a:moveTo>
                <a:lnTo>
                  <a:pt x="16978" y="647700"/>
                </a:lnTo>
                <a:lnTo>
                  <a:pt x="26732" y="647700"/>
                </a:lnTo>
                <a:lnTo>
                  <a:pt x="15414" y="635000"/>
                </a:lnTo>
                <a:close/>
              </a:path>
              <a:path w="1487804" h="1676400">
                <a:moveTo>
                  <a:pt x="110031" y="533400"/>
                </a:moveTo>
                <a:lnTo>
                  <a:pt x="64391" y="533400"/>
                </a:lnTo>
                <a:lnTo>
                  <a:pt x="60903" y="546100"/>
                </a:lnTo>
                <a:lnTo>
                  <a:pt x="60161" y="571500"/>
                </a:lnTo>
                <a:lnTo>
                  <a:pt x="63320" y="584200"/>
                </a:lnTo>
                <a:lnTo>
                  <a:pt x="71531" y="596900"/>
                </a:lnTo>
                <a:lnTo>
                  <a:pt x="78819" y="609600"/>
                </a:lnTo>
                <a:lnTo>
                  <a:pt x="83393" y="622300"/>
                </a:lnTo>
                <a:lnTo>
                  <a:pt x="994056" y="622300"/>
                </a:lnTo>
                <a:lnTo>
                  <a:pt x="985398" y="609600"/>
                </a:lnTo>
                <a:lnTo>
                  <a:pt x="929947" y="609600"/>
                </a:lnTo>
                <a:lnTo>
                  <a:pt x="916670" y="596900"/>
                </a:lnTo>
                <a:lnTo>
                  <a:pt x="898384" y="584200"/>
                </a:lnTo>
                <a:lnTo>
                  <a:pt x="882957" y="558800"/>
                </a:lnTo>
                <a:lnTo>
                  <a:pt x="125117" y="558800"/>
                </a:lnTo>
                <a:lnTo>
                  <a:pt x="119450" y="546100"/>
                </a:lnTo>
                <a:lnTo>
                  <a:pt x="114621" y="546100"/>
                </a:lnTo>
                <a:lnTo>
                  <a:pt x="110031" y="533400"/>
                </a:lnTo>
                <a:close/>
              </a:path>
              <a:path w="1487804" h="1676400">
                <a:moveTo>
                  <a:pt x="490107" y="330200"/>
                </a:moveTo>
                <a:lnTo>
                  <a:pt x="142120" y="330200"/>
                </a:lnTo>
                <a:lnTo>
                  <a:pt x="134840" y="342900"/>
                </a:lnTo>
                <a:lnTo>
                  <a:pt x="126105" y="355600"/>
                </a:lnTo>
                <a:lnTo>
                  <a:pt x="86687" y="355600"/>
                </a:lnTo>
                <a:lnTo>
                  <a:pt x="79299" y="368300"/>
                </a:lnTo>
                <a:lnTo>
                  <a:pt x="70815" y="368300"/>
                </a:lnTo>
                <a:lnTo>
                  <a:pt x="74337" y="381000"/>
                </a:lnTo>
                <a:lnTo>
                  <a:pt x="78229" y="381000"/>
                </a:lnTo>
                <a:lnTo>
                  <a:pt x="96986" y="406400"/>
                </a:lnTo>
                <a:lnTo>
                  <a:pt x="116276" y="419100"/>
                </a:lnTo>
                <a:lnTo>
                  <a:pt x="157439" y="457200"/>
                </a:lnTo>
                <a:lnTo>
                  <a:pt x="117476" y="508000"/>
                </a:lnTo>
                <a:lnTo>
                  <a:pt x="138765" y="520700"/>
                </a:lnTo>
                <a:lnTo>
                  <a:pt x="125117" y="558800"/>
                </a:lnTo>
                <a:lnTo>
                  <a:pt x="882957" y="558800"/>
                </a:lnTo>
                <a:lnTo>
                  <a:pt x="871835" y="546100"/>
                </a:lnTo>
                <a:lnTo>
                  <a:pt x="866463" y="520700"/>
                </a:lnTo>
                <a:lnTo>
                  <a:pt x="865998" y="508000"/>
                </a:lnTo>
                <a:lnTo>
                  <a:pt x="825092" y="508000"/>
                </a:lnTo>
                <a:lnTo>
                  <a:pt x="818859" y="457200"/>
                </a:lnTo>
                <a:lnTo>
                  <a:pt x="681025" y="457200"/>
                </a:lnTo>
                <a:lnTo>
                  <a:pt x="686109" y="444500"/>
                </a:lnTo>
                <a:lnTo>
                  <a:pt x="690512" y="431800"/>
                </a:lnTo>
                <a:lnTo>
                  <a:pt x="694968" y="419100"/>
                </a:lnTo>
                <a:lnTo>
                  <a:pt x="429429" y="419100"/>
                </a:lnTo>
                <a:lnTo>
                  <a:pt x="427578" y="406400"/>
                </a:lnTo>
                <a:lnTo>
                  <a:pt x="438372" y="406400"/>
                </a:lnTo>
                <a:lnTo>
                  <a:pt x="443784" y="393700"/>
                </a:lnTo>
                <a:lnTo>
                  <a:pt x="449237" y="393700"/>
                </a:lnTo>
                <a:lnTo>
                  <a:pt x="463162" y="381000"/>
                </a:lnTo>
                <a:lnTo>
                  <a:pt x="476121" y="368300"/>
                </a:lnTo>
                <a:lnTo>
                  <a:pt x="484945" y="355600"/>
                </a:lnTo>
                <a:lnTo>
                  <a:pt x="486465" y="342900"/>
                </a:lnTo>
                <a:lnTo>
                  <a:pt x="486203" y="342900"/>
                </a:lnTo>
                <a:lnTo>
                  <a:pt x="490107" y="330200"/>
                </a:lnTo>
                <a:close/>
              </a:path>
              <a:path w="1487804" h="1676400">
                <a:moveTo>
                  <a:pt x="93354" y="520700"/>
                </a:moveTo>
                <a:lnTo>
                  <a:pt x="75065" y="520700"/>
                </a:lnTo>
                <a:lnTo>
                  <a:pt x="66075" y="533400"/>
                </a:lnTo>
                <a:lnTo>
                  <a:pt x="99535" y="533400"/>
                </a:lnTo>
                <a:lnTo>
                  <a:pt x="93354" y="520700"/>
                </a:lnTo>
                <a:close/>
              </a:path>
              <a:path w="1487804" h="1676400">
                <a:moveTo>
                  <a:pt x="860481" y="495300"/>
                </a:moveTo>
                <a:lnTo>
                  <a:pt x="825092" y="508000"/>
                </a:lnTo>
                <a:lnTo>
                  <a:pt x="862977" y="508000"/>
                </a:lnTo>
                <a:lnTo>
                  <a:pt x="860481" y="495300"/>
                </a:lnTo>
                <a:close/>
              </a:path>
              <a:path w="1487804" h="1676400">
                <a:moveTo>
                  <a:pt x="806543" y="444500"/>
                </a:moveTo>
                <a:lnTo>
                  <a:pt x="707365" y="444500"/>
                </a:lnTo>
                <a:lnTo>
                  <a:pt x="701908" y="457200"/>
                </a:lnTo>
                <a:lnTo>
                  <a:pt x="818859" y="457200"/>
                </a:lnTo>
                <a:lnTo>
                  <a:pt x="806543" y="444500"/>
                </a:lnTo>
                <a:close/>
              </a:path>
              <a:path w="1487804" h="1676400">
                <a:moveTo>
                  <a:pt x="777261" y="431800"/>
                </a:moveTo>
                <a:lnTo>
                  <a:pt x="725534" y="431800"/>
                </a:lnTo>
                <a:lnTo>
                  <a:pt x="719599" y="444500"/>
                </a:lnTo>
                <a:lnTo>
                  <a:pt x="784768" y="444500"/>
                </a:lnTo>
                <a:lnTo>
                  <a:pt x="777261" y="431800"/>
                </a:lnTo>
                <a:close/>
              </a:path>
              <a:path w="1487804" h="1676400">
                <a:moveTo>
                  <a:pt x="542260" y="406400"/>
                </a:moveTo>
                <a:lnTo>
                  <a:pt x="491207" y="406400"/>
                </a:lnTo>
                <a:lnTo>
                  <a:pt x="476289" y="419100"/>
                </a:lnTo>
                <a:lnTo>
                  <a:pt x="551011" y="419100"/>
                </a:lnTo>
                <a:lnTo>
                  <a:pt x="542260" y="406400"/>
                </a:lnTo>
                <a:close/>
              </a:path>
              <a:path w="1487804" h="1676400">
                <a:moveTo>
                  <a:pt x="728295" y="368300"/>
                </a:moveTo>
                <a:lnTo>
                  <a:pt x="674484" y="368300"/>
                </a:lnTo>
                <a:lnTo>
                  <a:pt x="651103" y="381000"/>
                </a:lnTo>
                <a:lnTo>
                  <a:pt x="629791" y="393700"/>
                </a:lnTo>
                <a:lnTo>
                  <a:pt x="625529" y="406400"/>
                </a:lnTo>
                <a:lnTo>
                  <a:pt x="576635" y="406400"/>
                </a:lnTo>
                <a:lnTo>
                  <a:pt x="567716" y="419100"/>
                </a:lnTo>
                <a:lnTo>
                  <a:pt x="694968" y="419100"/>
                </a:lnTo>
                <a:lnTo>
                  <a:pt x="700213" y="406400"/>
                </a:lnTo>
                <a:lnTo>
                  <a:pt x="706231" y="393700"/>
                </a:lnTo>
                <a:lnTo>
                  <a:pt x="713318" y="381000"/>
                </a:lnTo>
                <a:lnTo>
                  <a:pt x="720873" y="381000"/>
                </a:lnTo>
                <a:lnTo>
                  <a:pt x="728295" y="368300"/>
                </a:lnTo>
                <a:close/>
              </a:path>
              <a:path w="1487804" h="1676400">
                <a:moveTo>
                  <a:pt x="520864" y="266700"/>
                </a:moveTo>
                <a:lnTo>
                  <a:pt x="165283" y="266700"/>
                </a:lnTo>
                <a:lnTo>
                  <a:pt x="163730" y="279400"/>
                </a:lnTo>
                <a:lnTo>
                  <a:pt x="164829" y="279400"/>
                </a:lnTo>
                <a:lnTo>
                  <a:pt x="169679" y="292100"/>
                </a:lnTo>
                <a:lnTo>
                  <a:pt x="168665" y="304800"/>
                </a:lnTo>
                <a:lnTo>
                  <a:pt x="163080" y="317500"/>
                </a:lnTo>
                <a:lnTo>
                  <a:pt x="149403" y="317500"/>
                </a:lnTo>
                <a:lnTo>
                  <a:pt x="144890" y="330200"/>
                </a:lnTo>
                <a:lnTo>
                  <a:pt x="490955" y="330200"/>
                </a:lnTo>
                <a:lnTo>
                  <a:pt x="518739" y="355600"/>
                </a:lnTo>
                <a:lnTo>
                  <a:pt x="524733" y="355600"/>
                </a:lnTo>
                <a:lnTo>
                  <a:pt x="526917" y="330200"/>
                </a:lnTo>
                <a:lnTo>
                  <a:pt x="533728" y="317500"/>
                </a:lnTo>
                <a:lnTo>
                  <a:pt x="546411" y="304800"/>
                </a:lnTo>
                <a:lnTo>
                  <a:pt x="566212" y="292100"/>
                </a:lnTo>
                <a:lnTo>
                  <a:pt x="538375" y="292100"/>
                </a:lnTo>
                <a:lnTo>
                  <a:pt x="528331" y="279400"/>
                </a:lnTo>
                <a:lnTo>
                  <a:pt x="520864" y="266700"/>
                </a:lnTo>
                <a:close/>
              </a:path>
              <a:path w="1487804" h="1676400">
                <a:moveTo>
                  <a:pt x="266414" y="177800"/>
                </a:moveTo>
                <a:lnTo>
                  <a:pt x="163086" y="177800"/>
                </a:lnTo>
                <a:lnTo>
                  <a:pt x="164598" y="190500"/>
                </a:lnTo>
                <a:lnTo>
                  <a:pt x="165226" y="203200"/>
                </a:lnTo>
                <a:lnTo>
                  <a:pt x="165501" y="203200"/>
                </a:lnTo>
                <a:lnTo>
                  <a:pt x="165952" y="215900"/>
                </a:lnTo>
                <a:lnTo>
                  <a:pt x="142573" y="228600"/>
                </a:lnTo>
                <a:lnTo>
                  <a:pt x="170429" y="254000"/>
                </a:lnTo>
                <a:lnTo>
                  <a:pt x="168009" y="266700"/>
                </a:lnTo>
                <a:lnTo>
                  <a:pt x="516303" y="266700"/>
                </a:lnTo>
                <a:lnTo>
                  <a:pt x="500636" y="254000"/>
                </a:lnTo>
                <a:lnTo>
                  <a:pt x="444616" y="254000"/>
                </a:lnTo>
                <a:lnTo>
                  <a:pt x="443971" y="241300"/>
                </a:lnTo>
                <a:lnTo>
                  <a:pt x="444485" y="241300"/>
                </a:lnTo>
                <a:lnTo>
                  <a:pt x="442921" y="228600"/>
                </a:lnTo>
                <a:lnTo>
                  <a:pt x="325174" y="228600"/>
                </a:lnTo>
                <a:lnTo>
                  <a:pt x="294580" y="215900"/>
                </a:lnTo>
                <a:lnTo>
                  <a:pt x="281715" y="215900"/>
                </a:lnTo>
                <a:lnTo>
                  <a:pt x="273301" y="203200"/>
                </a:lnTo>
                <a:lnTo>
                  <a:pt x="268486" y="190500"/>
                </a:lnTo>
                <a:lnTo>
                  <a:pt x="266414" y="177800"/>
                </a:lnTo>
                <a:close/>
              </a:path>
              <a:path w="1487804" h="1676400">
                <a:moveTo>
                  <a:pt x="457535" y="241300"/>
                </a:moveTo>
                <a:lnTo>
                  <a:pt x="444616" y="254000"/>
                </a:lnTo>
                <a:lnTo>
                  <a:pt x="500636" y="254000"/>
                </a:lnTo>
                <a:lnTo>
                  <a:pt x="457535" y="241300"/>
                </a:lnTo>
                <a:close/>
              </a:path>
              <a:path w="1487804" h="1676400">
                <a:moveTo>
                  <a:pt x="433260" y="215900"/>
                </a:moveTo>
                <a:lnTo>
                  <a:pt x="416462" y="215900"/>
                </a:lnTo>
                <a:lnTo>
                  <a:pt x="385928" y="228600"/>
                </a:lnTo>
                <a:lnTo>
                  <a:pt x="438926" y="228600"/>
                </a:lnTo>
                <a:lnTo>
                  <a:pt x="433260" y="215900"/>
                </a:lnTo>
                <a:close/>
              </a:path>
              <a:path w="1487804" h="1676400">
                <a:moveTo>
                  <a:pt x="123577" y="165100"/>
                </a:moveTo>
                <a:lnTo>
                  <a:pt x="83574" y="165100"/>
                </a:lnTo>
                <a:lnTo>
                  <a:pt x="101361" y="177800"/>
                </a:lnTo>
                <a:lnTo>
                  <a:pt x="123577" y="165100"/>
                </a:lnTo>
                <a:close/>
              </a:path>
              <a:path w="1487804" h="1676400">
                <a:moveTo>
                  <a:pt x="315578" y="139700"/>
                </a:moveTo>
                <a:lnTo>
                  <a:pt x="56260" y="139700"/>
                </a:lnTo>
                <a:lnTo>
                  <a:pt x="68959" y="165100"/>
                </a:lnTo>
                <a:lnTo>
                  <a:pt x="154334" y="165100"/>
                </a:lnTo>
                <a:lnTo>
                  <a:pt x="161462" y="177800"/>
                </a:lnTo>
                <a:lnTo>
                  <a:pt x="267572" y="177800"/>
                </a:lnTo>
                <a:lnTo>
                  <a:pt x="272361" y="165100"/>
                </a:lnTo>
                <a:lnTo>
                  <a:pt x="279982" y="152400"/>
                </a:lnTo>
                <a:lnTo>
                  <a:pt x="307009" y="152400"/>
                </a:lnTo>
                <a:lnTo>
                  <a:pt x="315578" y="139700"/>
                </a:lnTo>
                <a:close/>
              </a:path>
              <a:path w="1487804" h="1676400">
                <a:moveTo>
                  <a:pt x="340523" y="127000"/>
                </a:moveTo>
                <a:lnTo>
                  <a:pt x="53502" y="127000"/>
                </a:lnTo>
                <a:lnTo>
                  <a:pt x="54660" y="139700"/>
                </a:lnTo>
                <a:lnTo>
                  <a:pt x="332259" y="139700"/>
                </a:lnTo>
                <a:lnTo>
                  <a:pt x="340523" y="127000"/>
                </a:lnTo>
                <a:close/>
              </a:path>
              <a:path w="1487804" h="1676400">
                <a:moveTo>
                  <a:pt x="446400" y="88900"/>
                </a:moveTo>
                <a:lnTo>
                  <a:pt x="97738" y="88900"/>
                </a:lnTo>
                <a:lnTo>
                  <a:pt x="81949" y="101600"/>
                </a:lnTo>
                <a:lnTo>
                  <a:pt x="68926" y="114300"/>
                </a:lnTo>
                <a:lnTo>
                  <a:pt x="54899" y="127000"/>
                </a:lnTo>
                <a:lnTo>
                  <a:pt x="348175" y="127000"/>
                </a:lnTo>
                <a:lnTo>
                  <a:pt x="354649" y="114300"/>
                </a:lnTo>
                <a:lnTo>
                  <a:pt x="361880" y="114300"/>
                </a:lnTo>
                <a:lnTo>
                  <a:pt x="369638" y="101600"/>
                </a:lnTo>
                <a:lnTo>
                  <a:pt x="438173" y="101600"/>
                </a:lnTo>
                <a:lnTo>
                  <a:pt x="446400" y="88900"/>
                </a:lnTo>
                <a:close/>
              </a:path>
              <a:path w="1487804" h="1676400">
                <a:moveTo>
                  <a:pt x="163360" y="54968"/>
                </a:moveTo>
                <a:lnTo>
                  <a:pt x="148884" y="76200"/>
                </a:lnTo>
                <a:lnTo>
                  <a:pt x="140154" y="76200"/>
                </a:lnTo>
                <a:lnTo>
                  <a:pt x="131278" y="88900"/>
                </a:lnTo>
                <a:lnTo>
                  <a:pt x="449099" y="88900"/>
                </a:lnTo>
                <a:lnTo>
                  <a:pt x="444998" y="76200"/>
                </a:lnTo>
                <a:lnTo>
                  <a:pt x="435252" y="63500"/>
                </a:lnTo>
                <a:lnTo>
                  <a:pt x="170226" y="63500"/>
                </a:lnTo>
                <a:lnTo>
                  <a:pt x="163360" y="54968"/>
                </a:lnTo>
                <a:close/>
              </a:path>
              <a:path w="1487804" h="1676400">
                <a:moveTo>
                  <a:pt x="166202" y="50800"/>
                </a:moveTo>
                <a:lnTo>
                  <a:pt x="163360" y="54968"/>
                </a:lnTo>
                <a:lnTo>
                  <a:pt x="170226" y="63500"/>
                </a:lnTo>
                <a:lnTo>
                  <a:pt x="166202" y="50800"/>
                </a:lnTo>
                <a:close/>
              </a:path>
              <a:path w="1487804" h="1676400">
                <a:moveTo>
                  <a:pt x="412092" y="0"/>
                </a:moveTo>
                <a:lnTo>
                  <a:pt x="402895" y="0"/>
                </a:lnTo>
                <a:lnTo>
                  <a:pt x="394169" y="12700"/>
                </a:lnTo>
                <a:lnTo>
                  <a:pt x="370052" y="12700"/>
                </a:lnTo>
                <a:lnTo>
                  <a:pt x="368261" y="25400"/>
                </a:lnTo>
                <a:lnTo>
                  <a:pt x="370255" y="38100"/>
                </a:lnTo>
                <a:lnTo>
                  <a:pt x="297935" y="38100"/>
                </a:lnTo>
                <a:lnTo>
                  <a:pt x="293986" y="50800"/>
                </a:lnTo>
                <a:lnTo>
                  <a:pt x="166202" y="50800"/>
                </a:lnTo>
                <a:lnTo>
                  <a:pt x="170226" y="63500"/>
                </a:lnTo>
                <a:lnTo>
                  <a:pt x="435252" y="63500"/>
                </a:lnTo>
                <a:lnTo>
                  <a:pt x="427651" y="38100"/>
                </a:lnTo>
                <a:lnTo>
                  <a:pt x="421423" y="25400"/>
                </a:lnTo>
                <a:lnTo>
                  <a:pt x="414886" y="12700"/>
                </a:lnTo>
                <a:lnTo>
                  <a:pt x="412092" y="0"/>
                </a:lnTo>
                <a:close/>
              </a:path>
              <a:path w="1487804" h="1676400">
                <a:moveTo>
                  <a:pt x="173782" y="25400"/>
                </a:moveTo>
                <a:lnTo>
                  <a:pt x="139565" y="25400"/>
                </a:lnTo>
                <a:lnTo>
                  <a:pt x="163360" y="54968"/>
                </a:lnTo>
                <a:lnTo>
                  <a:pt x="166202" y="50800"/>
                </a:lnTo>
                <a:lnTo>
                  <a:pt x="210905" y="50800"/>
                </a:lnTo>
                <a:lnTo>
                  <a:pt x="198268" y="38100"/>
                </a:lnTo>
                <a:lnTo>
                  <a:pt x="185996" y="38100"/>
                </a:lnTo>
                <a:lnTo>
                  <a:pt x="173782" y="25400"/>
                </a:lnTo>
                <a:close/>
              </a:path>
              <a:path w="1487804" h="1676400">
                <a:moveTo>
                  <a:pt x="307893" y="25400"/>
                </a:moveTo>
                <a:lnTo>
                  <a:pt x="304454" y="25400"/>
                </a:lnTo>
                <a:lnTo>
                  <a:pt x="299953" y="38100"/>
                </a:lnTo>
                <a:lnTo>
                  <a:pt x="321719" y="38100"/>
                </a:lnTo>
                <a:lnTo>
                  <a:pt x="307893" y="25400"/>
                </a:lnTo>
                <a:close/>
              </a:path>
            </a:pathLst>
          </a:custGeom>
          <a:solidFill>
            <a:srgbClr val="163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2" name="object 156">
            <a:extLst>
              <a:ext uri="{FF2B5EF4-FFF2-40B4-BE49-F238E27FC236}">
                <a16:creationId xmlns:a16="http://schemas.microsoft.com/office/drawing/2014/main" id="{71E1CB84-4B6A-4040-A14A-75ABFF7CC458}"/>
              </a:ext>
            </a:extLst>
          </p:cNvPr>
          <p:cNvGrpSpPr/>
          <p:nvPr/>
        </p:nvGrpSpPr>
        <p:grpSpPr>
          <a:xfrm>
            <a:off x="6394984" y="1812111"/>
            <a:ext cx="974090" cy="738505"/>
            <a:chOff x="5914497" y="11653564"/>
            <a:chExt cx="974090" cy="738505"/>
          </a:xfrm>
        </p:grpSpPr>
        <p:sp>
          <p:nvSpPr>
            <p:cNvPr id="233" name="object 157">
              <a:extLst>
                <a:ext uri="{FF2B5EF4-FFF2-40B4-BE49-F238E27FC236}">
                  <a16:creationId xmlns:a16="http://schemas.microsoft.com/office/drawing/2014/main" id="{4F9B67DB-0A01-491C-9791-3B1D335514CD}"/>
                </a:ext>
              </a:extLst>
            </p:cNvPr>
            <p:cNvSpPr/>
            <p:nvPr/>
          </p:nvSpPr>
          <p:spPr>
            <a:xfrm>
              <a:off x="5914497" y="11653564"/>
              <a:ext cx="931544" cy="595630"/>
            </a:xfrm>
            <a:custGeom>
              <a:avLst/>
              <a:gdLst/>
              <a:ahLst/>
              <a:cxnLst/>
              <a:rect l="l" t="t" r="r" b="b"/>
              <a:pathLst>
                <a:path w="931545" h="595629">
                  <a:moveTo>
                    <a:pt x="198503" y="0"/>
                  </a:moveTo>
                  <a:lnTo>
                    <a:pt x="186118" y="268"/>
                  </a:lnTo>
                  <a:lnTo>
                    <a:pt x="174517" y="3858"/>
                  </a:lnTo>
                  <a:lnTo>
                    <a:pt x="164086" y="12542"/>
                  </a:lnTo>
                  <a:lnTo>
                    <a:pt x="162104" y="14942"/>
                  </a:lnTo>
                  <a:lnTo>
                    <a:pt x="156910" y="16160"/>
                  </a:lnTo>
                  <a:lnTo>
                    <a:pt x="113043" y="10558"/>
                  </a:lnTo>
                  <a:lnTo>
                    <a:pt x="72698" y="4877"/>
                  </a:lnTo>
                  <a:lnTo>
                    <a:pt x="59437" y="5307"/>
                  </a:lnTo>
                  <a:lnTo>
                    <a:pt x="48132" y="10287"/>
                  </a:lnTo>
                  <a:lnTo>
                    <a:pt x="40024" y="19254"/>
                  </a:lnTo>
                  <a:lnTo>
                    <a:pt x="36353" y="31646"/>
                  </a:lnTo>
                  <a:lnTo>
                    <a:pt x="36500" y="49868"/>
                  </a:lnTo>
                  <a:lnTo>
                    <a:pt x="40167" y="66991"/>
                  </a:lnTo>
                  <a:lnTo>
                    <a:pt x="47977" y="82739"/>
                  </a:lnTo>
                  <a:lnTo>
                    <a:pt x="60555" y="96837"/>
                  </a:lnTo>
                  <a:lnTo>
                    <a:pt x="74023" y="115082"/>
                  </a:lnTo>
                  <a:lnTo>
                    <a:pt x="76797" y="134997"/>
                  </a:lnTo>
                  <a:lnTo>
                    <a:pt x="69115" y="153596"/>
                  </a:lnTo>
                  <a:lnTo>
                    <a:pt x="51219" y="167891"/>
                  </a:lnTo>
                  <a:lnTo>
                    <a:pt x="43976" y="172784"/>
                  </a:lnTo>
                  <a:lnTo>
                    <a:pt x="40870" y="178197"/>
                  </a:lnTo>
                  <a:lnTo>
                    <a:pt x="55278" y="206481"/>
                  </a:lnTo>
                  <a:lnTo>
                    <a:pt x="62345" y="214183"/>
                  </a:lnTo>
                  <a:lnTo>
                    <a:pt x="64000" y="220585"/>
                  </a:lnTo>
                  <a:lnTo>
                    <a:pt x="60157" y="226069"/>
                  </a:lnTo>
                  <a:lnTo>
                    <a:pt x="50729" y="231018"/>
                  </a:lnTo>
                  <a:lnTo>
                    <a:pt x="44055" y="233656"/>
                  </a:lnTo>
                  <a:lnTo>
                    <a:pt x="35721" y="240617"/>
                  </a:lnTo>
                  <a:lnTo>
                    <a:pt x="11542" y="280735"/>
                  </a:lnTo>
                  <a:lnTo>
                    <a:pt x="3255" y="287537"/>
                  </a:lnTo>
                  <a:lnTo>
                    <a:pt x="0" y="295039"/>
                  </a:lnTo>
                  <a:lnTo>
                    <a:pt x="2032" y="302640"/>
                  </a:lnTo>
                  <a:lnTo>
                    <a:pt x="9608" y="309737"/>
                  </a:lnTo>
                  <a:lnTo>
                    <a:pt x="20010" y="315572"/>
                  </a:lnTo>
                  <a:lnTo>
                    <a:pt x="31248" y="320334"/>
                  </a:lnTo>
                  <a:lnTo>
                    <a:pt x="42922" y="323770"/>
                  </a:lnTo>
                  <a:lnTo>
                    <a:pt x="90374" y="331183"/>
                  </a:lnTo>
                  <a:lnTo>
                    <a:pt x="122955" y="342533"/>
                  </a:lnTo>
                  <a:lnTo>
                    <a:pt x="151848" y="361141"/>
                  </a:lnTo>
                  <a:lnTo>
                    <a:pt x="176527" y="388468"/>
                  </a:lnTo>
                  <a:lnTo>
                    <a:pt x="173877" y="389937"/>
                  </a:lnTo>
                  <a:lnTo>
                    <a:pt x="170856" y="392397"/>
                  </a:lnTo>
                  <a:lnTo>
                    <a:pt x="167405" y="393388"/>
                  </a:lnTo>
                  <a:lnTo>
                    <a:pt x="157195" y="397199"/>
                  </a:lnTo>
                  <a:lnTo>
                    <a:pt x="152873" y="401825"/>
                  </a:lnTo>
                  <a:lnTo>
                    <a:pt x="154012" y="408413"/>
                  </a:lnTo>
                  <a:lnTo>
                    <a:pt x="164560" y="424938"/>
                  </a:lnTo>
                  <a:lnTo>
                    <a:pt x="172283" y="439337"/>
                  </a:lnTo>
                  <a:lnTo>
                    <a:pt x="176587" y="446234"/>
                  </a:lnTo>
                  <a:lnTo>
                    <a:pt x="180026" y="451117"/>
                  </a:lnTo>
                  <a:lnTo>
                    <a:pt x="186020" y="457266"/>
                  </a:lnTo>
                  <a:lnTo>
                    <a:pt x="191118" y="457505"/>
                  </a:lnTo>
                  <a:lnTo>
                    <a:pt x="215956" y="460917"/>
                  </a:lnTo>
                  <a:lnTo>
                    <a:pt x="238958" y="468427"/>
                  </a:lnTo>
                  <a:lnTo>
                    <a:pt x="260362" y="479702"/>
                  </a:lnTo>
                  <a:lnTo>
                    <a:pt x="280404" y="494411"/>
                  </a:lnTo>
                  <a:lnTo>
                    <a:pt x="285097" y="498351"/>
                  </a:lnTo>
                  <a:lnTo>
                    <a:pt x="291890" y="500035"/>
                  </a:lnTo>
                  <a:lnTo>
                    <a:pt x="297908" y="502220"/>
                  </a:lnTo>
                  <a:lnTo>
                    <a:pt x="325269" y="510503"/>
                  </a:lnTo>
                  <a:lnTo>
                    <a:pt x="352275" y="519385"/>
                  </a:lnTo>
                  <a:lnTo>
                    <a:pt x="376072" y="533686"/>
                  </a:lnTo>
                  <a:lnTo>
                    <a:pt x="393809" y="558229"/>
                  </a:lnTo>
                  <a:lnTo>
                    <a:pt x="394740" y="560355"/>
                  </a:lnTo>
                  <a:lnTo>
                    <a:pt x="397797" y="561537"/>
                  </a:lnTo>
                  <a:lnTo>
                    <a:pt x="430536" y="591398"/>
                  </a:lnTo>
                  <a:lnTo>
                    <a:pt x="428733" y="595565"/>
                  </a:lnTo>
                  <a:lnTo>
                    <a:pt x="430691" y="595518"/>
                  </a:lnTo>
                  <a:lnTo>
                    <a:pt x="459986" y="582099"/>
                  </a:lnTo>
                  <a:lnTo>
                    <a:pt x="487932" y="570947"/>
                  </a:lnTo>
                  <a:lnTo>
                    <a:pt x="517206" y="566370"/>
                  </a:lnTo>
                  <a:lnTo>
                    <a:pt x="548836" y="573393"/>
                  </a:lnTo>
                  <a:lnTo>
                    <a:pt x="553612" y="575483"/>
                  </a:lnTo>
                  <a:lnTo>
                    <a:pt x="560489" y="572462"/>
                  </a:lnTo>
                  <a:lnTo>
                    <a:pt x="566400" y="572486"/>
                  </a:lnTo>
                  <a:lnTo>
                    <a:pt x="579946" y="571761"/>
                  </a:lnTo>
                  <a:lnTo>
                    <a:pt x="593318" y="571693"/>
                  </a:lnTo>
                  <a:lnTo>
                    <a:pt x="605642" y="575604"/>
                  </a:lnTo>
                  <a:lnTo>
                    <a:pt x="616046" y="586813"/>
                  </a:lnTo>
                  <a:lnTo>
                    <a:pt x="624547" y="582109"/>
                  </a:lnTo>
                  <a:lnTo>
                    <a:pt x="630015" y="576760"/>
                  </a:lnTo>
                  <a:lnTo>
                    <a:pt x="635973" y="576175"/>
                  </a:lnTo>
                  <a:lnTo>
                    <a:pt x="652184" y="572207"/>
                  </a:lnTo>
                  <a:lnTo>
                    <a:pt x="665144" y="564292"/>
                  </a:lnTo>
                  <a:lnTo>
                    <a:pt x="675365" y="553202"/>
                  </a:lnTo>
                  <a:lnTo>
                    <a:pt x="683363" y="539711"/>
                  </a:lnTo>
                  <a:lnTo>
                    <a:pt x="690681" y="528972"/>
                  </a:lnTo>
                  <a:lnTo>
                    <a:pt x="699320" y="523862"/>
                  </a:lnTo>
                  <a:lnTo>
                    <a:pt x="709562" y="523563"/>
                  </a:lnTo>
                  <a:lnTo>
                    <a:pt x="721689" y="527257"/>
                  </a:lnTo>
                  <a:lnTo>
                    <a:pt x="752110" y="539017"/>
                  </a:lnTo>
                  <a:lnTo>
                    <a:pt x="783090" y="548173"/>
                  </a:lnTo>
                  <a:lnTo>
                    <a:pt x="814930" y="552883"/>
                  </a:lnTo>
                  <a:lnTo>
                    <a:pt x="847930" y="551304"/>
                  </a:lnTo>
                  <a:lnTo>
                    <a:pt x="882667" y="545107"/>
                  </a:lnTo>
                  <a:lnTo>
                    <a:pt x="894304" y="543472"/>
                  </a:lnTo>
                  <a:lnTo>
                    <a:pt x="914401" y="538241"/>
                  </a:lnTo>
                  <a:lnTo>
                    <a:pt x="927016" y="528132"/>
                  </a:lnTo>
                  <a:lnTo>
                    <a:pt x="931344" y="513380"/>
                  </a:lnTo>
                  <a:lnTo>
                    <a:pt x="926578" y="494220"/>
                  </a:lnTo>
                  <a:lnTo>
                    <a:pt x="908800" y="457123"/>
                  </a:lnTo>
                  <a:lnTo>
                    <a:pt x="888070" y="421890"/>
                  </a:lnTo>
                  <a:lnTo>
                    <a:pt x="862628" y="389963"/>
                  </a:lnTo>
                  <a:lnTo>
                    <a:pt x="821873" y="355458"/>
                  </a:lnTo>
                  <a:lnTo>
                    <a:pt x="816043" y="347228"/>
                  </a:lnTo>
                  <a:lnTo>
                    <a:pt x="813443" y="337745"/>
                  </a:lnTo>
                  <a:lnTo>
                    <a:pt x="814295" y="326656"/>
                  </a:lnTo>
                  <a:lnTo>
                    <a:pt x="814753" y="301261"/>
                  </a:lnTo>
                  <a:lnTo>
                    <a:pt x="804779" y="284830"/>
                  </a:lnTo>
                  <a:lnTo>
                    <a:pt x="786611" y="279602"/>
                  </a:lnTo>
                  <a:lnTo>
                    <a:pt x="762488" y="287815"/>
                  </a:lnTo>
                  <a:lnTo>
                    <a:pt x="761378" y="288484"/>
                  </a:lnTo>
                  <a:lnTo>
                    <a:pt x="758870" y="289356"/>
                  </a:lnTo>
                  <a:lnTo>
                    <a:pt x="751201" y="291708"/>
                  </a:lnTo>
                  <a:lnTo>
                    <a:pt x="745877" y="290644"/>
                  </a:lnTo>
                  <a:lnTo>
                    <a:pt x="742741" y="286120"/>
                  </a:lnTo>
                  <a:lnTo>
                    <a:pt x="741641" y="278096"/>
                  </a:lnTo>
                  <a:lnTo>
                    <a:pt x="741569" y="272867"/>
                  </a:lnTo>
                  <a:lnTo>
                    <a:pt x="739874" y="266455"/>
                  </a:lnTo>
                  <a:lnTo>
                    <a:pt x="727861" y="253219"/>
                  </a:lnTo>
                  <a:lnTo>
                    <a:pt x="698562" y="223448"/>
                  </a:lnTo>
                  <a:lnTo>
                    <a:pt x="680500" y="226703"/>
                  </a:lnTo>
                  <a:lnTo>
                    <a:pt x="669961" y="228869"/>
                  </a:lnTo>
                  <a:lnTo>
                    <a:pt x="659160" y="231722"/>
                  </a:lnTo>
                  <a:lnTo>
                    <a:pt x="648751" y="233523"/>
                  </a:lnTo>
                  <a:lnTo>
                    <a:pt x="639972" y="232028"/>
                  </a:lnTo>
                  <a:lnTo>
                    <a:pt x="632381" y="227338"/>
                  </a:lnTo>
                  <a:lnTo>
                    <a:pt x="625538" y="219555"/>
                  </a:lnTo>
                  <a:lnTo>
                    <a:pt x="619283" y="211555"/>
                  </a:lnTo>
                  <a:lnTo>
                    <a:pt x="605592" y="196356"/>
                  </a:lnTo>
                  <a:lnTo>
                    <a:pt x="594709" y="183545"/>
                  </a:lnTo>
                  <a:lnTo>
                    <a:pt x="589169" y="177682"/>
                  </a:lnTo>
                  <a:lnTo>
                    <a:pt x="588656" y="171820"/>
                  </a:lnTo>
                  <a:lnTo>
                    <a:pt x="574414" y="132020"/>
                  </a:lnTo>
                  <a:lnTo>
                    <a:pt x="533147" y="117911"/>
                  </a:lnTo>
                  <a:lnTo>
                    <a:pt x="529016" y="117529"/>
                  </a:lnTo>
                  <a:lnTo>
                    <a:pt x="524992" y="109780"/>
                  </a:lnTo>
                  <a:lnTo>
                    <a:pt x="518389" y="98998"/>
                  </a:lnTo>
                  <a:lnTo>
                    <a:pt x="517422" y="88694"/>
                  </a:lnTo>
                  <a:lnTo>
                    <a:pt x="512778" y="86903"/>
                  </a:lnTo>
                  <a:lnTo>
                    <a:pt x="499487" y="80585"/>
                  </a:lnTo>
                  <a:lnTo>
                    <a:pt x="489341" y="72774"/>
                  </a:lnTo>
                  <a:lnTo>
                    <a:pt x="483030" y="63398"/>
                  </a:lnTo>
                  <a:lnTo>
                    <a:pt x="481245" y="52385"/>
                  </a:lnTo>
                  <a:lnTo>
                    <a:pt x="424851" y="35768"/>
                  </a:lnTo>
                  <a:lnTo>
                    <a:pt x="407349" y="30249"/>
                  </a:lnTo>
                  <a:lnTo>
                    <a:pt x="399793" y="27173"/>
                  </a:lnTo>
                  <a:lnTo>
                    <a:pt x="385071" y="19892"/>
                  </a:lnTo>
                  <a:lnTo>
                    <a:pt x="377475" y="17139"/>
                  </a:lnTo>
                  <a:lnTo>
                    <a:pt x="362442" y="13370"/>
                  </a:lnTo>
                  <a:lnTo>
                    <a:pt x="347294" y="10027"/>
                  </a:lnTo>
                  <a:lnTo>
                    <a:pt x="332071" y="6996"/>
                  </a:lnTo>
                  <a:lnTo>
                    <a:pt x="311543" y="3205"/>
                  </a:lnTo>
                  <a:lnTo>
                    <a:pt x="305681" y="5068"/>
                  </a:lnTo>
                  <a:lnTo>
                    <a:pt x="295198" y="6978"/>
                  </a:lnTo>
                  <a:lnTo>
                    <a:pt x="290207" y="9903"/>
                  </a:lnTo>
                  <a:lnTo>
                    <a:pt x="266882" y="7624"/>
                  </a:lnTo>
                  <a:lnTo>
                    <a:pt x="198503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4" name="object 158">
              <a:extLst>
                <a:ext uri="{FF2B5EF4-FFF2-40B4-BE49-F238E27FC236}">
                  <a16:creationId xmlns:a16="http://schemas.microsoft.com/office/drawing/2014/main" id="{2F9EBB56-0772-457B-A12D-2E5B7EFAA3EB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699134" y="12275712"/>
              <a:ext cx="188888" cy="116268"/>
            </a:xfrm>
            <a:prstGeom prst="rect">
              <a:avLst/>
            </a:prstGeom>
          </p:spPr>
        </p:pic>
      </p:grpSp>
      <p:grpSp>
        <p:nvGrpSpPr>
          <p:cNvPr id="235" name="object 159">
            <a:extLst>
              <a:ext uri="{FF2B5EF4-FFF2-40B4-BE49-F238E27FC236}">
                <a16:creationId xmlns:a16="http://schemas.microsoft.com/office/drawing/2014/main" id="{AE6C2CBE-AF07-461D-BA4F-0A7DACE15272}"/>
              </a:ext>
            </a:extLst>
          </p:cNvPr>
          <p:cNvGrpSpPr/>
          <p:nvPr/>
        </p:nvGrpSpPr>
        <p:grpSpPr>
          <a:xfrm>
            <a:off x="13018313" y="1762479"/>
            <a:ext cx="1082040" cy="824865"/>
            <a:chOff x="12255594" y="11669417"/>
            <a:chExt cx="1082040" cy="824865"/>
          </a:xfrm>
        </p:grpSpPr>
        <p:sp>
          <p:nvSpPr>
            <p:cNvPr id="236" name="object 160">
              <a:extLst>
                <a:ext uri="{FF2B5EF4-FFF2-40B4-BE49-F238E27FC236}">
                  <a16:creationId xmlns:a16="http://schemas.microsoft.com/office/drawing/2014/main" id="{D9E0AD62-6311-400B-A0AE-BFE44CF655AB}"/>
                </a:ext>
              </a:extLst>
            </p:cNvPr>
            <p:cNvSpPr/>
            <p:nvPr/>
          </p:nvSpPr>
          <p:spPr>
            <a:xfrm>
              <a:off x="12255589" y="11669420"/>
              <a:ext cx="1082040" cy="824865"/>
            </a:xfrm>
            <a:custGeom>
              <a:avLst/>
              <a:gdLst/>
              <a:ahLst/>
              <a:cxnLst/>
              <a:rect l="l" t="t" r="r" b="b"/>
              <a:pathLst>
                <a:path w="1082040" h="824865">
                  <a:moveTo>
                    <a:pt x="821855" y="287197"/>
                  </a:moveTo>
                  <a:lnTo>
                    <a:pt x="818654" y="237502"/>
                  </a:lnTo>
                  <a:lnTo>
                    <a:pt x="810920" y="187934"/>
                  </a:lnTo>
                  <a:lnTo>
                    <a:pt x="798576" y="138493"/>
                  </a:lnTo>
                  <a:lnTo>
                    <a:pt x="775830" y="81762"/>
                  </a:lnTo>
                  <a:lnTo>
                    <a:pt x="740232" y="31877"/>
                  </a:lnTo>
                  <a:lnTo>
                    <a:pt x="692302" y="2514"/>
                  </a:lnTo>
                  <a:lnTo>
                    <a:pt x="665949" y="520"/>
                  </a:lnTo>
                  <a:lnTo>
                    <a:pt x="639216" y="7747"/>
                  </a:lnTo>
                  <a:lnTo>
                    <a:pt x="589013" y="48869"/>
                  </a:lnTo>
                  <a:lnTo>
                    <a:pt x="558622" y="106565"/>
                  </a:lnTo>
                  <a:lnTo>
                    <a:pt x="557288" y="109905"/>
                  </a:lnTo>
                  <a:lnTo>
                    <a:pt x="562051" y="118084"/>
                  </a:lnTo>
                  <a:lnTo>
                    <a:pt x="569455" y="122288"/>
                  </a:lnTo>
                  <a:lnTo>
                    <a:pt x="576478" y="120002"/>
                  </a:lnTo>
                  <a:lnTo>
                    <a:pt x="583857" y="115735"/>
                  </a:lnTo>
                  <a:lnTo>
                    <a:pt x="585355" y="110782"/>
                  </a:lnTo>
                  <a:lnTo>
                    <a:pt x="595845" y="89941"/>
                  </a:lnTo>
                  <a:lnTo>
                    <a:pt x="630796" y="44907"/>
                  </a:lnTo>
                  <a:lnTo>
                    <a:pt x="671347" y="27609"/>
                  </a:lnTo>
                  <a:lnTo>
                    <a:pt x="691680" y="31369"/>
                  </a:lnTo>
                  <a:lnTo>
                    <a:pt x="730770" y="64236"/>
                  </a:lnTo>
                  <a:lnTo>
                    <a:pt x="762038" y="117398"/>
                  </a:lnTo>
                  <a:lnTo>
                    <a:pt x="781862" y="181127"/>
                  </a:lnTo>
                  <a:lnTo>
                    <a:pt x="793026" y="265518"/>
                  </a:lnTo>
                  <a:lnTo>
                    <a:pt x="794080" y="316458"/>
                  </a:lnTo>
                  <a:lnTo>
                    <a:pt x="790460" y="367017"/>
                  </a:lnTo>
                  <a:lnTo>
                    <a:pt x="781773" y="417156"/>
                  </a:lnTo>
                  <a:lnTo>
                    <a:pt x="767600" y="466826"/>
                  </a:lnTo>
                  <a:lnTo>
                    <a:pt x="747674" y="511670"/>
                  </a:lnTo>
                  <a:lnTo>
                    <a:pt x="717461" y="550583"/>
                  </a:lnTo>
                  <a:lnTo>
                    <a:pt x="672376" y="571207"/>
                  </a:lnTo>
                  <a:lnTo>
                    <a:pt x="649503" y="566407"/>
                  </a:lnTo>
                  <a:lnTo>
                    <a:pt x="617969" y="539369"/>
                  </a:lnTo>
                  <a:lnTo>
                    <a:pt x="584517" y="489572"/>
                  </a:lnTo>
                  <a:lnTo>
                    <a:pt x="585965" y="488124"/>
                  </a:lnTo>
                  <a:lnTo>
                    <a:pt x="736904" y="488137"/>
                  </a:lnTo>
                  <a:lnTo>
                    <a:pt x="739673" y="481190"/>
                  </a:lnTo>
                  <a:lnTo>
                    <a:pt x="757174" y="426339"/>
                  </a:lnTo>
                  <a:lnTo>
                    <a:pt x="767626" y="369709"/>
                  </a:lnTo>
                  <a:lnTo>
                    <a:pt x="769048" y="358686"/>
                  </a:lnTo>
                  <a:lnTo>
                    <a:pt x="764705" y="356857"/>
                  </a:lnTo>
                  <a:lnTo>
                    <a:pt x="3670" y="356438"/>
                  </a:lnTo>
                  <a:lnTo>
                    <a:pt x="101" y="358521"/>
                  </a:lnTo>
                  <a:lnTo>
                    <a:pt x="558" y="394893"/>
                  </a:lnTo>
                  <a:lnTo>
                    <a:pt x="558" y="448373"/>
                  </a:lnTo>
                  <a:lnTo>
                    <a:pt x="0" y="485990"/>
                  </a:lnTo>
                  <a:lnTo>
                    <a:pt x="3530" y="488569"/>
                  </a:lnTo>
                  <a:lnTo>
                    <a:pt x="165011" y="488670"/>
                  </a:lnTo>
                  <a:lnTo>
                    <a:pt x="215341" y="488353"/>
                  </a:lnTo>
                  <a:lnTo>
                    <a:pt x="265658" y="487387"/>
                  </a:lnTo>
                  <a:lnTo>
                    <a:pt x="287858" y="488302"/>
                  </a:lnTo>
                  <a:lnTo>
                    <a:pt x="307505" y="493102"/>
                  </a:lnTo>
                  <a:lnTo>
                    <a:pt x="324713" y="502881"/>
                  </a:lnTo>
                  <a:lnTo>
                    <a:pt x="339547" y="518756"/>
                  </a:lnTo>
                  <a:lnTo>
                    <a:pt x="349618" y="529869"/>
                  </a:lnTo>
                  <a:lnTo>
                    <a:pt x="361340" y="537095"/>
                  </a:lnTo>
                  <a:lnTo>
                    <a:pt x="374777" y="540524"/>
                  </a:lnTo>
                  <a:lnTo>
                    <a:pt x="390017" y="540308"/>
                  </a:lnTo>
                  <a:lnTo>
                    <a:pt x="400151" y="539559"/>
                  </a:lnTo>
                  <a:lnTo>
                    <a:pt x="410375" y="539534"/>
                  </a:lnTo>
                  <a:lnTo>
                    <a:pt x="433463" y="539927"/>
                  </a:lnTo>
                  <a:lnTo>
                    <a:pt x="436054" y="539330"/>
                  </a:lnTo>
                  <a:lnTo>
                    <a:pt x="441223" y="538670"/>
                  </a:lnTo>
                  <a:lnTo>
                    <a:pt x="392544" y="489470"/>
                  </a:lnTo>
                  <a:lnTo>
                    <a:pt x="398843" y="488696"/>
                  </a:lnTo>
                  <a:lnTo>
                    <a:pt x="401193" y="488124"/>
                  </a:lnTo>
                  <a:lnTo>
                    <a:pt x="553288" y="487984"/>
                  </a:lnTo>
                  <a:lnTo>
                    <a:pt x="556399" y="491007"/>
                  </a:lnTo>
                  <a:lnTo>
                    <a:pt x="577367" y="528358"/>
                  </a:lnTo>
                  <a:lnTo>
                    <a:pt x="586740" y="543737"/>
                  </a:lnTo>
                  <a:lnTo>
                    <a:pt x="614260" y="576554"/>
                  </a:lnTo>
                  <a:lnTo>
                    <a:pt x="656958" y="597039"/>
                  </a:lnTo>
                  <a:lnTo>
                    <a:pt x="682625" y="597636"/>
                  </a:lnTo>
                  <a:lnTo>
                    <a:pt x="703478" y="592556"/>
                  </a:lnTo>
                  <a:lnTo>
                    <a:pt x="737489" y="569836"/>
                  </a:lnTo>
                  <a:lnTo>
                    <a:pt x="770280" y="527151"/>
                  </a:lnTo>
                  <a:lnTo>
                    <a:pt x="796505" y="468172"/>
                  </a:lnTo>
                  <a:lnTo>
                    <a:pt x="815060" y="386867"/>
                  </a:lnTo>
                  <a:lnTo>
                    <a:pt x="820635" y="336994"/>
                  </a:lnTo>
                  <a:lnTo>
                    <a:pt x="821855" y="287197"/>
                  </a:lnTo>
                  <a:close/>
                </a:path>
                <a:path w="1082040" h="824865">
                  <a:moveTo>
                    <a:pt x="1081570" y="275996"/>
                  </a:moveTo>
                  <a:lnTo>
                    <a:pt x="1076731" y="221399"/>
                  </a:lnTo>
                  <a:lnTo>
                    <a:pt x="1066431" y="167068"/>
                  </a:lnTo>
                  <a:lnTo>
                    <a:pt x="1045591" y="102387"/>
                  </a:lnTo>
                  <a:lnTo>
                    <a:pt x="1010945" y="43878"/>
                  </a:lnTo>
                  <a:lnTo>
                    <a:pt x="971956" y="10934"/>
                  </a:lnTo>
                  <a:lnTo>
                    <a:pt x="921588" y="0"/>
                  </a:lnTo>
                  <a:lnTo>
                    <a:pt x="878865" y="584"/>
                  </a:lnTo>
                  <a:lnTo>
                    <a:pt x="836129" y="660"/>
                  </a:lnTo>
                  <a:lnTo>
                    <a:pt x="747560" y="431"/>
                  </a:lnTo>
                  <a:lnTo>
                    <a:pt x="739381" y="939"/>
                  </a:lnTo>
                  <a:lnTo>
                    <a:pt x="741654" y="3695"/>
                  </a:lnTo>
                  <a:lnTo>
                    <a:pt x="742353" y="4902"/>
                  </a:lnTo>
                  <a:lnTo>
                    <a:pt x="778090" y="44145"/>
                  </a:lnTo>
                  <a:lnTo>
                    <a:pt x="802995" y="89496"/>
                  </a:lnTo>
                  <a:lnTo>
                    <a:pt x="818857" y="131318"/>
                  </a:lnTo>
                  <a:lnTo>
                    <a:pt x="830275" y="174155"/>
                  </a:lnTo>
                  <a:lnTo>
                    <a:pt x="837780" y="217868"/>
                  </a:lnTo>
                  <a:lnTo>
                    <a:pt x="841908" y="262343"/>
                  </a:lnTo>
                  <a:lnTo>
                    <a:pt x="843064" y="310413"/>
                  </a:lnTo>
                  <a:lnTo>
                    <a:pt x="840676" y="357987"/>
                  </a:lnTo>
                  <a:lnTo>
                    <a:pt x="834339" y="405003"/>
                  </a:lnTo>
                  <a:lnTo>
                    <a:pt x="823709" y="451370"/>
                  </a:lnTo>
                  <a:lnTo>
                    <a:pt x="808380" y="497027"/>
                  </a:lnTo>
                  <a:lnTo>
                    <a:pt x="780707" y="551446"/>
                  </a:lnTo>
                  <a:lnTo>
                    <a:pt x="739241" y="596557"/>
                  </a:lnTo>
                  <a:lnTo>
                    <a:pt x="736358" y="598792"/>
                  </a:lnTo>
                  <a:lnTo>
                    <a:pt x="735050" y="604418"/>
                  </a:lnTo>
                  <a:lnTo>
                    <a:pt x="734517" y="650227"/>
                  </a:lnTo>
                  <a:lnTo>
                    <a:pt x="715822" y="705434"/>
                  </a:lnTo>
                  <a:lnTo>
                    <a:pt x="675055" y="725017"/>
                  </a:lnTo>
                  <a:lnTo>
                    <a:pt x="654138" y="726008"/>
                  </a:lnTo>
                  <a:lnTo>
                    <a:pt x="629881" y="725678"/>
                  </a:lnTo>
                  <a:lnTo>
                    <a:pt x="626097" y="722998"/>
                  </a:lnTo>
                  <a:lnTo>
                    <a:pt x="590613" y="687832"/>
                  </a:lnTo>
                  <a:lnTo>
                    <a:pt x="573455" y="671156"/>
                  </a:lnTo>
                  <a:lnTo>
                    <a:pt x="551497" y="670852"/>
                  </a:lnTo>
                  <a:lnTo>
                    <a:pt x="492048" y="670826"/>
                  </a:lnTo>
                  <a:lnTo>
                    <a:pt x="543013" y="722642"/>
                  </a:lnTo>
                  <a:lnTo>
                    <a:pt x="541464" y="725284"/>
                  </a:lnTo>
                  <a:lnTo>
                    <a:pt x="534797" y="725881"/>
                  </a:lnTo>
                  <a:lnTo>
                    <a:pt x="240753" y="725779"/>
                  </a:lnTo>
                  <a:lnTo>
                    <a:pt x="240626" y="822312"/>
                  </a:lnTo>
                  <a:lnTo>
                    <a:pt x="243535" y="824611"/>
                  </a:lnTo>
                  <a:lnTo>
                    <a:pt x="252615" y="824242"/>
                  </a:lnTo>
                  <a:lnTo>
                    <a:pt x="256120" y="824433"/>
                  </a:lnTo>
                  <a:lnTo>
                    <a:pt x="942352" y="824395"/>
                  </a:lnTo>
                  <a:lnTo>
                    <a:pt x="979500" y="808482"/>
                  </a:lnTo>
                  <a:lnTo>
                    <a:pt x="990625" y="770229"/>
                  </a:lnTo>
                  <a:lnTo>
                    <a:pt x="989126" y="763524"/>
                  </a:lnTo>
                  <a:lnTo>
                    <a:pt x="964196" y="718172"/>
                  </a:lnTo>
                  <a:lnTo>
                    <a:pt x="915797" y="639965"/>
                  </a:lnTo>
                  <a:lnTo>
                    <a:pt x="909497" y="624382"/>
                  </a:lnTo>
                  <a:lnTo>
                    <a:pt x="911047" y="611733"/>
                  </a:lnTo>
                  <a:lnTo>
                    <a:pt x="920051" y="602805"/>
                  </a:lnTo>
                  <a:lnTo>
                    <a:pt x="936104" y="598360"/>
                  </a:lnTo>
                  <a:lnTo>
                    <a:pt x="946581" y="597344"/>
                  </a:lnTo>
                  <a:lnTo>
                    <a:pt x="951623" y="596049"/>
                  </a:lnTo>
                  <a:lnTo>
                    <a:pt x="991044" y="575805"/>
                  </a:lnTo>
                  <a:lnTo>
                    <a:pt x="1020279" y="542556"/>
                  </a:lnTo>
                  <a:lnTo>
                    <a:pt x="1041374" y="505904"/>
                  </a:lnTo>
                  <a:lnTo>
                    <a:pt x="1056906" y="467258"/>
                  </a:lnTo>
                  <a:lnTo>
                    <a:pt x="1067943" y="427050"/>
                  </a:lnTo>
                  <a:lnTo>
                    <a:pt x="1075499" y="385724"/>
                  </a:lnTo>
                  <a:lnTo>
                    <a:pt x="1081100" y="330784"/>
                  </a:lnTo>
                  <a:lnTo>
                    <a:pt x="1081570" y="27599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161">
              <a:extLst>
                <a:ext uri="{FF2B5EF4-FFF2-40B4-BE49-F238E27FC236}">
                  <a16:creationId xmlns:a16="http://schemas.microsoft.com/office/drawing/2014/main" id="{0ADB8B0E-FB16-4329-874E-9A6636289E4B}"/>
                </a:ext>
              </a:extLst>
            </p:cNvPr>
            <p:cNvSpPr/>
            <p:nvPr/>
          </p:nvSpPr>
          <p:spPr>
            <a:xfrm>
              <a:off x="12346504" y="11868820"/>
              <a:ext cx="437515" cy="131445"/>
            </a:xfrm>
            <a:custGeom>
              <a:avLst/>
              <a:gdLst/>
              <a:ahLst/>
              <a:cxnLst/>
              <a:rect l="l" t="t" r="r" b="b"/>
              <a:pathLst>
                <a:path w="437515" h="131445">
                  <a:moveTo>
                    <a:pt x="360571" y="0"/>
                  </a:moveTo>
                  <a:lnTo>
                    <a:pt x="2531" y="53872"/>
                  </a:lnTo>
                  <a:lnTo>
                    <a:pt x="322" y="57036"/>
                  </a:lnTo>
                  <a:lnTo>
                    <a:pt x="655" y="77871"/>
                  </a:lnTo>
                  <a:lnTo>
                    <a:pt x="702" y="105149"/>
                  </a:lnTo>
                  <a:lnTo>
                    <a:pt x="0" y="128472"/>
                  </a:lnTo>
                  <a:lnTo>
                    <a:pt x="3164" y="131111"/>
                  </a:lnTo>
                  <a:lnTo>
                    <a:pt x="57905" y="130825"/>
                  </a:lnTo>
                  <a:lnTo>
                    <a:pt x="193222" y="130825"/>
                  </a:lnTo>
                  <a:lnTo>
                    <a:pt x="193222" y="130681"/>
                  </a:lnTo>
                  <a:lnTo>
                    <a:pt x="370493" y="130598"/>
                  </a:lnTo>
                  <a:lnTo>
                    <a:pt x="398095" y="124702"/>
                  </a:lnTo>
                  <a:lnTo>
                    <a:pt x="419904" y="109054"/>
                  </a:lnTo>
                  <a:lnTo>
                    <a:pt x="433639" y="86226"/>
                  </a:lnTo>
                  <a:lnTo>
                    <a:pt x="437022" y="58791"/>
                  </a:lnTo>
                  <a:lnTo>
                    <a:pt x="429076" y="32991"/>
                  </a:lnTo>
                  <a:lnTo>
                    <a:pt x="411952" y="13227"/>
                  </a:lnTo>
                  <a:lnTo>
                    <a:pt x="388249" y="1548"/>
                  </a:lnTo>
                  <a:lnTo>
                    <a:pt x="360571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8" name="object 162">
              <a:extLst>
                <a:ext uri="{FF2B5EF4-FFF2-40B4-BE49-F238E27FC236}">
                  <a16:creationId xmlns:a16="http://schemas.microsoft.com/office/drawing/2014/main" id="{18DB2E9E-E5E6-4EA4-9F87-831B6C7320BD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2809169" y="11867694"/>
              <a:ext cx="131672" cy="131839"/>
            </a:xfrm>
            <a:prstGeom prst="rect">
              <a:avLst/>
            </a:prstGeom>
          </p:spPr>
        </p:pic>
        <p:pic>
          <p:nvPicPr>
            <p:cNvPr id="239" name="object 163">
              <a:extLst>
                <a:ext uri="{FF2B5EF4-FFF2-40B4-BE49-F238E27FC236}">
                  <a16:creationId xmlns:a16="http://schemas.microsoft.com/office/drawing/2014/main" id="{15D2F0E2-9CF5-43E7-ABD2-9831D3A0E786}"/>
                </a:ext>
              </a:extLst>
            </p:cNvPr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2649435" y="12240176"/>
              <a:ext cx="146848" cy="68928"/>
            </a:xfrm>
            <a:prstGeom prst="rect">
              <a:avLst/>
            </a:prstGeom>
          </p:spPr>
        </p:pic>
      </p:grpSp>
      <p:grpSp>
        <p:nvGrpSpPr>
          <p:cNvPr id="240" name="object 164">
            <a:extLst>
              <a:ext uri="{FF2B5EF4-FFF2-40B4-BE49-F238E27FC236}">
                <a16:creationId xmlns:a16="http://schemas.microsoft.com/office/drawing/2014/main" id="{FA8949F8-5C2C-40D2-9873-134B8C3771CD}"/>
              </a:ext>
            </a:extLst>
          </p:cNvPr>
          <p:cNvGrpSpPr/>
          <p:nvPr/>
        </p:nvGrpSpPr>
        <p:grpSpPr>
          <a:xfrm>
            <a:off x="9763567" y="1762117"/>
            <a:ext cx="621665" cy="825500"/>
            <a:chOff x="9000848" y="11669055"/>
            <a:chExt cx="621665" cy="825500"/>
          </a:xfrm>
        </p:grpSpPr>
        <p:sp>
          <p:nvSpPr>
            <p:cNvPr id="241" name="object 165">
              <a:extLst>
                <a:ext uri="{FF2B5EF4-FFF2-40B4-BE49-F238E27FC236}">
                  <a16:creationId xmlns:a16="http://schemas.microsoft.com/office/drawing/2014/main" id="{1C996E3A-9A1A-4FD4-B53F-51AFD3A70225}"/>
                </a:ext>
              </a:extLst>
            </p:cNvPr>
            <p:cNvSpPr/>
            <p:nvPr/>
          </p:nvSpPr>
          <p:spPr>
            <a:xfrm>
              <a:off x="9000848" y="11669055"/>
              <a:ext cx="621665" cy="825500"/>
            </a:xfrm>
            <a:custGeom>
              <a:avLst/>
              <a:gdLst/>
              <a:ahLst/>
              <a:cxnLst/>
              <a:rect l="l" t="t" r="r" b="b"/>
              <a:pathLst>
                <a:path w="621665" h="825500">
                  <a:moveTo>
                    <a:pt x="412905" y="0"/>
                  </a:moveTo>
                  <a:lnTo>
                    <a:pt x="208447" y="0"/>
                  </a:lnTo>
                  <a:lnTo>
                    <a:pt x="184910" y="6437"/>
                  </a:lnTo>
                  <a:lnTo>
                    <a:pt x="168805" y="22888"/>
                  </a:lnTo>
                  <a:lnTo>
                    <a:pt x="162610" y="45062"/>
                  </a:lnTo>
                  <a:lnTo>
                    <a:pt x="168806" y="68666"/>
                  </a:lnTo>
                  <a:lnTo>
                    <a:pt x="232040" y="178178"/>
                  </a:lnTo>
                  <a:lnTo>
                    <a:pt x="190132" y="196274"/>
                  </a:lnTo>
                  <a:lnTo>
                    <a:pt x="152438" y="221366"/>
                  </a:lnTo>
                  <a:lnTo>
                    <a:pt x="119842" y="252720"/>
                  </a:lnTo>
                  <a:lnTo>
                    <a:pt x="93234" y="289599"/>
                  </a:lnTo>
                  <a:lnTo>
                    <a:pt x="73500" y="331267"/>
                  </a:lnTo>
                  <a:lnTo>
                    <a:pt x="61527" y="376989"/>
                  </a:lnTo>
                  <a:lnTo>
                    <a:pt x="1708" y="609434"/>
                  </a:lnTo>
                  <a:lnTo>
                    <a:pt x="0" y="656981"/>
                  </a:lnTo>
                  <a:lnTo>
                    <a:pt x="9874" y="701647"/>
                  </a:lnTo>
                  <a:lnTo>
                    <a:pt x="29957" y="741816"/>
                  </a:lnTo>
                  <a:lnTo>
                    <a:pt x="58878" y="775872"/>
                  </a:lnTo>
                  <a:lnTo>
                    <a:pt x="95263" y="802198"/>
                  </a:lnTo>
                  <a:lnTo>
                    <a:pt x="137741" y="819180"/>
                  </a:lnTo>
                  <a:lnTo>
                    <a:pt x="184937" y="825199"/>
                  </a:lnTo>
                  <a:lnTo>
                    <a:pt x="436402" y="825199"/>
                  </a:lnTo>
                  <a:lnTo>
                    <a:pt x="483599" y="819180"/>
                  </a:lnTo>
                  <a:lnTo>
                    <a:pt x="526076" y="802198"/>
                  </a:lnTo>
                  <a:lnTo>
                    <a:pt x="562462" y="775872"/>
                  </a:lnTo>
                  <a:lnTo>
                    <a:pt x="591384" y="741816"/>
                  </a:lnTo>
                  <a:lnTo>
                    <a:pt x="611470" y="701647"/>
                  </a:lnTo>
                  <a:lnTo>
                    <a:pt x="621347" y="656981"/>
                  </a:lnTo>
                  <a:lnTo>
                    <a:pt x="619643" y="609434"/>
                  </a:lnTo>
                  <a:lnTo>
                    <a:pt x="559825" y="376989"/>
                  </a:lnTo>
                  <a:lnTo>
                    <a:pt x="547852" y="331267"/>
                  </a:lnTo>
                  <a:lnTo>
                    <a:pt x="528117" y="289599"/>
                  </a:lnTo>
                  <a:lnTo>
                    <a:pt x="501509" y="252720"/>
                  </a:lnTo>
                  <a:lnTo>
                    <a:pt x="468914" y="221366"/>
                  </a:lnTo>
                  <a:lnTo>
                    <a:pt x="431219" y="196274"/>
                  </a:lnTo>
                  <a:lnTo>
                    <a:pt x="389312" y="178178"/>
                  </a:lnTo>
                  <a:lnTo>
                    <a:pt x="452545" y="68666"/>
                  </a:lnTo>
                  <a:lnTo>
                    <a:pt x="458736" y="45062"/>
                  </a:lnTo>
                  <a:lnTo>
                    <a:pt x="452542" y="22888"/>
                  </a:lnTo>
                  <a:lnTo>
                    <a:pt x="436440" y="6437"/>
                  </a:lnTo>
                  <a:lnTo>
                    <a:pt x="412905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166">
              <a:extLst>
                <a:ext uri="{FF2B5EF4-FFF2-40B4-BE49-F238E27FC236}">
                  <a16:creationId xmlns:a16="http://schemas.microsoft.com/office/drawing/2014/main" id="{B633DC85-CE8E-40FA-8AF6-94A985BA80A7}"/>
                </a:ext>
              </a:extLst>
            </p:cNvPr>
            <p:cNvSpPr/>
            <p:nvPr/>
          </p:nvSpPr>
          <p:spPr>
            <a:xfrm>
              <a:off x="9209962" y="12009141"/>
              <a:ext cx="203200" cy="356870"/>
            </a:xfrm>
            <a:custGeom>
              <a:avLst/>
              <a:gdLst/>
              <a:ahLst/>
              <a:cxnLst/>
              <a:rect l="l" t="t" r="r" b="b"/>
              <a:pathLst>
                <a:path w="203200" h="356870">
                  <a:moveTo>
                    <a:pt x="155134" y="0"/>
                  </a:moveTo>
                  <a:lnTo>
                    <a:pt x="106894" y="8326"/>
                  </a:lnTo>
                  <a:lnTo>
                    <a:pt x="69095" y="33300"/>
                  </a:lnTo>
                  <a:lnTo>
                    <a:pt x="43770" y="73304"/>
                  </a:lnTo>
                  <a:lnTo>
                    <a:pt x="32942" y="126741"/>
                  </a:lnTo>
                  <a:lnTo>
                    <a:pt x="0" y="126741"/>
                  </a:lnTo>
                  <a:lnTo>
                    <a:pt x="0" y="163014"/>
                  </a:lnTo>
                  <a:lnTo>
                    <a:pt x="32703" y="163014"/>
                  </a:lnTo>
                  <a:lnTo>
                    <a:pt x="32703" y="192601"/>
                  </a:lnTo>
                  <a:lnTo>
                    <a:pt x="0" y="192601"/>
                  </a:lnTo>
                  <a:lnTo>
                    <a:pt x="0" y="229125"/>
                  </a:lnTo>
                  <a:lnTo>
                    <a:pt x="32703" y="229125"/>
                  </a:lnTo>
                  <a:lnTo>
                    <a:pt x="35291" y="257445"/>
                  </a:lnTo>
                  <a:lnTo>
                    <a:pt x="51696" y="304284"/>
                  </a:lnTo>
                  <a:lnTo>
                    <a:pt x="82591" y="337577"/>
                  </a:lnTo>
                  <a:lnTo>
                    <a:pt x="125019" y="354461"/>
                  </a:lnTo>
                  <a:lnTo>
                    <a:pt x="150370" y="356572"/>
                  </a:lnTo>
                  <a:lnTo>
                    <a:pt x="163780" y="356139"/>
                  </a:lnTo>
                  <a:lnTo>
                    <a:pt x="177039" y="354843"/>
                  </a:lnTo>
                  <a:lnTo>
                    <a:pt x="190148" y="352683"/>
                  </a:lnTo>
                  <a:lnTo>
                    <a:pt x="203108" y="349658"/>
                  </a:lnTo>
                  <a:lnTo>
                    <a:pt x="194524" y="291416"/>
                  </a:lnTo>
                  <a:lnTo>
                    <a:pt x="186121" y="294653"/>
                  </a:lnTo>
                  <a:lnTo>
                    <a:pt x="177156" y="296966"/>
                  </a:lnTo>
                  <a:lnTo>
                    <a:pt x="167624" y="298355"/>
                  </a:lnTo>
                  <a:lnTo>
                    <a:pt x="157522" y="298818"/>
                  </a:lnTo>
                  <a:lnTo>
                    <a:pt x="144895" y="297744"/>
                  </a:lnTo>
                  <a:lnTo>
                    <a:pt x="111457" y="271902"/>
                  </a:lnTo>
                  <a:lnTo>
                    <a:pt x="103112" y="229125"/>
                  </a:lnTo>
                  <a:lnTo>
                    <a:pt x="165164" y="229125"/>
                  </a:lnTo>
                  <a:lnTo>
                    <a:pt x="165164" y="192601"/>
                  </a:lnTo>
                  <a:lnTo>
                    <a:pt x="103112" y="192601"/>
                  </a:lnTo>
                  <a:lnTo>
                    <a:pt x="103112" y="163014"/>
                  </a:lnTo>
                  <a:lnTo>
                    <a:pt x="165164" y="163014"/>
                  </a:lnTo>
                  <a:lnTo>
                    <a:pt x="165164" y="126741"/>
                  </a:lnTo>
                  <a:lnTo>
                    <a:pt x="103590" y="126741"/>
                  </a:lnTo>
                  <a:lnTo>
                    <a:pt x="105424" y="109861"/>
                  </a:lnTo>
                  <a:lnTo>
                    <a:pt x="120055" y="74349"/>
                  </a:lnTo>
                  <a:lnTo>
                    <a:pt x="158955" y="58230"/>
                  </a:lnTo>
                  <a:lnTo>
                    <a:pt x="167981" y="58709"/>
                  </a:lnTo>
                  <a:lnTo>
                    <a:pt x="176918" y="60144"/>
                  </a:lnTo>
                  <a:lnTo>
                    <a:pt x="185766" y="62532"/>
                  </a:lnTo>
                  <a:lnTo>
                    <a:pt x="194524" y="65872"/>
                  </a:lnTo>
                  <a:lnTo>
                    <a:pt x="203108" y="7402"/>
                  </a:lnTo>
                  <a:lnTo>
                    <a:pt x="190177" y="4165"/>
                  </a:lnTo>
                  <a:lnTo>
                    <a:pt x="177872" y="1852"/>
                  </a:lnTo>
                  <a:lnTo>
                    <a:pt x="166191" y="463"/>
                  </a:lnTo>
                  <a:lnTo>
                    <a:pt x="1551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3" name="object 167">
            <a:extLst>
              <a:ext uri="{FF2B5EF4-FFF2-40B4-BE49-F238E27FC236}">
                <a16:creationId xmlns:a16="http://schemas.microsoft.com/office/drawing/2014/main" id="{417F5F0B-638D-46AC-A5F7-6E7A20B03FDE}"/>
              </a:ext>
            </a:extLst>
          </p:cNvPr>
          <p:cNvGrpSpPr/>
          <p:nvPr/>
        </p:nvGrpSpPr>
        <p:grpSpPr>
          <a:xfrm>
            <a:off x="4812335" y="1840342"/>
            <a:ext cx="452755" cy="830580"/>
            <a:chOff x="4669396" y="11666559"/>
            <a:chExt cx="452755" cy="830580"/>
          </a:xfrm>
        </p:grpSpPr>
        <p:sp>
          <p:nvSpPr>
            <p:cNvPr id="244" name="object 168">
              <a:extLst>
                <a:ext uri="{FF2B5EF4-FFF2-40B4-BE49-F238E27FC236}">
                  <a16:creationId xmlns:a16="http://schemas.microsoft.com/office/drawing/2014/main" id="{BCC988A4-602F-4241-855C-B0E13E1458EE}"/>
                </a:ext>
              </a:extLst>
            </p:cNvPr>
            <p:cNvSpPr/>
            <p:nvPr/>
          </p:nvSpPr>
          <p:spPr>
            <a:xfrm>
              <a:off x="4669406" y="11694352"/>
              <a:ext cx="452755" cy="802640"/>
            </a:xfrm>
            <a:custGeom>
              <a:avLst/>
              <a:gdLst/>
              <a:ahLst/>
              <a:cxnLst/>
              <a:rect l="l" t="t" r="r" b="b"/>
              <a:pathLst>
                <a:path w="452754" h="802640">
                  <a:moveTo>
                    <a:pt x="396248" y="0"/>
                  </a:moveTo>
                  <a:lnTo>
                    <a:pt x="56391" y="0"/>
                  </a:lnTo>
                  <a:lnTo>
                    <a:pt x="51556" y="3701"/>
                  </a:lnTo>
                  <a:lnTo>
                    <a:pt x="51651" y="178990"/>
                  </a:lnTo>
                  <a:lnTo>
                    <a:pt x="30902" y="190304"/>
                  </a:lnTo>
                  <a:lnTo>
                    <a:pt x="14556" y="207117"/>
                  </a:lnTo>
                  <a:lnTo>
                    <a:pt x="3844" y="228233"/>
                  </a:lnTo>
                  <a:lnTo>
                    <a:pt x="0" y="252456"/>
                  </a:lnTo>
                  <a:lnTo>
                    <a:pt x="0" y="724188"/>
                  </a:lnTo>
                  <a:lnTo>
                    <a:pt x="2657" y="754642"/>
                  </a:lnTo>
                  <a:lnTo>
                    <a:pt x="11738" y="779499"/>
                  </a:lnTo>
                  <a:lnTo>
                    <a:pt x="28908" y="796252"/>
                  </a:lnTo>
                  <a:lnTo>
                    <a:pt x="55830" y="802394"/>
                  </a:lnTo>
                  <a:lnTo>
                    <a:pt x="396821" y="802394"/>
                  </a:lnTo>
                  <a:lnTo>
                    <a:pt x="423786" y="796252"/>
                  </a:lnTo>
                  <a:lnTo>
                    <a:pt x="440955" y="779499"/>
                  </a:lnTo>
                  <a:lnTo>
                    <a:pt x="450018" y="754642"/>
                  </a:lnTo>
                  <a:lnTo>
                    <a:pt x="452664" y="724188"/>
                  </a:lnTo>
                  <a:lnTo>
                    <a:pt x="452664" y="252456"/>
                  </a:lnTo>
                  <a:lnTo>
                    <a:pt x="448830" y="228233"/>
                  </a:lnTo>
                  <a:lnTo>
                    <a:pt x="438143" y="207117"/>
                  </a:lnTo>
                  <a:lnTo>
                    <a:pt x="421821" y="190304"/>
                  </a:lnTo>
                  <a:lnTo>
                    <a:pt x="401083" y="178990"/>
                  </a:lnTo>
                  <a:lnTo>
                    <a:pt x="401179" y="3701"/>
                  </a:lnTo>
                  <a:lnTo>
                    <a:pt x="396248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169">
              <a:extLst>
                <a:ext uri="{FF2B5EF4-FFF2-40B4-BE49-F238E27FC236}">
                  <a16:creationId xmlns:a16="http://schemas.microsoft.com/office/drawing/2014/main" id="{AF93D6F1-5D98-423D-9EB9-CA7AE6E4BA5E}"/>
                </a:ext>
              </a:extLst>
            </p:cNvPr>
            <p:cNvSpPr/>
            <p:nvPr/>
          </p:nvSpPr>
          <p:spPr>
            <a:xfrm>
              <a:off x="4669396" y="12012033"/>
              <a:ext cx="452755" cy="308610"/>
            </a:xfrm>
            <a:custGeom>
              <a:avLst/>
              <a:gdLst/>
              <a:ahLst/>
              <a:cxnLst/>
              <a:rect l="l" t="t" r="r" b="b"/>
              <a:pathLst>
                <a:path w="452754" h="308609">
                  <a:moveTo>
                    <a:pt x="452675" y="0"/>
                  </a:moveTo>
                  <a:lnTo>
                    <a:pt x="227525" y="0"/>
                  </a:lnTo>
                  <a:lnTo>
                    <a:pt x="0" y="0"/>
                  </a:lnTo>
                  <a:lnTo>
                    <a:pt x="0" y="308096"/>
                  </a:lnTo>
                  <a:lnTo>
                    <a:pt x="452675" y="308096"/>
                  </a:lnTo>
                  <a:lnTo>
                    <a:pt x="452675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6" name="object 170">
              <a:extLst>
                <a:ext uri="{FF2B5EF4-FFF2-40B4-BE49-F238E27FC236}">
                  <a16:creationId xmlns:a16="http://schemas.microsoft.com/office/drawing/2014/main" id="{0C1BDEE6-0D82-4FA5-AA83-1D19849BCF5A}"/>
                </a:ext>
              </a:extLst>
            </p:cNvPr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798695" y="12060770"/>
              <a:ext cx="191706" cy="191706"/>
            </a:xfrm>
            <a:prstGeom prst="rect">
              <a:avLst/>
            </a:prstGeom>
          </p:spPr>
        </p:pic>
        <p:sp>
          <p:nvSpPr>
            <p:cNvPr id="247" name="object 171">
              <a:extLst>
                <a:ext uri="{FF2B5EF4-FFF2-40B4-BE49-F238E27FC236}">
                  <a16:creationId xmlns:a16="http://schemas.microsoft.com/office/drawing/2014/main" id="{05A2A335-7485-4DC7-8B79-1CAE4A2CF2CB}"/>
                </a:ext>
              </a:extLst>
            </p:cNvPr>
            <p:cNvSpPr/>
            <p:nvPr/>
          </p:nvSpPr>
          <p:spPr>
            <a:xfrm>
              <a:off x="4682571" y="11666559"/>
              <a:ext cx="426720" cy="201295"/>
            </a:xfrm>
            <a:custGeom>
              <a:avLst/>
              <a:gdLst/>
              <a:ahLst/>
              <a:cxnLst/>
              <a:rect l="l" t="t" r="r" b="b"/>
              <a:pathLst>
                <a:path w="426720" h="201295">
                  <a:moveTo>
                    <a:pt x="359795" y="0"/>
                  </a:moveTo>
                  <a:lnTo>
                    <a:pt x="66552" y="0"/>
                  </a:lnTo>
                  <a:lnTo>
                    <a:pt x="40649" y="5230"/>
                  </a:lnTo>
                  <a:lnTo>
                    <a:pt x="19494" y="19496"/>
                  </a:lnTo>
                  <a:lnTo>
                    <a:pt x="5230" y="40654"/>
                  </a:lnTo>
                  <a:lnTo>
                    <a:pt x="0" y="66564"/>
                  </a:lnTo>
                  <a:lnTo>
                    <a:pt x="0" y="134180"/>
                  </a:lnTo>
                  <a:lnTo>
                    <a:pt x="5230" y="160083"/>
                  </a:lnTo>
                  <a:lnTo>
                    <a:pt x="19494" y="181238"/>
                  </a:lnTo>
                  <a:lnTo>
                    <a:pt x="40649" y="195502"/>
                  </a:lnTo>
                  <a:lnTo>
                    <a:pt x="66552" y="200732"/>
                  </a:lnTo>
                  <a:lnTo>
                    <a:pt x="359795" y="200732"/>
                  </a:lnTo>
                  <a:lnTo>
                    <a:pt x="385705" y="195502"/>
                  </a:lnTo>
                  <a:lnTo>
                    <a:pt x="406864" y="181238"/>
                  </a:lnTo>
                  <a:lnTo>
                    <a:pt x="421129" y="160083"/>
                  </a:lnTo>
                  <a:lnTo>
                    <a:pt x="426360" y="134180"/>
                  </a:lnTo>
                  <a:lnTo>
                    <a:pt x="426360" y="66564"/>
                  </a:lnTo>
                  <a:lnTo>
                    <a:pt x="421129" y="40654"/>
                  </a:lnTo>
                  <a:lnTo>
                    <a:pt x="406864" y="19496"/>
                  </a:lnTo>
                  <a:lnTo>
                    <a:pt x="385705" y="5230"/>
                  </a:lnTo>
                  <a:lnTo>
                    <a:pt x="359795" y="0"/>
                  </a:lnTo>
                  <a:close/>
                </a:path>
              </a:pathLst>
            </a:custGeom>
            <a:solidFill>
              <a:srgbClr val="19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8" name="object 172">
            <a:extLst>
              <a:ext uri="{FF2B5EF4-FFF2-40B4-BE49-F238E27FC236}">
                <a16:creationId xmlns:a16="http://schemas.microsoft.com/office/drawing/2014/main" id="{6BE65893-891B-406A-ADBE-0011DAD12228}"/>
              </a:ext>
            </a:extLst>
          </p:cNvPr>
          <p:cNvGrpSpPr/>
          <p:nvPr/>
        </p:nvGrpSpPr>
        <p:grpSpPr>
          <a:xfrm>
            <a:off x="11564915" y="1760163"/>
            <a:ext cx="496570" cy="828675"/>
            <a:chOff x="10802196" y="11667101"/>
            <a:chExt cx="496570" cy="828675"/>
          </a:xfrm>
        </p:grpSpPr>
        <p:sp>
          <p:nvSpPr>
            <p:cNvPr id="249" name="object 173">
              <a:extLst>
                <a:ext uri="{FF2B5EF4-FFF2-40B4-BE49-F238E27FC236}">
                  <a16:creationId xmlns:a16="http://schemas.microsoft.com/office/drawing/2014/main" id="{00DA604A-A7A9-4973-930D-621241A459FD}"/>
                </a:ext>
              </a:extLst>
            </p:cNvPr>
            <p:cNvSpPr/>
            <p:nvPr/>
          </p:nvSpPr>
          <p:spPr>
            <a:xfrm>
              <a:off x="10817096" y="11729588"/>
              <a:ext cx="467359" cy="427355"/>
            </a:xfrm>
            <a:custGeom>
              <a:avLst/>
              <a:gdLst/>
              <a:ahLst/>
              <a:cxnLst/>
              <a:rect l="l" t="t" r="r" b="b"/>
              <a:pathLst>
                <a:path w="467359" h="427354">
                  <a:moveTo>
                    <a:pt x="466753" y="0"/>
                  </a:moveTo>
                  <a:lnTo>
                    <a:pt x="0" y="0"/>
                  </a:lnTo>
                  <a:lnTo>
                    <a:pt x="0" y="427351"/>
                  </a:lnTo>
                  <a:lnTo>
                    <a:pt x="466753" y="427351"/>
                  </a:lnTo>
                  <a:lnTo>
                    <a:pt x="466753" y="364726"/>
                  </a:lnTo>
                  <a:lnTo>
                    <a:pt x="335319" y="364726"/>
                  </a:lnTo>
                  <a:lnTo>
                    <a:pt x="50051" y="364715"/>
                  </a:lnTo>
                  <a:lnTo>
                    <a:pt x="50051" y="221651"/>
                  </a:lnTo>
                  <a:lnTo>
                    <a:pt x="466753" y="221651"/>
                  </a:lnTo>
                  <a:lnTo>
                    <a:pt x="466753" y="181557"/>
                  </a:lnTo>
                  <a:lnTo>
                    <a:pt x="233388" y="181557"/>
                  </a:lnTo>
                  <a:lnTo>
                    <a:pt x="203325" y="175484"/>
                  </a:lnTo>
                  <a:lnTo>
                    <a:pt x="178769" y="158924"/>
                  </a:lnTo>
                  <a:lnTo>
                    <a:pt x="162210" y="134364"/>
                  </a:lnTo>
                  <a:lnTo>
                    <a:pt x="156137" y="104294"/>
                  </a:lnTo>
                  <a:lnTo>
                    <a:pt x="162210" y="74233"/>
                  </a:lnTo>
                  <a:lnTo>
                    <a:pt x="178769" y="49681"/>
                  </a:lnTo>
                  <a:lnTo>
                    <a:pt x="203325" y="33126"/>
                  </a:lnTo>
                  <a:lnTo>
                    <a:pt x="233388" y="27055"/>
                  </a:lnTo>
                  <a:lnTo>
                    <a:pt x="466753" y="27055"/>
                  </a:lnTo>
                  <a:lnTo>
                    <a:pt x="466753" y="0"/>
                  </a:lnTo>
                  <a:close/>
                </a:path>
                <a:path w="467359" h="427354">
                  <a:moveTo>
                    <a:pt x="466753" y="221663"/>
                  </a:moveTo>
                  <a:lnTo>
                    <a:pt x="410540" y="221663"/>
                  </a:lnTo>
                  <a:lnTo>
                    <a:pt x="410540" y="364726"/>
                  </a:lnTo>
                  <a:lnTo>
                    <a:pt x="466753" y="364726"/>
                  </a:lnTo>
                  <a:lnTo>
                    <a:pt x="466753" y="221663"/>
                  </a:lnTo>
                  <a:close/>
                </a:path>
                <a:path w="467359" h="427354">
                  <a:moveTo>
                    <a:pt x="195479" y="221651"/>
                  </a:moveTo>
                  <a:lnTo>
                    <a:pt x="125273" y="221651"/>
                  </a:lnTo>
                  <a:lnTo>
                    <a:pt x="125273" y="364715"/>
                  </a:lnTo>
                  <a:lnTo>
                    <a:pt x="195479" y="364715"/>
                  </a:lnTo>
                  <a:lnTo>
                    <a:pt x="195479" y="221651"/>
                  </a:lnTo>
                  <a:close/>
                </a:path>
                <a:path w="467359" h="427354">
                  <a:moveTo>
                    <a:pt x="466753" y="221651"/>
                  </a:moveTo>
                  <a:lnTo>
                    <a:pt x="270700" y="221651"/>
                  </a:lnTo>
                  <a:lnTo>
                    <a:pt x="270700" y="364715"/>
                  </a:lnTo>
                  <a:lnTo>
                    <a:pt x="335319" y="364715"/>
                  </a:lnTo>
                  <a:lnTo>
                    <a:pt x="335319" y="221663"/>
                  </a:lnTo>
                  <a:lnTo>
                    <a:pt x="466753" y="221663"/>
                  </a:lnTo>
                  <a:close/>
                </a:path>
                <a:path w="467359" h="427354">
                  <a:moveTo>
                    <a:pt x="466753" y="27055"/>
                  </a:moveTo>
                  <a:lnTo>
                    <a:pt x="233388" y="27055"/>
                  </a:lnTo>
                  <a:lnTo>
                    <a:pt x="263461" y="33126"/>
                  </a:lnTo>
                  <a:lnTo>
                    <a:pt x="288016" y="49681"/>
                  </a:lnTo>
                  <a:lnTo>
                    <a:pt x="304569" y="74233"/>
                  </a:lnTo>
                  <a:lnTo>
                    <a:pt x="310639" y="104294"/>
                  </a:lnTo>
                  <a:lnTo>
                    <a:pt x="304568" y="134374"/>
                  </a:lnTo>
                  <a:lnTo>
                    <a:pt x="288011" y="158932"/>
                  </a:lnTo>
                  <a:lnTo>
                    <a:pt x="263456" y="175487"/>
                  </a:lnTo>
                  <a:lnTo>
                    <a:pt x="233388" y="181557"/>
                  </a:lnTo>
                  <a:lnTo>
                    <a:pt x="466753" y="181557"/>
                  </a:lnTo>
                  <a:lnTo>
                    <a:pt x="466753" y="27055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174">
              <a:extLst>
                <a:ext uri="{FF2B5EF4-FFF2-40B4-BE49-F238E27FC236}">
                  <a16:creationId xmlns:a16="http://schemas.microsoft.com/office/drawing/2014/main" id="{B791BEE7-C44E-4A36-AB6C-02EAAE5A51D6}"/>
                </a:ext>
              </a:extLst>
            </p:cNvPr>
            <p:cNvSpPr/>
            <p:nvPr/>
          </p:nvSpPr>
          <p:spPr>
            <a:xfrm>
              <a:off x="10802196" y="11667101"/>
              <a:ext cx="496570" cy="62865"/>
            </a:xfrm>
            <a:custGeom>
              <a:avLst/>
              <a:gdLst/>
              <a:ahLst/>
              <a:cxnLst/>
              <a:rect l="l" t="t" r="r" b="b"/>
              <a:pathLst>
                <a:path w="496570" h="62865">
                  <a:moveTo>
                    <a:pt x="496566" y="0"/>
                  </a:moveTo>
                  <a:lnTo>
                    <a:pt x="0" y="0"/>
                  </a:lnTo>
                  <a:lnTo>
                    <a:pt x="0" y="62493"/>
                  </a:lnTo>
                  <a:lnTo>
                    <a:pt x="496566" y="62493"/>
                  </a:lnTo>
                  <a:lnTo>
                    <a:pt x="496566" y="0"/>
                  </a:lnTo>
                  <a:close/>
                </a:path>
              </a:pathLst>
            </a:custGeom>
            <a:solidFill>
              <a:srgbClr val="19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1" name="object 175">
              <a:extLst>
                <a:ext uri="{FF2B5EF4-FFF2-40B4-BE49-F238E27FC236}">
                  <a16:creationId xmlns:a16="http://schemas.microsoft.com/office/drawing/2014/main" id="{EE45B2D7-46CA-4405-A51F-C18032B1DD8E}"/>
                </a:ext>
              </a:extLst>
            </p:cNvPr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0973249" y="11756648"/>
              <a:ext cx="154501" cy="154501"/>
            </a:xfrm>
            <a:prstGeom prst="rect">
              <a:avLst/>
            </a:prstGeom>
          </p:spPr>
        </p:pic>
        <p:sp>
          <p:nvSpPr>
            <p:cNvPr id="252" name="object 176">
              <a:extLst>
                <a:ext uri="{FF2B5EF4-FFF2-40B4-BE49-F238E27FC236}">
                  <a16:creationId xmlns:a16="http://schemas.microsoft.com/office/drawing/2014/main" id="{9477F1B2-C739-4E8A-8271-15E4A1D77AD0}"/>
                </a:ext>
              </a:extLst>
            </p:cNvPr>
            <p:cNvSpPr/>
            <p:nvPr/>
          </p:nvSpPr>
          <p:spPr>
            <a:xfrm>
              <a:off x="10817110" y="12218898"/>
              <a:ext cx="467359" cy="276860"/>
            </a:xfrm>
            <a:custGeom>
              <a:avLst/>
              <a:gdLst/>
              <a:ahLst/>
              <a:cxnLst/>
              <a:rect l="l" t="t" r="r" b="b"/>
              <a:pathLst>
                <a:path w="467359" h="276859">
                  <a:moveTo>
                    <a:pt x="466737" y="0"/>
                  </a:moveTo>
                  <a:lnTo>
                    <a:pt x="0" y="0"/>
                  </a:lnTo>
                  <a:lnTo>
                    <a:pt x="0" y="85090"/>
                  </a:lnTo>
                  <a:lnTo>
                    <a:pt x="0" y="276860"/>
                  </a:lnTo>
                  <a:lnTo>
                    <a:pt x="96888" y="276860"/>
                  </a:lnTo>
                  <a:lnTo>
                    <a:pt x="96888" y="85090"/>
                  </a:lnTo>
                  <a:lnTo>
                    <a:pt x="369824" y="85090"/>
                  </a:lnTo>
                  <a:lnTo>
                    <a:pt x="369824" y="276860"/>
                  </a:lnTo>
                  <a:lnTo>
                    <a:pt x="466737" y="276860"/>
                  </a:lnTo>
                  <a:lnTo>
                    <a:pt x="466737" y="85090"/>
                  </a:lnTo>
                  <a:lnTo>
                    <a:pt x="466737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177">
              <a:extLst>
                <a:ext uri="{FF2B5EF4-FFF2-40B4-BE49-F238E27FC236}">
                  <a16:creationId xmlns:a16="http://schemas.microsoft.com/office/drawing/2014/main" id="{840F8F50-BF73-4D59-A1DC-6C9D8D73F773}"/>
                </a:ext>
              </a:extLst>
            </p:cNvPr>
            <p:cNvSpPr/>
            <p:nvPr/>
          </p:nvSpPr>
          <p:spPr>
            <a:xfrm>
              <a:off x="10817112" y="12156945"/>
              <a:ext cx="467359" cy="62230"/>
            </a:xfrm>
            <a:custGeom>
              <a:avLst/>
              <a:gdLst/>
              <a:ahLst/>
              <a:cxnLst/>
              <a:rect l="l" t="t" r="r" b="b"/>
              <a:pathLst>
                <a:path w="467359" h="62229">
                  <a:moveTo>
                    <a:pt x="466741" y="0"/>
                  </a:moveTo>
                  <a:lnTo>
                    <a:pt x="0" y="0"/>
                  </a:lnTo>
                  <a:lnTo>
                    <a:pt x="0" y="61955"/>
                  </a:lnTo>
                  <a:lnTo>
                    <a:pt x="466741" y="61955"/>
                  </a:lnTo>
                  <a:lnTo>
                    <a:pt x="466741" y="0"/>
                  </a:lnTo>
                  <a:close/>
                </a:path>
              </a:pathLst>
            </a:custGeom>
            <a:solidFill>
              <a:srgbClr val="19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4" name="object 178">
              <a:extLst>
                <a:ext uri="{FF2B5EF4-FFF2-40B4-BE49-F238E27FC236}">
                  <a16:creationId xmlns:a16="http://schemas.microsoft.com/office/drawing/2014/main" id="{1D1EBDD5-2CE8-45DA-B3A3-BE2DE880F16C}"/>
                </a:ext>
              </a:extLst>
            </p:cNvPr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0973243" y="11756659"/>
              <a:ext cx="154501" cy="154501"/>
            </a:xfrm>
            <a:prstGeom prst="rect">
              <a:avLst/>
            </a:prstGeom>
          </p:spPr>
        </p:pic>
      </p:grpSp>
      <p:grpSp>
        <p:nvGrpSpPr>
          <p:cNvPr id="255" name="object 179">
            <a:extLst>
              <a:ext uri="{FF2B5EF4-FFF2-40B4-BE49-F238E27FC236}">
                <a16:creationId xmlns:a16="http://schemas.microsoft.com/office/drawing/2014/main" id="{6C5AA1EC-C310-4FEB-A747-A5B4F14066AD}"/>
              </a:ext>
            </a:extLst>
          </p:cNvPr>
          <p:cNvGrpSpPr/>
          <p:nvPr/>
        </p:nvGrpSpPr>
        <p:grpSpPr>
          <a:xfrm>
            <a:off x="1267550" y="1838361"/>
            <a:ext cx="600710" cy="831850"/>
            <a:chOff x="1124611" y="11664578"/>
            <a:chExt cx="600710" cy="831850"/>
          </a:xfrm>
        </p:grpSpPr>
        <p:sp>
          <p:nvSpPr>
            <p:cNvPr id="256" name="object 180">
              <a:extLst>
                <a:ext uri="{FF2B5EF4-FFF2-40B4-BE49-F238E27FC236}">
                  <a16:creationId xmlns:a16="http://schemas.microsoft.com/office/drawing/2014/main" id="{C1C036E4-ADC7-4E55-9079-68E7AA6A3AA8}"/>
                </a:ext>
              </a:extLst>
            </p:cNvPr>
            <p:cNvSpPr/>
            <p:nvPr/>
          </p:nvSpPr>
          <p:spPr>
            <a:xfrm>
              <a:off x="1124611" y="11664578"/>
              <a:ext cx="600710" cy="831850"/>
            </a:xfrm>
            <a:custGeom>
              <a:avLst/>
              <a:gdLst/>
              <a:ahLst/>
              <a:cxnLst/>
              <a:rect l="l" t="t" r="r" b="b"/>
              <a:pathLst>
                <a:path w="600710" h="831850">
                  <a:moveTo>
                    <a:pt x="499790" y="0"/>
                  </a:moveTo>
                  <a:lnTo>
                    <a:pt x="0" y="0"/>
                  </a:lnTo>
                  <a:lnTo>
                    <a:pt x="0" y="831635"/>
                  </a:lnTo>
                  <a:lnTo>
                    <a:pt x="600252" y="831635"/>
                  </a:lnTo>
                  <a:lnTo>
                    <a:pt x="600252" y="91244"/>
                  </a:lnTo>
                  <a:lnTo>
                    <a:pt x="499790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181">
              <a:extLst>
                <a:ext uri="{FF2B5EF4-FFF2-40B4-BE49-F238E27FC236}">
                  <a16:creationId xmlns:a16="http://schemas.microsoft.com/office/drawing/2014/main" id="{E13842DF-BF8C-4E7A-968E-C32BE82CF620}"/>
                </a:ext>
              </a:extLst>
            </p:cNvPr>
            <p:cNvSpPr/>
            <p:nvPr/>
          </p:nvSpPr>
          <p:spPr>
            <a:xfrm>
              <a:off x="1226585" y="11831105"/>
              <a:ext cx="415290" cy="560705"/>
            </a:xfrm>
            <a:custGeom>
              <a:avLst/>
              <a:gdLst/>
              <a:ahLst/>
              <a:cxnLst/>
              <a:rect l="l" t="t" r="r" b="b"/>
              <a:pathLst>
                <a:path w="415289" h="560704">
                  <a:moveTo>
                    <a:pt x="0" y="0"/>
                  </a:moveTo>
                  <a:lnTo>
                    <a:pt x="415113" y="0"/>
                  </a:lnTo>
                </a:path>
                <a:path w="415289" h="560704">
                  <a:moveTo>
                    <a:pt x="0" y="64785"/>
                  </a:moveTo>
                  <a:lnTo>
                    <a:pt x="415113" y="64785"/>
                  </a:lnTo>
                </a:path>
                <a:path w="415289" h="560704">
                  <a:moveTo>
                    <a:pt x="0" y="129583"/>
                  </a:moveTo>
                  <a:lnTo>
                    <a:pt x="415113" y="129583"/>
                  </a:lnTo>
                </a:path>
                <a:path w="415289" h="560704">
                  <a:moveTo>
                    <a:pt x="0" y="430706"/>
                  </a:moveTo>
                  <a:lnTo>
                    <a:pt x="415113" y="430706"/>
                  </a:lnTo>
                </a:path>
                <a:path w="415289" h="560704">
                  <a:moveTo>
                    <a:pt x="0" y="495492"/>
                  </a:moveTo>
                  <a:lnTo>
                    <a:pt x="415113" y="495492"/>
                  </a:lnTo>
                </a:path>
                <a:path w="415289" h="560704">
                  <a:moveTo>
                    <a:pt x="0" y="560277"/>
                  </a:moveTo>
                  <a:lnTo>
                    <a:pt x="415113" y="560277"/>
                  </a:lnTo>
                </a:path>
              </a:pathLst>
            </a:custGeom>
            <a:ln w="35819">
              <a:solidFill>
                <a:srgbClr val="BA2D6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8" name="object 182">
              <a:extLst>
                <a:ext uri="{FF2B5EF4-FFF2-40B4-BE49-F238E27FC236}">
                  <a16:creationId xmlns:a16="http://schemas.microsoft.com/office/drawing/2014/main" id="{1A7EE488-DB2B-47F6-A67A-71A7ECF2950D}"/>
                </a:ext>
              </a:extLst>
            </p:cNvPr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231804" y="12058638"/>
              <a:ext cx="416070" cy="105214"/>
            </a:xfrm>
            <a:prstGeom prst="rect">
              <a:avLst/>
            </a:prstGeom>
          </p:spPr>
        </p:pic>
      </p:grpSp>
      <p:pic>
        <p:nvPicPr>
          <p:cNvPr id="259" name="object 183">
            <a:extLst>
              <a:ext uri="{FF2B5EF4-FFF2-40B4-BE49-F238E27FC236}">
                <a16:creationId xmlns:a16="http://schemas.microsoft.com/office/drawing/2014/main" id="{9AE1591D-74F8-4D88-9F8F-0EE5CAB9556B}"/>
              </a:ext>
            </a:extLst>
          </p:cNvPr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2880796" y="1843598"/>
            <a:ext cx="814820" cy="82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225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B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4789</TotalTime>
  <Words>463</Words>
  <Application>Microsoft Office PowerPoint</Application>
  <PresentationFormat>Custom</PresentationFormat>
  <Paragraphs>116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Calibri</vt:lpstr>
      <vt:lpstr>Open Sans</vt:lpstr>
      <vt:lpstr>Open Sans Light</vt:lpstr>
      <vt:lpstr>Open Sans SemiBold</vt:lpstr>
      <vt:lpstr>Open Sans SemiBold</vt:lpstr>
      <vt:lpstr>Times New Roman</vt:lpstr>
      <vt:lpstr>Office Theme</vt:lpstr>
      <vt:lpstr>SCOPE 2021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Oldani</dc:creator>
  <cp:lastModifiedBy>Yukari Brun</cp:lastModifiedBy>
  <cp:revision>31</cp:revision>
  <dcterms:created xsi:type="dcterms:W3CDTF">2021-11-12T16:02:46Z</dcterms:created>
  <dcterms:modified xsi:type="dcterms:W3CDTF">2022-01-26T10:53:16Z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2021-11-12T00:00:00Z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2021-11-12T00:00:00Z</vt:filetime>
  </property>
</Properties>
</file>